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0" r:id="rId3"/>
  </p:sldMasterIdLst>
  <p:notesMasterIdLst>
    <p:notesMasterId r:id="rId69"/>
  </p:notesMasterIdLst>
  <p:handoutMasterIdLst>
    <p:handoutMasterId r:id="rId70"/>
  </p:handoutMasterIdLst>
  <p:sldIdLst>
    <p:sldId id="1033" r:id="rId4"/>
    <p:sldId id="1106" r:id="rId5"/>
    <p:sldId id="994" r:id="rId6"/>
    <p:sldId id="1076" r:id="rId7"/>
    <p:sldId id="859" r:id="rId8"/>
    <p:sldId id="863" r:id="rId9"/>
    <p:sldId id="864" r:id="rId10"/>
    <p:sldId id="1078" r:id="rId11"/>
    <p:sldId id="1049" r:id="rId12"/>
    <p:sldId id="1136" r:id="rId13"/>
    <p:sldId id="877" r:id="rId14"/>
    <p:sldId id="1050" r:id="rId15"/>
    <p:sldId id="839" r:id="rId16"/>
    <p:sldId id="1051" r:id="rId17"/>
    <p:sldId id="1099" r:id="rId18"/>
    <p:sldId id="1068" r:id="rId19"/>
    <p:sldId id="1100" r:id="rId20"/>
    <p:sldId id="901" r:id="rId21"/>
    <p:sldId id="1101" r:id="rId22"/>
    <p:sldId id="1108" r:id="rId23"/>
    <p:sldId id="1102" r:id="rId24"/>
    <p:sldId id="1069" r:id="rId25"/>
    <p:sldId id="1109" r:id="rId26"/>
    <p:sldId id="706" r:id="rId27"/>
    <p:sldId id="880" r:id="rId28"/>
    <p:sldId id="882" r:id="rId29"/>
    <p:sldId id="883" r:id="rId30"/>
    <p:sldId id="1013" r:id="rId31"/>
    <p:sldId id="1081" r:id="rId32"/>
    <p:sldId id="1080" r:id="rId33"/>
    <p:sldId id="1089" r:id="rId34"/>
    <p:sldId id="888" r:id="rId35"/>
    <p:sldId id="889" r:id="rId36"/>
    <p:sldId id="1045" r:id="rId37"/>
    <p:sldId id="890" r:id="rId38"/>
    <p:sldId id="1058" r:id="rId39"/>
    <p:sldId id="1040" r:id="rId40"/>
    <p:sldId id="1041" r:id="rId41"/>
    <p:sldId id="1057" r:id="rId42"/>
    <p:sldId id="1056" r:id="rId43"/>
    <p:sldId id="1015" r:id="rId44"/>
    <p:sldId id="1046" r:id="rId45"/>
    <p:sldId id="902" r:id="rId46"/>
    <p:sldId id="903" r:id="rId47"/>
    <p:sldId id="904" r:id="rId48"/>
    <p:sldId id="906" r:id="rId49"/>
    <p:sldId id="1111" r:id="rId50"/>
    <p:sldId id="1043" r:id="rId51"/>
    <p:sldId id="1112" r:id="rId52"/>
    <p:sldId id="1113" r:id="rId53"/>
    <p:sldId id="1115" r:id="rId54"/>
    <p:sldId id="1116" r:id="rId55"/>
    <p:sldId id="1117" r:id="rId56"/>
    <p:sldId id="1119" r:id="rId57"/>
    <p:sldId id="1120" r:id="rId58"/>
    <p:sldId id="1121" r:id="rId59"/>
    <p:sldId id="1126" r:id="rId60"/>
    <p:sldId id="1123" r:id="rId61"/>
    <p:sldId id="1129" r:id="rId62"/>
    <p:sldId id="1130" r:id="rId63"/>
    <p:sldId id="1131" r:id="rId64"/>
    <p:sldId id="1132" r:id="rId65"/>
    <p:sldId id="916" r:id="rId66"/>
    <p:sldId id="917" r:id="rId67"/>
    <p:sldId id="1047" r:id="rId68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DFFCC"/>
    <a:srgbClr val="B0FFD8"/>
    <a:srgbClr val="0195F3"/>
    <a:srgbClr val="0070C1"/>
    <a:srgbClr val="000050"/>
    <a:srgbClr val="138612"/>
    <a:srgbClr val="13860F"/>
    <a:srgbClr val="0071C1"/>
    <a:srgbClr val="21985D"/>
    <a:srgbClr val="00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7" autoAdjust="0"/>
    <p:restoredTop sz="96190" autoAdjust="0"/>
  </p:normalViewPr>
  <p:slideViewPr>
    <p:cSldViewPr snapToGrid="0">
      <p:cViewPr varScale="1">
        <p:scale>
          <a:sx n="119" d="100"/>
          <a:sy n="119" d="100"/>
        </p:scale>
        <p:origin x="864" y="176"/>
      </p:cViewPr>
      <p:guideLst>
        <p:guide orient="horz" pos="168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936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handoutMaster" Target="handoutMasters/handoutMaster1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 Roberts" userId="9f338eff-2743-45c8-be3d-ba747cbf8532" providerId="ADAL" clId="{98E9D3DC-F083-4461-8DF9-F630765A5FFD}"/>
    <pc:docChg chg="undo custSel modSld">
      <pc:chgData name="Mak Roberts" userId="9f338eff-2743-45c8-be3d-ba747cbf8532" providerId="ADAL" clId="{98E9D3DC-F083-4461-8DF9-F630765A5FFD}" dt="2025-01-30T00:39:03.334" v="37" actId="1037"/>
      <pc:docMkLst>
        <pc:docMk/>
      </pc:docMkLst>
      <pc:sldChg chg="modSp mod">
        <pc:chgData name="Mak Roberts" userId="9f338eff-2743-45c8-be3d-ba747cbf8532" providerId="ADAL" clId="{98E9D3DC-F083-4461-8DF9-F630765A5FFD}" dt="2025-01-30T00:39:03.334" v="37" actId="1037"/>
        <pc:sldMkLst>
          <pc:docMk/>
          <pc:sldMk cId="1307329132" sldId="1033"/>
        </pc:sldMkLst>
        <pc:spChg chg="mod">
          <ac:chgData name="Mak Roberts" userId="9f338eff-2743-45c8-be3d-ba747cbf8532" providerId="ADAL" clId="{98E9D3DC-F083-4461-8DF9-F630765A5FFD}" dt="2025-01-30T00:39:03.334" v="37" actId="1037"/>
          <ac:spMkLst>
            <pc:docMk/>
            <pc:sldMk cId="1307329132" sldId="1033"/>
            <ac:spMk id="6" creationId="{00000000-0000-0000-0000-000000000000}"/>
          </ac:spMkLst>
        </pc:spChg>
        <pc:spChg chg="mod">
          <ac:chgData name="Mak Roberts" userId="9f338eff-2743-45c8-be3d-ba747cbf8532" providerId="ADAL" clId="{98E9D3DC-F083-4461-8DF9-F630765A5FFD}" dt="2025-01-30T00:38:31.210" v="1" actId="20577"/>
          <ac:spMkLst>
            <pc:docMk/>
            <pc:sldMk cId="1307329132" sldId="1033"/>
            <ac:spMk id="4099" creationId="{00000000-0000-0000-0000-000000000000}"/>
          </ac:spMkLst>
        </pc:spChg>
      </pc:sldChg>
    </pc:docChg>
  </pc:docChgLst>
  <pc:docChgLst>
    <pc:chgData name="Mak Roberts" userId="9f338eff-2743-45c8-be3d-ba747cbf8532" providerId="ADAL" clId="{FE0CCC8B-0B8E-4891-9AF1-27A371F43E8A}"/>
    <pc:docChg chg="custSel modSld sldOrd">
      <pc:chgData name="Mak Roberts" userId="9f338eff-2743-45c8-be3d-ba747cbf8532" providerId="ADAL" clId="{FE0CCC8B-0B8E-4891-9AF1-27A371F43E8A}" dt="2024-09-08T18:22:38.326" v="130" actId="3064"/>
      <pc:docMkLst>
        <pc:docMk/>
      </pc:docMkLst>
      <pc:sldChg chg="mod modShow">
        <pc:chgData name="Mak Roberts" userId="9f338eff-2743-45c8-be3d-ba747cbf8532" providerId="ADAL" clId="{FE0CCC8B-0B8E-4891-9AF1-27A371F43E8A}" dt="2024-09-01T19:45:18.389" v="43" actId="729"/>
        <pc:sldMkLst>
          <pc:docMk/>
          <pc:sldMk cId="1752951687" sldId="916"/>
        </pc:sldMkLst>
      </pc:sldChg>
      <pc:sldChg chg="mod modShow">
        <pc:chgData name="Mak Roberts" userId="9f338eff-2743-45c8-be3d-ba747cbf8532" providerId="ADAL" clId="{FE0CCC8B-0B8E-4891-9AF1-27A371F43E8A}" dt="2024-09-01T19:45:20.872" v="44" actId="729"/>
        <pc:sldMkLst>
          <pc:docMk/>
          <pc:sldMk cId="2473092811" sldId="917"/>
        </pc:sldMkLst>
      </pc:sldChg>
      <pc:sldChg chg="modSp mod">
        <pc:chgData name="Mak Roberts" userId="9f338eff-2743-45c8-be3d-ba747cbf8532" providerId="ADAL" clId="{FE0CCC8B-0B8E-4891-9AF1-27A371F43E8A}" dt="2024-09-08T16:01:54.428" v="89" actId="27636"/>
        <pc:sldMkLst>
          <pc:docMk/>
          <pc:sldMk cId="1861001726" sldId="994"/>
        </pc:sldMkLst>
      </pc:sldChg>
      <pc:sldChg chg="modSp mod">
        <pc:chgData name="Mak Roberts" userId="9f338eff-2743-45c8-be3d-ba747cbf8532" providerId="ADAL" clId="{FE0CCC8B-0B8E-4891-9AF1-27A371F43E8A}" dt="2024-09-08T18:22:38.326" v="130" actId="3064"/>
        <pc:sldMkLst>
          <pc:docMk/>
          <pc:sldMk cId="2491173543" sldId="1013"/>
        </pc:sldMkLst>
      </pc:sldChg>
      <pc:sldChg chg="modSp mod">
        <pc:chgData name="Mak Roberts" userId="9f338eff-2743-45c8-be3d-ba747cbf8532" providerId="ADAL" clId="{FE0CCC8B-0B8E-4891-9AF1-27A371F43E8A}" dt="2024-09-01T19:29:32.628" v="42" actId="20577"/>
        <pc:sldMkLst>
          <pc:docMk/>
          <pc:sldMk cId="1307329132" sldId="1033"/>
        </pc:sldMkLst>
      </pc:sldChg>
      <pc:sldChg chg="addSp modSp mod">
        <pc:chgData name="Mak Roberts" userId="9f338eff-2743-45c8-be3d-ba747cbf8532" providerId="ADAL" clId="{FE0CCC8B-0B8E-4891-9AF1-27A371F43E8A}" dt="2024-09-08T16:03:43.396" v="109" actId="14100"/>
        <pc:sldMkLst>
          <pc:docMk/>
          <pc:sldMk cId="837808805" sldId="1076"/>
        </pc:sldMkLst>
      </pc:sldChg>
      <pc:sldChg chg="modSp mod">
        <pc:chgData name="Mak Roberts" userId="9f338eff-2743-45c8-be3d-ba747cbf8532" providerId="ADAL" clId="{FE0CCC8B-0B8E-4891-9AF1-27A371F43E8A}" dt="2024-09-08T16:42:57.047" v="112" actId="14100"/>
        <pc:sldMkLst>
          <pc:docMk/>
          <pc:sldMk cId="518215053" sldId="1099"/>
        </pc:sldMkLst>
      </pc:sldChg>
      <pc:sldChg chg="ord">
        <pc:chgData name="Mak Roberts" userId="9f338eff-2743-45c8-be3d-ba747cbf8532" providerId="ADAL" clId="{FE0CCC8B-0B8E-4891-9AF1-27A371F43E8A}" dt="2024-09-08T16:05:08.521" v="111"/>
        <pc:sldMkLst>
          <pc:docMk/>
          <pc:sldMk cId="656716073" sldId="1110"/>
        </pc:sldMkLst>
      </pc:sldChg>
      <pc:sldChg chg="ord">
        <pc:chgData name="Mak Roberts" userId="9f338eff-2743-45c8-be3d-ba747cbf8532" providerId="ADAL" clId="{FE0CCC8B-0B8E-4891-9AF1-27A371F43E8A}" dt="2024-09-08T16:54:05.682" v="116"/>
        <pc:sldMkLst>
          <pc:docMk/>
          <pc:sldMk cId="2684901993" sldId="113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2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notes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72366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6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1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laas.fr/plannin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480" y="2566130"/>
            <a:ext cx="9683040" cy="11930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318" y="4343400"/>
            <a:ext cx="8385365" cy="1481136"/>
          </a:xfrm>
        </p:spPr>
        <p:txBody>
          <a:bodyPr numCol="2"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49A04-D97F-5B48-B40B-C9A663E78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031" y="155962"/>
            <a:ext cx="305416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18288" rIns="91440" bIns="1828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Last update: </a:t>
            </a:r>
            <a:fld id="{3803D667-BCC7-C54B-95F6-7274BF95C821}" type="datetime12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10:59 PM</a:t>
            </a:fld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fld id="{2F632069-14E1-8446-92A8-22B2743EF94E}" type="datetime4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March 7, 2025</a:t>
            </a:fld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9D0F108D-C864-B43F-489A-0CEC989EF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26320" y="41945"/>
            <a:ext cx="2225040" cy="31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155627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289824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692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70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5992"/>
            <a:ext cx="10972800" cy="5969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143421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B018BD-D6CC-EE26-B461-FF537FCB62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7600" y="1156970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0AEC2-46C5-EBD7-D1B5-4E465EB102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395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creativecommons.org/licenses/by-sa/4.0/deed.en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projects.laas.fr/plannin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01601"/>
            <a:ext cx="11785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2525"/>
            <a:ext cx="109728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858576" y="6667181"/>
            <a:ext cx="33342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18288" rIns="90487" bIns="18288">
            <a:spAutoFit/>
          </a:bodyPr>
          <a:lstStyle/>
          <a:p>
            <a:pPr algn="r">
              <a:spcBef>
                <a:spcPct val="50000"/>
              </a:spcBef>
            </a:pPr>
            <a:fld id="{BB1DE22D-1F88-724A-9844-77DDC52CEC6A}" type="slidenum">
              <a:rPr lang="en-US" sz="1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" y="6667181"/>
            <a:ext cx="4546437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Lecture slides for </a:t>
            </a:r>
            <a:r>
              <a:rPr lang="en-US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9"/>
              </a:rPr>
              <a:t>Acting, Planning, and Learning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Creative Commons 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0"/>
              </a:rPr>
              <a:t>CC BY-SA 4.0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84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/>
          <a:ea typeface="ＭＳ Ｐゴシック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●"/>
        <a:tabLst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0238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22388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63700" indent="-288925" algn="l" defTabSz="911225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05013" indent="-28098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6pPr>
      <a:lvl7pPr marL="2346325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95000"/>
        <a:buFont typeface="System Font Regular"/>
        <a:buChar char="∙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7pPr>
      <a:lvl8pPr marL="2687638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8pPr>
      <a:lvl9pPr marL="36068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Times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citations?user=vlbX4J8AAAAJ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54480" y="2683270"/>
            <a:ext cx="9683040" cy="1193070"/>
          </a:xfrm>
        </p:spPr>
        <p:txBody>
          <a:bodyPr/>
          <a:lstStyle/>
          <a:p>
            <a:r>
              <a:rPr lang="en-US" dirty="0">
                <a:ea typeface="Calibri"/>
              </a:rPr>
              <a:t>Chapter 3</a:t>
            </a:r>
            <a:br>
              <a:rPr lang="en-US" dirty="0">
                <a:ea typeface="Calibri"/>
              </a:rPr>
            </a:br>
            <a:r>
              <a:rPr lang="en-US" dirty="0">
                <a:ea typeface="Calibri"/>
              </a:rPr>
              <a:t>Planning with Deterministic Models</a:t>
            </a:r>
            <a:br>
              <a:rPr lang="en-US" sz="2400" baseline="-25000" dirty="0">
                <a:ea typeface="Calibri"/>
              </a:rPr>
            </a:br>
            <a:r>
              <a:rPr lang="en-US" sz="2400" b="0" dirty="0">
                <a:ea typeface="Calibri"/>
              </a:rPr>
              <a:t>	3.1. Forward State-Space Search  </a:t>
            </a:r>
            <a:br>
              <a:rPr lang="en-US" sz="2400" b="0" dirty="0">
                <a:ea typeface="Calibri"/>
              </a:rPr>
            </a:br>
            <a:r>
              <a:rPr lang="en-US" sz="2400" b="0" dirty="0">
                <a:ea typeface="Calibri"/>
              </a:rPr>
              <a:t>	3.2. Heuristic Functions                  </a:t>
            </a:r>
            <a:endParaRPr lang="en-US" sz="2400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8E1A5-1ACA-164D-FA63-DD21ECF998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3318" y="4037324"/>
            <a:ext cx="8385365" cy="2438400"/>
          </a:xfrm>
          <a:noFill/>
        </p:spPr>
        <p:txBody>
          <a:bodyPr numCol="1" anchor="ctr"/>
          <a:lstStyle/>
          <a:p>
            <a:r>
              <a:rPr lang="en-US" sz="2300" dirty="0">
                <a:latin typeface="Times New Roman" panose="02020603050405020304" pitchFamily="18" charset="0"/>
              </a:rPr>
              <a:t>Dana S. </a:t>
            </a:r>
            <a:r>
              <a:rPr lang="en-US" sz="2300">
                <a:latin typeface="Times New Roman" panose="02020603050405020304" pitchFamily="18" charset="0"/>
              </a:rPr>
              <a:t>Nau</a:t>
            </a:r>
          </a:p>
          <a:p>
            <a:r>
              <a:rPr lang="en-US" sz="2200" dirty="0">
                <a:latin typeface="Times New Roman" panose="02020603050405020304" pitchFamily="18" charset="0"/>
              </a:rPr>
              <a:t>University of Maryland</a:t>
            </a:r>
          </a:p>
          <a:p>
            <a:pPr>
              <a:spcBef>
                <a:spcPts val="2400"/>
              </a:spcBef>
            </a:pPr>
            <a:r>
              <a:rPr lang="en-US" sz="2200" dirty="0">
                <a:latin typeface="Times New Roman" panose="02020603050405020304" pitchFamily="18" charset="0"/>
              </a:rPr>
              <a:t>with contributions from</a:t>
            </a:r>
          </a:p>
          <a:p>
            <a:r>
              <a:rPr lang="en-US" sz="2200" kern="0" dirty="0">
                <a:latin typeface="Times New Roman" panose="02020603050405020304" pitchFamily="18" charset="0"/>
                <a:hlinkClick r:id="rId2"/>
              </a:rPr>
              <a:t>Mark “mak” Roberts</a:t>
            </a:r>
            <a:endParaRPr lang="en-US" sz="2200" kern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2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101600"/>
            <a:ext cx="8839200" cy="611402"/>
          </a:xfrm>
        </p:spPr>
        <p:txBody>
          <a:bodyPr>
            <a:normAutofit/>
          </a:bodyPr>
          <a:lstStyle/>
          <a:p>
            <a:r>
              <a:rPr lang="en-US" dirty="0"/>
              <a:t>Greedy Best-First Search (GBFS)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0" y="960564"/>
            <a:ext cx="5887836" cy="5274443"/>
          </a:xfrm>
        </p:spPr>
        <p:txBody>
          <a:bodyPr>
            <a:noAutofit/>
          </a:bodyPr>
          <a:lstStyle/>
          <a:p>
            <a:r>
              <a:rPr lang="en-US" sz="1800" dirty="0"/>
              <a:t>Idea: choose a node that’s likely to be close to a goal</a:t>
            </a:r>
            <a:endParaRPr lang="en-US" sz="1800" baseline="-25000" dirty="0">
              <a:solidFill>
                <a:srgbClr val="000000"/>
              </a:solidFill>
              <a:ea typeface="Helvetica"/>
              <a:cs typeface="Times New Roman"/>
            </a:endParaRPr>
          </a:p>
          <a:p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Node selection: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Select a node </a:t>
            </a:r>
            <a:r>
              <a:rPr lang="en-US" sz="1800" dirty="0" err="1"/>
              <a:t>ν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 = </a:t>
            </a:r>
            <a:r>
              <a:rPr lang="en-US" sz="1800" dirty="0"/>
              <a:t>(</a:t>
            </a:r>
            <a:r>
              <a:rPr lang="en-US" sz="1800" i="1" dirty="0"/>
              <a:t>π,</a:t>
            </a:r>
            <a:r>
              <a:rPr lang="en-US" sz="1800" i="1" baseline="-25000" dirty="0"/>
              <a:t> </a:t>
            </a:r>
            <a:r>
              <a:rPr lang="en-US" sz="1800" i="1" dirty="0"/>
              <a:t>s</a:t>
            </a:r>
            <a:r>
              <a:rPr lang="en-US" sz="1800" dirty="0"/>
              <a:t>)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 ∈ 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Frontier 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for which </a:t>
            </a:r>
            <a:r>
              <a:rPr lang="en-US" sz="1800" i="1" dirty="0"/>
              <a:t>h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 is smallest</a:t>
            </a:r>
          </a:p>
          <a:p>
            <a:pPr lvl="2"/>
            <a:r>
              <a:rPr lang="en-US" sz="1800" dirty="0"/>
              <a:t>Possible tie-breaking rule: choose oldest</a:t>
            </a:r>
            <a:endParaRPr lang="en-US" sz="1800" baseline="-25000" dirty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  <a:p>
            <a:r>
              <a:rPr lang="en-US" sz="1800"/>
              <a:t>Pruning: should at least include cycle checking. </a:t>
            </a:r>
          </a:p>
          <a:p>
            <a:pPr lvl="1"/>
            <a:r>
              <a:rPr lang="en-US" sz="1800"/>
              <a:t>For other cases where two nodes go to the same state </a:t>
            </a:r>
            <a:r>
              <a:rPr lang="en-US" sz="1800" i="1"/>
              <a:t>s</a:t>
            </a:r>
            <a:r>
              <a:rPr lang="en-US" sz="1800"/>
              <a:t>, several possibilities:</a:t>
            </a:r>
            <a:endParaRPr lang="en-US" sz="1800" i="1"/>
          </a:p>
          <a:p>
            <a:pPr lvl="2"/>
            <a:r>
              <a:rPr lang="en-US" sz="1800"/>
              <a:t>Prune one of the nodes arbitrarily</a:t>
            </a:r>
          </a:p>
          <a:p>
            <a:pPr lvl="2"/>
            <a:r>
              <a:rPr lang="en-US" sz="1800"/>
              <a:t>Prune the higher-cost node</a:t>
            </a:r>
          </a:p>
          <a:p>
            <a:pPr lvl="2"/>
            <a:r>
              <a:rPr lang="en-US" sz="1800"/>
              <a:t>Do no pruning (with a good heuristic function, GBFS is unlikely to expand both nodes)</a:t>
            </a:r>
          </a:p>
          <a:p>
            <a:r>
              <a:rPr lang="en-US" sz="1800" dirty="0"/>
              <a:t>Properties</a:t>
            </a:r>
          </a:p>
          <a:p>
            <a:pPr lvl="1"/>
            <a:r>
              <a:rPr lang="en-US" sz="1800" dirty="0"/>
              <a:t>Terminates; returns a solution if one exists</a:t>
            </a:r>
          </a:p>
          <a:p>
            <a:pPr lvl="1"/>
            <a:r>
              <a:rPr lang="en-US" sz="1800" dirty="0"/>
              <a:t>Solution is usually found quickly, often near-optimal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F575C0-29E0-C04F-8A6B-D02D3064147F}"/>
              </a:ext>
            </a:extLst>
          </p:cNvPr>
          <p:cNvSpPr/>
          <p:nvPr/>
        </p:nvSpPr>
        <p:spPr>
          <a:xfrm>
            <a:off x="903245" y="5290306"/>
            <a:ext cx="4473352" cy="134876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2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Calibri"/>
              </a:rPr>
              <a:t>Poll: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Calibri"/>
              </a:rPr>
              <a:t> Have you seen GBFS before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yes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no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yes, but I don’t remember it very well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A0C11C-B485-09A0-45CA-C6228B09FD5B}"/>
              </a:ext>
            </a:extLst>
          </p:cNvPr>
          <p:cNvGrpSpPr/>
          <p:nvPr/>
        </p:nvGrpSpPr>
        <p:grpSpPr>
          <a:xfrm>
            <a:off x="381616" y="951807"/>
            <a:ext cx="5316657" cy="4099695"/>
            <a:chOff x="203200" y="951807"/>
            <a:chExt cx="5316657" cy="4099695"/>
          </a:xfrm>
        </p:grpSpPr>
        <p:sp>
          <p:nvSpPr>
            <p:cNvPr id="3" name="Content Placeholder 5">
              <a:extLst>
                <a:ext uri="{FF2B5EF4-FFF2-40B4-BE49-F238E27FC236}">
                  <a16:creationId xmlns:a16="http://schemas.microsoft.com/office/drawing/2014/main" id="{94A03BB7-0D88-BC85-B05E-5E2A20EC27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3200" y="951807"/>
              <a:ext cx="5316657" cy="40996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>
                  <a:latin typeface="Calibri"/>
                </a:rPr>
                <a:t>Forward-Search-Det</a:t>
              </a:r>
              <a:r>
                <a:rPr lang="en-US" sz="1800" kern="0" dirty="0"/>
                <a:t>(</a:t>
              </a:r>
              <a:r>
                <a:rPr lang="en-US" sz="1800" kern="0" dirty="0" err="1"/>
                <a:t>Σ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s</a:t>
              </a:r>
              <a:r>
                <a:rPr lang="en-US" sz="1800" kern="0" baseline="-25000" dirty="0"/>
                <a:t>0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g</a:t>
              </a:r>
              <a:r>
                <a:rPr lang="en-US" sz="1800" kern="0" dirty="0"/>
                <a:t>)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i="1" kern="0" dirty="0"/>
                <a:t>Frontier</a:t>
              </a:r>
              <a:r>
                <a:rPr lang="en-US" sz="1800" kern="0" dirty="0"/>
                <a:t> ← {(⟨⟩, </a:t>
              </a:r>
              <a:r>
                <a:rPr lang="en-US" sz="1800" i="1" kern="0" dirty="0"/>
                <a:t>s</a:t>
              </a:r>
              <a:r>
                <a:rPr lang="en-US" sz="1800" kern="0" baseline="-25000" dirty="0"/>
                <a:t>0</a:t>
              </a:r>
              <a:r>
                <a:rPr lang="en-US" sz="1800" kern="0" dirty="0"/>
                <a:t>)}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i="1" kern="0" dirty="0"/>
                <a:t>Expanded </a:t>
              </a:r>
              <a:r>
                <a:rPr lang="en-US" sz="1800" kern="0" dirty="0"/>
                <a:t>← ∅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b="1" kern="0" dirty="0"/>
                <a:t>while</a:t>
              </a:r>
              <a:r>
                <a:rPr lang="en-US" sz="1800" kern="0" dirty="0"/>
                <a:t> 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≠ ∅ </a:t>
              </a:r>
              <a:r>
                <a:rPr lang="en-US" sz="1800" b="1" kern="0" dirty="0"/>
                <a:t>do</a:t>
              </a:r>
              <a:r>
                <a:rPr lang="en-US" sz="1800" kern="0" dirty="0"/>
                <a:t> 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select a node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= (π, s) ∈ </a:t>
              </a:r>
              <a:r>
                <a:rPr lang="en-US" sz="1800" i="1" kern="0" dirty="0"/>
                <a:t>Frontier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i="1" dirty="0"/>
                <a:t>		</a:t>
              </a:r>
              <a:r>
                <a:rPr lang="en-US" sz="1800" kern="0" dirty="0"/>
                <a:t>remove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from </a:t>
              </a:r>
              <a:r>
                <a:rPr lang="en-US" sz="1800" i="1" kern="0" dirty="0"/>
                <a:t>Frontier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add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to </a:t>
              </a:r>
              <a:r>
                <a:rPr lang="en-US" sz="1800" i="1" kern="0" dirty="0"/>
                <a:t>Expanded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b="1" kern="0" dirty="0"/>
                <a:t>if</a:t>
              </a:r>
              <a:r>
                <a:rPr lang="en-US" sz="1800" kern="0" dirty="0"/>
                <a:t> </a:t>
              </a:r>
              <a:r>
                <a:rPr lang="en-US" sz="1800" i="1" kern="0" dirty="0"/>
                <a:t>s </a:t>
              </a:r>
              <a:r>
                <a:rPr lang="en-US" sz="1800" kern="0" dirty="0"/>
                <a:t>satisfies </a:t>
              </a:r>
              <a:r>
                <a:rPr lang="en-US" sz="1800" i="1" kern="0" dirty="0"/>
                <a:t>g</a:t>
              </a:r>
              <a:r>
                <a:rPr lang="en-US" sz="1800" kern="0" dirty="0"/>
                <a:t> </a:t>
              </a:r>
              <a:r>
                <a:rPr lang="en-US" sz="1800" b="1" kern="0" dirty="0"/>
                <a:t>then</a:t>
              </a:r>
              <a:r>
                <a:rPr lang="en-US" sz="1800" kern="0" dirty="0"/>
                <a:t> </a:t>
              </a:r>
              <a:r>
                <a:rPr lang="en-US" sz="1800" b="1" kern="0" dirty="0"/>
                <a:t>return</a:t>
              </a:r>
              <a:r>
                <a:rPr lang="en-US" sz="1800" kern="0" dirty="0"/>
                <a:t> </a:t>
              </a:r>
              <a:r>
                <a:rPr lang="en-US" sz="1800" i="1" kern="0" dirty="0"/>
                <a:t>π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i="1" kern="0" dirty="0"/>
                <a:t>Children </a:t>
              </a:r>
              <a:r>
                <a:rPr lang="en-US" sz="1800" kern="0" dirty="0"/>
                <a:t>← {(</a:t>
              </a:r>
              <a:r>
                <a:rPr lang="en-US" sz="1800" i="1" kern="0" dirty="0"/>
                <a:t>π</a:t>
              </a:r>
              <a:r>
                <a:rPr lang="en-US" sz="1800" i="1" dirty="0"/>
                <a:t>·</a:t>
              </a:r>
              <a:r>
                <a:rPr lang="en-US" sz="1800" i="1" kern="0" dirty="0"/>
                <a:t>a</a:t>
              </a:r>
              <a:r>
                <a:rPr lang="en-US" sz="1800" kern="0" dirty="0"/>
                <a:t>, </a:t>
              </a:r>
              <a:r>
                <a:rPr lang="en-US" sz="1800" i="1" kern="0" dirty="0" err="1"/>
                <a:t>γ</a:t>
              </a:r>
              <a:r>
                <a:rPr lang="en-US" sz="1800" kern="0" dirty="0"/>
                <a:t>(</a:t>
              </a:r>
              <a:r>
                <a:rPr lang="en-US" sz="1800" i="1" kern="0" dirty="0" err="1"/>
                <a:t>s</a:t>
              </a:r>
              <a:r>
                <a:rPr lang="en-US" sz="1800" kern="0" dirty="0" err="1"/>
                <a:t>,</a:t>
              </a:r>
              <a:r>
                <a:rPr lang="en-US" sz="1800" i="1" kern="0" dirty="0" err="1"/>
                <a:t>a</a:t>
              </a:r>
              <a:r>
                <a:rPr lang="en-US" sz="1800" kern="0" dirty="0"/>
                <a:t>)) | </a:t>
              </a:r>
              <a:r>
                <a:rPr lang="en-US" sz="1800" i="1" dirty="0"/>
                <a:t>a</a:t>
              </a:r>
              <a:r>
                <a:rPr lang="en-US" sz="1800" baseline="-25000" dirty="0"/>
                <a:t> </a:t>
              </a:r>
              <a:r>
                <a:rPr lang="en-US" sz="1800" dirty="0"/>
                <a:t>∈</a:t>
              </a:r>
              <a:r>
                <a:rPr lang="en-US" sz="1800" baseline="-25000" dirty="0"/>
                <a:t> </a:t>
              </a:r>
              <a:r>
                <a:rPr lang="en-US" sz="1800" i="1" dirty="0"/>
                <a:t>Applicable</a:t>
              </a:r>
              <a:r>
                <a:rPr lang="en-US" sz="1800" dirty="0"/>
                <a:t>(</a:t>
              </a:r>
              <a:r>
                <a:rPr lang="en-US" sz="1800" i="1" dirty="0"/>
                <a:t>s</a:t>
              </a:r>
              <a:r>
                <a:rPr lang="en-US" sz="1800" dirty="0"/>
                <a:t>)</a:t>
              </a:r>
              <a:r>
                <a:rPr lang="en-US" sz="1800" kern="0" dirty="0"/>
                <a:t>} 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prune 0 or more nodes from</a:t>
              </a:r>
              <a:br>
                <a:rPr lang="en-US" sz="1800" kern="0" dirty="0"/>
              </a:br>
              <a:r>
                <a:rPr lang="en-US" sz="1800" kern="0" dirty="0"/>
                <a:t>			</a:t>
              </a:r>
              <a:r>
                <a:rPr lang="en-US" sz="1800" i="1" kern="0" dirty="0"/>
                <a:t>Children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Frontier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Expanded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← 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∪ </a:t>
              </a:r>
              <a:r>
                <a:rPr lang="en-US" sz="1800" i="1" kern="0" dirty="0"/>
                <a:t>Children	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b="1" kern="0" dirty="0"/>
                <a:t>return</a:t>
              </a:r>
              <a:r>
                <a:rPr lang="en-US" sz="1800" kern="0" dirty="0"/>
                <a:t> </a:t>
              </a:r>
              <a:r>
                <a:rPr lang="en-US" sz="1800" kern="0" dirty="0">
                  <a:latin typeface="Calibri"/>
                  <a:cs typeface="Calibri"/>
                </a:rPr>
                <a:t>failure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8" name="Content Placeholder 5">
              <a:extLst>
                <a:ext uri="{FF2B5EF4-FFF2-40B4-BE49-F238E27FC236}">
                  <a16:creationId xmlns:a16="http://schemas.microsoft.com/office/drawing/2014/main" id="{407E51A0-F04D-4E9F-39DF-348A675B27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3201" y="2207940"/>
              <a:ext cx="521628" cy="2687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(</a:t>
              </a:r>
              <a:r>
                <a:rPr lang="en-US" sz="1800" i="1" kern="0" dirty="0" err="1"/>
                <a:t>i</a:t>
              </a:r>
              <a:r>
                <a:rPr lang="en-US" sz="1800" kern="0" dirty="0"/>
                <a:t>)</a:t>
              </a:r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(</a:t>
              </a:r>
              <a:r>
                <a:rPr lang="en-US" sz="1800" i="1" kern="0" dirty="0" err="1"/>
                <a:t>ii</a:t>
              </a:r>
              <a:r>
                <a:rPr lang="en-US" sz="1800" kern="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38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F91EED3-5D2D-934F-92A0-E463E6E18827}"/>
              </a:ext>
            </a:extLst>
          </p:cNvPr>
          <p:cNvGrpSpPr>
            <a:grpSpLocks noChangeAspect="1"/>
          </p:cNvGrpSpPr>
          <p:nvPr/>
        </p:nvGrpSpPr>
        <p:grpSpPr>
          <a:xfrm>
            <a:off x="248326" y="237507"/>
            <a:ext cx="6134123" cy="4172197"/>
            <a:chOff x="286775" y="0"/>
            <a:chExt cx="6273800" cy="42672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2239255" y="1484925"/>
              <a:ext cx="658446" cy="36732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338162" y="1139095"/>
              <a:ext cx="605692" cy="2969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3457633" y="1551030"/>
              <a:ext cx="629770" cy="42007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4893263" y="3437556"/>
              <a:ext cx="118872" cy="118872"/>
            </a:xfrm>
            <a:prstGeom prst="rect">
              <a:avLst/>
            </a:prstGeom>
            <a:solidFill>
              <a:srgbClr val="FDB0B2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775" y="0"/>
              <a:ext cx="6273800" cy="4267200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2995F8B-40A5-C644-9F8D-0D0B6E1C7635}"/>
                </a:ext>
              </a:extLst>
            </p:cNvPr>
            <p:cNvSpPr/>
            <p:nvPr/>
          </p:nvSpPr>
          <p:spPr>
            <a:xfrm>
              <a:off x="969533" y="71671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BA3D64-C1CE-1742-8317-44B8B160D848}"/>
                </a:ext>
              </a:extLst>
            </p:cNvPr>
            <p:cNvSpPr/>
            <p:nvPr/>
          </p:nvSpPr>
          <p:spPr>
            <a:xfrm>
              <a:off x="770118" y="233215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C88C73-F342-314C-8ED8-41C8C8EBA208}"/>
                </a:ext>
              </a:extLst>
            </p:cNvPr>
            <p:cNvSpPr/>
            <p:nvPr/>
          </p:nvSpPr>
          <p:spPr>
            <a:xfrm>
              <a:off x="1259093" y="15588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E5CECDD-CFF4-9244-A996-C92BE9E58772}"/>
                </a:ext>
              </a:extLst>
            </p:cNvPr>
            <p:cNvSpPr/>
            <p:nvPr/>
          </p:nvSpPr>
          <p:spPr>
            <a:xfrm>
              <a:off x="2629843" y="231582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5C20227-A134-264E-8CCE-BF52E90EE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4119" y="3428412"/>
              <a:ext cx="137160" cy="13716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27C3C0-F52D-5646-9BA2-ECFA6A331BA8}"/>
              </a:ext>
            </a:extLst>
          </p:cNvPr>
          <p:cNvGrpSpPr>
            <a:grpSpLocks noChangeAspect="1"/>
          </p:cNvGrpSpPr>
          <p:nvPr/>
        </p:nvGrpSpPr>
        <p:grpSpPr>
          <a:xfrm>
            <a:off x="1821012" y="3669473"/>
            <a:ext cx="8468654" cy="3768940"/>
            <a:chOff x="2208503" y="3804076"/>
            <a:chExt cx="8103975" cy="3606641"/>
          </a:xfrm>
        </p:grpSpPr>
        <p:pic>
          <p:nvPicPr>
            <p:cNvPr id="46" name="Picture 45" descr="astar-progress03c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444" y="3807981"/>
              <a:ext cx="8047034" cy="3602736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208503" y="3804076"/>
              <a:ext cx="4251167" cy="2833533"/>
              <a:chOff x="1110322" y="3591135"/>
              <a:chExt cx="4251167" cy="283353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10322" y="5438180"/>
                <a:ext cx="4251167" cy="29452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Helvetica" pitchFamily="-112" charset="0"/>
                  </a:rPr>
                  <a:t>                          </a:t>
                </a:r>
                <a:endParaRPr lang="en-US" sz="2000" dirty="0"/>
              </a:p>
            </p:txBody>
          </p:sp>
          <p:pic>
            <p:nvPicPr>
              <p:cNvPr id="9" name="Picture 8" descr="astar-progress05c.pdf"/>
              <p:cNvPicPr>
                <a:picLocks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 r="66409" b="21511"/>
              <a:stretch/>
            </p:blipFill>
            <p:spPr>
              <a:xfrm>
                <a:off x="1161284" y="3591135"/>
                <a:ext cx="2714057" cy="2833533"/>
              </a:xfrm>
              <a:prstGeom prst="rect">
                <a:avLst/>
              </a:prstGeom>
            </p:spPr>
          </p:pic>
        </p:grpSp>
        <p:sp>
          <p:nvSpPr>
            <p:cNvPr id="43" name="Rectangle 42"/>
            <p:cNvSpPr/>
            <p:nvPr/>
          </p:nvSpPr>
          <p:spPr>
            <a:xfrm>
              <a:off x="5345487" y="5365310"/>
              <a:ext cx="147052" cy="29452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-112" charset="0"/>
                </a:rPr>
                <a:t> </a:t>
              </a:r>
              <a:endParaRPr lang="en-US" sz="2000" dirty="0"/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113694" y="4969186"/>
              <a:ext cx="3072400" cy="347472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Helvetica" pitchFamily="-112" charset="0"/>
                </a:rPr>
                <a:t>   329                            374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9122" y="5127396"/>
              <a:ext cx="457432" cy="736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2248305" y="5680054"/>
              <a:ext cx="1070520" cy="347472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Helvetica" pitchFamily="-112" charset="0"/>
                </a:rPr>
                <a:t>     366     </a:t>
              </a: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4413938" y="5679758"/>
              <a:ext cx="1992496" cy="347472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Helvetica" pitchFamily="-112" charset="0"/>
                </a:rPr>
                <a:t>380             193</a:t>
              </a:r>
            </a:p>
          </p:txBody>
        </p:sp>
        <p:sp>
          <p:nvSpPr>
            <p:cNvPr id="53" name="Right Triangle 52"/>
            <p:cNvSpPr/>
            <p:nvPr/>
          </p:nvSpPr>
          <p:spPr>
            <a:xfrm rot="13500000">
              <a:off x="3753936" y="6138355"/>
              <a:ext cx="137160" cy="137160"/>
            </a:xfrm>
            <a:prstGeom prst="rtTriangle">
              <a:avLst/>
            </a:prstGeom>
            <a:solidFill>
              <a:srgbClr val="FDB0B2"/>
            </a:solidFill>
            <a:ln w="254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881985" y="6366778"/>
              <a:ext cx="3209074" cy="26507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" pitchFamily="-112" charset="0"/>
                </a:rPr>
                <a:t>     253              0                       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433254" y="5845301"/>
              <a:ext cx="457432" cy="736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C400655-B66B-4C40-8F5A-0EF34CABE5D1}"/>
                </a:ext>
              </a:extLst>
            </p:cNvPr>
            <p:cNvSpPr/>
            <p:nvPr/>
          </p:nvSpPr>
          <p:spPr bwMode="auto">
            <a:xfrm>
              <a:off x="6350635" y="4282223"/>
              <a:ext cx="1029814" cy="347472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Helvetica" pitchFamily="-112" charset="0"/>
                </a:rPr>
                <a:t>366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A58E75F-D7E2-C945-BBD9-38E22D49E75A}"/>
                </a:ext>
              </a:extLst>
            </p:cNvPr>
            <p:cNvSpPr/>
            <p:nvPr/>
          </p:nvSpPr>
          <p:spPr bwMode="auto">
            <a:xfrm>
              <a:off x="4574291" y="4795450"/>
              <a:ext cx="860485" cy="347472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Helvetica" pitchFamily="-112" charset="0"/>
                </a:rPr>
                <a:t>253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72C1B6F-CE64-354B-B623-73EC2406129A}"/>
                </a:ext>
              </a:extLst>
            </p:cNvPr>
            <p:cNvSpPr/>
            <p:nvPr/>
          </p:nvSpPr>
          <p:spPr bwMode="auto">
            <a:xfrm>
              <a:off x="3838682" y="5601447"/>
              <a:ext cx="770557" cy="347472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Helvetica" pitchFamily="-112" charset="0"/>
                </a:rPr>
                <a:t>176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FB146F3-CA89-5A4E-95DB-58AC1AFC4CBB}"/>
              </a:ext>
            </a:extLst>
          </p:cNvPr>
          <p:cNvSpPr/>
          <p:nvPr/>
        </p:nvSpPr>
        <p:spPr>
          <a:xfrm>
            <a:off x="10357148" y="0"/>
            <a:ext cx="1820050" cy="4770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straight-line dist. 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u="sng" dirty="0">
                <a:latin typeface="Calibri"/>
                <a:cs typeface="Calibri"/>
              </a:rPr>
              <a:t>from </a:t>
            </a:r>
            <a:r>
              <a:rPr lang="en-US" sz="1600" i="1" u="sng" dirty="0">
                <a:latin typeface="Times New Roman" panose="02020603050405020304" pitchFamily="18" charset="0"/>
                <a:cs typeface="Calibri"/>
              </a:rPr>
              <a:t>s </a:t>
            </a:r>
            <a:r>
              <a:rPr lang="en-US" sz="1600" u="sng" dirty="0">
                <a:latin typeface="Calibri"/>
                <a:cs typeface="Calibri"/>
              </a:rPr>
              <a:t>to Bucharest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Arad	366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Bucharest	    0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Craiova	160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Dobreta</a:t>
            </a:r>
            <a:r>
              <a:rPr lang="en-US" sz="1600" dirty="0">
                <a:latin typeface="Calibri"/>
                <a:cs typeface="Calibri"/>
              </a:rPr>
              <a:t>	242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Fagaras</a:t>
            </a:r>
            <a:r>
              <a:rPr lang="en-US" sz="1600" dirty="0">
                <a:latin typeface="Calibri"/>
                <a:cs typeface="Calibri"/>
              </a:rPr>
              <a:t>	176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Iasi	226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Lugoj</a:t>
            </a:r>
            <a:r>
              <a:rPr lang="en-US" sz="1600" dirty="0">
                <a:latin typeface="Calibri"/>
                <a:cs typeface="Calibri"/>
              </a:rPr>
              <a:t>	244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Mehadia</a:t>
            </a:r>
            <a:r>
              <a:rPr lang="en-US" sz="1600" dirty="0">
                <a:latin typeface="Calibri"/>
                <a:cs typeface="Calibri"/>
              </a:rPr>
              <a:t>	241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Neamt</a:t>
            </a:r>
            <a:r>
              <a:rPr lang="en-US" sz="1600" dirty="0">
                <a:latin typeface="Calibri"/>
                <a:cs typeface="Calibri"/>
              </a:rPr>
              <a:t>	234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Oradea	380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Pitesti	100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Rimnicu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Vilcea</a:t>
            </a:r>
            <a:r>
              <a:rPr lang="en-US" sz="1600" dirty="0">
                <a:latin typeface="Calibri"/>
                <a:cs typeface="Calibri"/>
              </a:rPr>
              <a:t>	193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Sibiu	253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Timisoara	329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Urziceni</a:t>
            </a:r>
            <a:r>
              <a:rPr lang="en-US" sz="1600" dirty="0">
                <a:latin typeface="Calibri"/>
                <a:cs typeface="Calibri"/>
              </a:rPr>
              <a:t>	  80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Vaslui</a:t>
            </a:r>
            <a:r>
              <a:rPr lang="en-US" sz="1600" dirty="0">
                <a:latin typeface="Calibri"/>
                <a:cs typeface="Calibri"/>
              </a:rPr>
              <a:t>	199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Zerind</a:t>
            </a:r>
            <a:r>
              <a:rPr lang="en-US" sz="1600" dirty="0">
                <a:latin typeface="Calibri"/>
                <a:cs typeface="Calibri"/>
              </a:rPr>
              <a:t>	374</a:t>
            </a:r>
          </a:p>
        </p:txBody>
      </p:sp>
      <p:sp>
        <p:nvSpPr>
          <p:cNvPr id="33" name="Title 4">
            <a:extLst>
              <a:ext uri="{FF2B5EF4-FFF2-40B4-BE49-F238E27FC236}">
                <a16:creationId xmlns:a16="http://schemas.microsoft.com/office/drawing/2014/main" id="{744E3ED3-12F4-2048-BA3A-866FC123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01600"/>
            <a:ext cx="8839200" cy="611402"/>
          </a:xfrm>
        </p:spPr>
        <p:txBody>
          <a:bodyPr>
            <a:normAutofit/>
          </a:bodyPr>
          <a:lstStyle/>
          <a:p>
            <a:r>
              <a:rPr lang="en-US" dirty="0"/>
              <a:t>GBFS Example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116983" y="5452491"/>
            <a:ext cx="2547657" cy="1031436"/>
          </a:xfrm>
        </p:spPr>
        <p:txBody>
          <a:bodyPr/>
          <a:lstStyle/>
          <a:p>
            <a:r>
              <a:rPr lang="en-US" dirty="0"/>
              <a:t>generates 10 nodes</a:t>
            </a:r>
          </a:p>
          <a:p>
            <a:r>
              <a:rPr lang="en-US" dirty="0"/>
              <a:t>solution cost 450</a:t>
            </a:r>
          </a:p>
        </p:txBody>
      </p:sp>
    </p:spTree>
    <p:extLst>
      <p:ext uri="{BB962C8B-B14F-4D97-AF65-F5344CB8AC3E}">
        <p14:creationId xmlns:p14="http://schemas.microsoft.com/office/powerpoint/2010/main" val="277744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101600"/>
            <a:ext cx="8839200" cy="611402"/>
          </a:xfrm>
        </p:spPr>
        <p:txBody>
          <a:bodyPr>
            <a:normAutofit/>
          </a:bodyPr>
          <a:lstStyle/>
          <a:p>
            <a:r>
              <a:rPr lang="en-US" dirty="0"/>
              <a:t>A*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928189" y="819779"/>
            <a:ext cx="6051477" cy="585718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Idea: try to </a:t>
            </a:r>
            <a:r>
              <a:rPr lang="en-US" sz="1800" dirty="0"/>
              <a:t>choose a node on an optimal path from </a:t>
            </a:r>
            <a:r>
              <a:rPr lang="en-US" sz="1800" i="1" dirty="0"/>
              <a:t>s</a:t>
            </a:r>
            <a:r>
              <a:rPr lang="en-US" sz="1800" baseline="-25000" dirty="0"/>
              <a:t>0</a:t>
            </a:r>
            <a:r>
              <a:rPr lang="en-US" sz="1800" dirty="0"/>
              <a:t> to goal</a:t>
            </a:r>
            <a:endParaRPr lang="en-US" sz="1800" baseline="-25000" dirty="0">
              <a:solidFill>
                <a:srgbClr val="000000"/>
              </a:solidFill>
              <a:ea typeface="Helvetica"/>
              <a:cs typeface="Times New Roman"/>
            </a:endParaRPr>
          </a:p>
          <a:p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Node selection</a:t>
            </a:r>
          </a:p>
          <a:p>
            <a:pPr marL="682625" lvl="1" indent="-285750"/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Select a node </a:t>
            </a:r>
            <a:r>
              <a:rPr lang="en-US" sz="1800" dirty="0" err="1"/>
              <a:t>ν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 = 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π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,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s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 in 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Frontier 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that has smallest value of  </a:t>
            </a:r>
            <a:r>
              <a:rPr lang="en-US" sz="1800" i="1" dirty="0"/>
              <a:t>f</a:t>
            </a:r>
            <a:r>
              <a:rPr lang="en-US" sz="1800" dirty="0"/>
              <a:t>(</a:t>
            </a:r>
            <a:r>
              <a:rPr lang="en-US" sz="1800" dirty="0" err="1"/>
              <a:t>ν</a:t>
            </a:r>
            <a:r>
              <a:rPr lang="en-US" sz="1800" dirty="0"/>
              <a:t>) = cost(</a:t>
            </a:r>
            <a:r>
              <a:rPr lang="en-US" sz="1800" i="1" dirty="0"/>
              <a:t>π</a:t>
            </a:r>
            <a:r>
              <a:rPr lang="en-US" sz="1800" dirty="0"/>
              <a:t>) + </a:t>
            </a:r>
            <a:r>
              <a:rPr lang="en-US" sz="1800" i="1" dirty="0"/>
              <a:t>h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</a:t>
            </a:r>
            <a:endParaRPr lang="en-US" sz="1800" dirty="0">
              <a:cs typeface="Times New Roman"/>
            </a:endParaRPr>
          </a:p>
          <a:p>
            <a:pPr lvl="2"/>
            <a:r>
              <a:rPr lang="en-US" sz="1800" dirty="0"/>
              <a:t>Possible tie-breaking rule: select oldest</a:t>
            </a:r>
            <a:endParaRPr lang="en-US" sz="1800" baseline="-25000" dirty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  <a:p>
            <a:r>
              <a:rPr lang="en-US" sz="1800" dirty="0">
                <a:solidFill>
                  <a:srgbClr val="000000"/>
                </a:solidFill>
                <a:latin typeface="Times New Roman"/>
                <a:ea typeface="Helvetica"/>
                <a:cs typeface="Times New Roman"/>
              </a:rPr>
              <a:t>Pruning: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Times New Roman"/>
                <a:ea typeface="Helvetica"/>
                <a:cs typeface="Times New Roman"/>
              </a:rPr>
              <a:t>f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or every node </a:t>
            </a:r>
            <a:r>
              <a:rPr lang="en-US" sz="1800" dirty="0" err="1"/>
              <a:t>ν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 = 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π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,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s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 in 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Children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:</a:t>
            </a:r>
            <a:endParaRPr lang="en-US" sz="1800" i="1" dirty="0">
              <a:solidFill>
                <a:srgbClr val="000000"/>
              </a:solidFill>
              <a:ea typeface="Helvetica"/>
              <a:cs typeface="Times New Roman"/>
            </a:endParaRPr>
          </a:p>
          <a:p>
            <a:pPr lvl="2"/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Children</a:t>
            </a:r>
            <a:r>
              <a:rPr lang="en-US" sz="1800" dirty="0"/>
              <a:t> ∪ </a:t>
            </a:r>
            <a:r>
              <a:rPr lang="en-US" sz="1800" i="1" dirty="0"/>
              <a:t>Frontier </a:t>
            </a:r>
            <a:r>
              <a:rPr lang="en-US" sz="1800" dirty="0"/>
              <a:t>∪ </a:t>
            </a:r>
            <a:r>
              <a:rPr lang="en-US" sz="1800" i="1" dirty="0"/>
              <a:t>Expanded</a:t>
            </a:r>
            <a:r>
              <a:rPr lang="en-US" sz="1800" dirty="0"/>
              <a:t> contains another node 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with the same state</a:t>
            </a:r>
            <a:r>
              <a:rPr lang="en-US" sz="1800" i="1" dirty="0"/>
              <a:t> s</a:t>
            </a:r>
            <a:r>
              <a:rPr lang="en-US" sz="1800" dirty="0"/>
              <a:t>, then we’ve found multiple paths to </a:t>
            </a:r>
            <a:r>
              <a:rPr lang="en-US" sz="1800" i="1" dirty="0"/>
              <a:t>s</a:t>
            </a:r>
            <a:endParaRPr lang="en-US" sz="1800" dirty="0"/>
          </a:p>
          <a:p>
            <a:pPr lvl="2"/>
            <a:r>
              <a:rPr lang="en-US" sz="1800" dirty="0"/>
              <a:t>Keep only the one with the lowest cost</a:t>
            </a:r>
          </a:p>
          <a:p>
            <a:pPr lvl="2"/>
            <a:r>
              <a:rPr lang="en-US" sz="1800" dirty="0"/>
              <a:t>If more than one such node, keep the oldest</a:t>
            </a:r>
            <a:endParaRPr lang="en-US" sz="1800" baseline="-25000" dirty="0"/>
          </a:p>
          <a:p>
            <a:r>
              <a:rPr lang="en-US" sz="1800" dirty="0"/>
              <a:t>Properties (in classical planning problems):</a:t>
            </a:r>
          </a:p>
          <a:p>
            <a:pPr lvl="1"/>
            <a:r>
              <a:rPr lang="en-US" sz="1800" i="1" dirty="0"/>
              <a:t>Termination</a:t>
            </a:r>
            <a:r>
              <a:rPr lang="en-US" sz="1800" dirty="0"/>
              <a:t>: Always terminates</a:t>
            </a:r>
          </a:p>
          <a:p>
            <a:pPr lvl="1"/>
            <a:r>
              <a:rPr lang="en-US" sz="1800" i="1" dirty="0"/>
              <a:t>Complete</a:t>
            </a:r>
            <a:r>
              <a:rPr lang="en-US" sz="1800" dirty="0"/>
              <a:t>: returns a solution if one exists</a:t>
            </a:r>
          </a:p>
          <a:p>
            <a:pPr lvl="1"/>
            <a:r>
              <a:rPr lang="en-US" sz="1800" i="1" dirty="0"/>
              <a:t>Optimality</a:t>
            </a:r>
            <a:r>
              <a:rPr lang="en-US" sz="1800" dirty="0"/>
              <a:t>: can guarantee this under certain conditions (I’ll discuss later)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8A3E3-CE93-5ACB-4C74-54AF206F3754}"/>
              </a:ext>
            </a:extLst>
          </p:cNvPr>
          <p:cNvSpPr/>
          <p:nvPr/>
        </p:nvSpPr>
        <p:spPr>
          <a:xfrm>
            <a:off x="903245" y="5290306"/>
            <a:ext cx="4473352" cy="134876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2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Calibri"/>
              </a:rPr>
              <a:t>Poll: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Calibri"/>
              </a:rPr>
              <a:t> Have you seen A* before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yes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no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yes, but I don’t remember it very well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0FF53E-3784-44B1-A7D3-A6234D1F7CA0}"/>
              </a:ext>
            </a:extLst>
          </p:cNvPr>
          <p:cNvGrpSpPr/>
          <p:nvPr/>
        </p:nvGrpSpPr>
        <p:grpSpPr>
          <a:xfrm>
            <a:off x="381616" y="951807"/>
            <a:ext cx="5316657" cy="4099695"/>
            <a:chOff x="203200" y="951807"/>
            <a:chExt cx="5316657" cy="4099695"/>
          </a:xfrm>
        </p:grpSpPr>
        <p:sp>
          <p:nvSpPr>
            <p:cNvPr id="12" name="Content Placeholder 5">
              <a:extLst>
                <a:ext uri="{FF2B5EF4-FFF2-40B4-BE49-F238E27FC236}">
                  <a16:creationId xmlns:a16="http://schemas.microsoft.com/office/drawing/2014/main" id="{EBDCFF26-20AC-75DE-72B3-7A40A3E384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3200" y="951807"/>
              <a:ext cx="5316657" cy="40996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>
                  <a:latin typeface="Calibri"/>
                </a:rPr>
                <a:t>Forward-Search-Det</a:t>
              </a:r>
              <a:r>
                <a:rPr lang="en-US" sz="1800" kern="0" dirty="0"/>
                <a:t>(</a:t>
              </a:r>
              <a:r>
                <a:rPr lang="en-US" sz="1800" kern="0" dirty="0" err="1"/>
                <a:t>Σ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s</a:t>
              </a:r>
              <a:r>
                <a:rPr lang="en-US" sz="1800" kern="0" baseline="-25000" dirty="0"/>
                <a:t>0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g</a:t>
              </a:r>
              <a:r>
                <a:rPr lang="en-US" sz="1800" kern="0" dirty="0"/>
                <a:t>)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i="1" kern="0" dirty="0"/>
                <a:t>Frontier</a:t>
              </a:r>
              <a:r>
                <a:rPr lang="en-US" sz="1800" kern="0" dirty="0"/>
                <a:t> ← {(⟨⟩, </a:t>
              </a:r>
              <a:r>
                <a:rPr lang="en-US" sz="1800" i="1" kern="0" dirty="0"/>
                <a:t>s</a:t>
              </a:r>
              <a:r>
                <a:rPr lang="en-US" sz="1800" kern="0" baseline="-25000" dirty="0"/>
                <a:t>0</a:t>
              </a:r>
              <a:r>
                <a:rPr lang="en-US" sz="1800" kern="0" dirty="0"/>
                <a:t>)}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i="1" kern="0" dirty="0"/>
                <a:t>Expanded </a:t>
              </a:r>
              <a:r>
                <a:rPr lang="en-US" sz="1800" kern="0" dirty="0"/>
                <a:t>← ∅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b="1" kern="0" dirty="0"/>
                <a:t>while</a:t>
              </a:r>
              <a:r>
                <a:rPr lang="en-US" sz="1800" kern="0" dirty="0"/>
                <a:t> 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≠ ∅ </a:t>
              </a:r>
              <a:r>
                <a:rPr lang="en-US" sz="1800" b="1" kern="0" dirty="0"/>
                <a:t>do</a:t>
              </a:r>
              <a:r>
                <a:rPr lang="en-US" sz="1800" kern="0" dirty="0"/>
                <a:t> 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select a node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= (π, s) ∈ </a:t>
              </a:r>
              <a:r>
                <a:rPr lang="en-US" sz="1800" i="1" kern="0" dirty="0"/>
                <a:t>Frontier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i="1" dirty="0"/>
                <a:t>		</a:t>
              </a:r>
              <a:r>
                <a:rPr lang="en-US" sz="1800" kern="0" dirty="0"/>
                <a:t>remove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from </a:t>
              </a:r>
              <a:r>
                <a:rPr lang="en-US" sz="1800" i="1" kern="0" dirty="0"/>
                <a:t>Frontier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add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to </a:t>
              </a:r>
              <a:r>
                <a:rPr lang="en-US" sz="1800" i="1" kern="0" dirty="0"/>
                <a:t>Expanded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b="1" kern="0" dirty="0"/>
                <a:t>if</a:t>
              </a:r>
              <a:r>
                <a:rPr lang="en-US" sz="1800" kern="0" dirty="0"/>
                <a:t> </a:t>
              </a:r>
              <a:r>
                <a:rPr lang="en-US" sz="1800" i="1" kern="0" dirty="0"/>
                <a:t>s </a:t>
              </a:r>
              <a:r>
                <a:rPr lang="en-US" sz="1800" kern="0" dirty="0"/>
                <a:t>satisfies </a:t>
              </a:r>
              <a:r>
                <a:rPr lang="en-US" sz="1800" i="1" kern="0" dirty="0"/>
                <a:t>g</a:t>
              </a:r>
              <a:r>
                <a:rPr lang="en-US" sz="1800" kern="0" dirty="0"/>
                <a:t> </a:t>
              </a:r>
              <a:r>
                <a:rPr lang="en-US" sz="1800" b="1" kern="0" dirty="0"/>
                <a:t>then</a:t>
              </a:r>
              <a:r>
                <a:rPr lang="en-US" sz="1800" kern="0" dirty="0"/>
                <a:t> </a:t>
              </a:r>
              <a:r>
                <a:rPr lang="en-US" sz="1800" b="1" kern="0" dirty="0"/>
                <a:t>return</a:t>
              </a:r>
              <a:r>
                <a:rPr lang="en-US" sz="1800" kern="0" dirty="0"/>
                <a:t> </a:t>
              </a:r>
              <a:r>
                <a:rPr lang="en-US" sz="1800" i="1" kern="0" dirty="0"/>
                <a:t>π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i="1" kern="0" dirty="0"/>
                <a:t>Children </a:t>
              </a:r>
              <a:r>
                <a:rPr lang="en-US" sz="1800" kern="0" dirty="0"/>
                <a:t>← {(</a:t>
              </a:r>
              <a:r>
                <a:rPr lang="en-US" sz="1800" i="1" kern="0" dirty="0"/>
                <a:t>π</a:t>
              </a:r>
              <a:r>
                <a:rPr lang="en-US" sz="1800" i="1" dirty="0"/>
                <a:t>·</a:t>
              </a:r>
              <a:r>
                <a:rPr lang="en-US" sz="1800" i="1" kern="0" dirty="0"/>
                <a:t>a</a:t>
              </a:r>
              <a:r>
                <a:rPr lang="en-US" sz="1800" kern="0" dirty="0"/>
                <a:t>, </a:t>
              </a:r>
              <a:r>
                <a:rPr lang="en-US" sz="1800" i="1" kern="0" dirty="0" err="1"/>
                <a:t>γ</a:t>
              </a:r>
              <a:r>
                <a:rPr lang="en-US" sz="1800" kern="0" dirty="0"/>
                <a:t>(</a:t>
              </a:r>
              <a:r>
                <a:rPr lang="en-US" sz="1800" i="1" kern="0" dirty="0" err="1"/>
                <a:t>s</a:t>
              </a:r>
              <a:r>
                <a:rPr lang="en-US" sz="1800" kern="0" dirty="0" err="1"/>
                <a:t>,</a:t>
              </a:r>
              <a:r>
                <a:rPr lang="en-US" sz="1800" i="1" kern="0" dirty="0" err="1"/>
                <a:t>a</a:t>
              </a:r>
              <a:r>
                <a:rPr lang="en-US" sz="1800" kern="0" dirty="0"/>
                <a:t>)) | </a:t>
              </a:r>
              <a:r>
                <a:rPr lang="en-US" sz="1800" i="1" dirty="0"/>
                <a:t>a</a:t>
              </a:r>
              <a:r>
                <a:rPr lang="en-US" sz="1800" baseline="-25000" dirty="0"/>
                <a:t> </a:t>
              </a:r>
              <a:r>
                <a:rPr lang="en-US" sz="1800" dirty="0"/>
                <a:t>∈</a:t>
              </a:r>
              <a:r>
                <a:rPr lang="en-US" sz="1800" baseline="-25000" dirty="0"/>
                <a:t> </a:t>
              </a:r>
              <a:r>
                <a:rPr lang="en-US" sz="1800" i="1" dirty="0"/>
                <a:t>Applicable</a:t>
              </a:r>
              <a:r>
                <a:rPr lang="en-US" sz="1800" dirty="0"/>
                <a:t>(</a:t>
              </a:r>
              <a:r>
                <a:rPr lang="en-US" sz="1800" i="1" dirty="0"/>
                <a:t>s</a:t>
              </a:r>
              <a:r>
                <a:rPr lang="en-US" sz="1800" dirty="0"/>
                <a:t>)</a:t>
              </a:r>
              <a:r>
                <a:rPr lang="en-US" sz="1800" kern="0" dirty="0"/>
                <a:t>} 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prune 0 or more nodes from</a:t>
              </a:r>
              <a:br>
                <a:rPr lang="en-US" sz="1800" kern="0" dirty="0"/>
              </a:br>
              <a:r>
                <a:rPr lang="en-US" sz="1800" kern="0" dirty="0"/>
                <a:t>			</a:t>
              </a:r>
              <a:r>
                <a:rPr lang="en-US" sz="1800" i="1" kern="0" dirty="0"/>
                <a:t>Children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Frontier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Expanded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← 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∪ </a:t>
              </a:r>
              <a:r>
                <a:rPr lang="en-US" sz="1800" i="1" kern="0" dirty="0"/>
                <a:t>Children	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b="1" kern="0" dirty="0"/>
                <a:t>return</a:t>
              </a:r>
              <a:r>
                <a:rPr lang="en-US" sz="1800" kern="0" dirty="0"/>
                <a:t> </a:t>
              </a:r>
              <a:r>
                <a:rPr lang="en-US" sz="1800" kern="0" dirty="0">
                  <a:latin typeface="Calibri"/>
                  <a:cs typeface="Calibri"/>
                </a:rPr>
                <a:t>failure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A04A6C8B-3A1B-884C-520F-5FD19D25020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3201" y="2207940"/>
              <a:ext cx="521628" cy="2687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(</a:t>
              </a:r>
              <a:r>
                <a:rPr lang="en-US" sz="1800" i="1" kern="0" dirty="0" err="1"/>
                <a:t>i</a:t>
              </a:r>
              <a:r>
                <a:rPr lang="en-US" sz="1800" kern="0" dirty="0"/>
                <a:t>)</a:t>
              </a:r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(</a:t>
              </a:r>
              <a:r>
                <a:rPr lang="en-US" sz="1800" i="1" kern="0" dirty="0" err="1"/>
                <a:t>ii</a:t>
              </a:r>
              <a:r>
                <a:rPr lang="en-US" sz="1800" kern="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94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324ECCA-E71F-DE41-B2E6-14637AA2CF12}"/>
              </a:ext>
            </a:extLst>
          </p:cNvPr>
          <p:cNvSpPr/>
          <p:nvPr/>
        </p:nvSpPr>
        <p:spPr>
          <a:xfrm>
            <a:off x="10357148" y="0"/>
            <a:ext cx="1820050" cy="4770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straight-line dist. 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u="sng" dirty="0">
                <a:latin typeface="Calibri"/>
                <a:cs typeface="Calibri"/>
              </a:rPr>
              <a:t>from </a:t>
            </a:r>
            <a:r>
              <a:rPr lang="en-US" sz="1600" i="1" u="sng" dirty="0">
                <a:latin typeface="Times New Roman" panose="02020603050405020304" pitchFamily="18" charset="0"/>
                <a:cs typeface="Calibri"/>
              </a:rPr>
              <a:t>s </a:t>
            </a:r>
            <a:r>
              <a:rPr lang="en-US" sz="1600" u="sng" dirty="0">
                <a:latin typeface="Calibri"/>
                <a:cs typeface="Calibri"/>
              </a:rPr>
              <a:t>to Bucharest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Arad	366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Bucharest	    0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Craiova	160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Dobreta</a:t>
            </a:r>
            <a:r>
              <a:rPr lang="en-US" sz="1600" dirty="0">
                <a:latin typeface="Calibri"/>
                <a:cs typeface="Calibri"/>
              </a:rPr>
              <a:t>	242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Fagaras</a:t>
            </a:r>
            <a:r>
              <a:rPr lang="en-US" sz="1600" dirty="0">
                <a:latin typeface="Calibri"/>
                <a:cs typeface="Calibri"/>
              </a:rPr>
              <a:t>	176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Iasi	226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Lugoj</a:t>
            </a:r>
            <a:r>
              <a:rPr lang="en-US" sz="1600" dirty="0">
                <a:latin typeface="Calibri"/>
                <a:cs typeface="Calibri"/>
              </a:rPr>
              <a:t>	244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Mehadia</a:t>
            </a:r>
            <a:r>
              <a:rPr lang="en-US" sz="1600" dirty="0">
                <a:latin typeface="Calibri"/>
                <a:cs typeface="Calibri"/>
              </a:rPr>
              <a:t>	241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Neamt</a:t>
            </a:r>
            <a:r>
              <a:rPr lang="en-US" sz="1600" dirty="0">
                <a:latin typeface="Calibri"/>
                <a:cs typeface="Calibri"/>
              </a:rPr>
              <a:t>	234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Oradea	380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Pitesti	100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Rimnicu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Vilcea</a:t>
            </a:r>
            <a:r>
              <a:rPr lang="en-US" sz="1600" dirty="0">
                <a:latin typeface="Calibri"/>
                <a:cs typeface="Calibri"/>
              </a:rPr>
              <a:t>	193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Sibiu	253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Timisoara	329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Urziceni</a:t>
            </a:r>
            <a:r>
              <a:rPr lang="en-US" sz="1600" dirty="0">
                <a:latin typeface="Calibri"/>
                <a:cs typeface="Calibri"/>
              </a:rPr>
              <a:t>	  80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Vaslui</a:t>
            </a:r>
            <a:r>
              <a:rPr lang="en-US" sz="1600" dirty="0">
                <a:latin typeface="Calibri"/>
                <a:cs typeface="Calibri"/>
              </a:rPr>
              <a:t>	199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Zerind</a:t>
            </a:r>
            <a:r>
              <a:rPr lang="en-US" sz="1600" dirty="0">
                <a:latin typeface="Calibri"/>
                <a:cs typeface="Calibri"/>
              </a:rPr>
              <a:t>	374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B71B13-0FF0-6542-9643-BC56B041CA93}"/>
              </a:ext>
            </a:extLst>
          </p:cNvPr>
          <p:cNvGrpSpPr>
            <a:grpSpLocks noChangeAspect="1"/>
          </p:cNvGrpSpPr>
          <p:nvPr/>
        </p:nvGrpSpPr>
        <p:grpSpPr>
          <a:xfrm>
            <a:off x="113155" y="748146"/>
            <a:ext cx="10199323" cy="5362765"/>
            <a:chOff x="113155" y="748146"/>
            <a:chExt cx="10199323" cy="5362765"/>
          </a:xfrm>
        </p:grpSpPr>
        <p:sp>
          <p:nvSpPr>
            <p:cNvPr id="41" name="Rectangle 40"/>
            <p:cNvSpPr/>
            <p:nvPr/>
          </p:nvSpPr>
          <p:spPr>
            <a:xfrm>
              <a:off x="2429384" y="5605529"/>
              <a:ext cx="6904269" cy="262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" name="Picture 1" descr="astar-progress06c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5" y="1544279"/>
              <a:ext cx="10199323" cy="4566632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933044" y="5046743"/>
              <a:ext cx="468398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38633" y="5046745"/>
              <a:ext cx="468398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13669" y="3257779"/>
              <a:ext cx="468398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89066" y="4159940"/>
              <a:ext cx="468398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45929" y="4159940"/>
              <a:ext cx="468398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953848" y="4159940"/>
              <a:ext cx="468398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983CCE2-70FE-9B49-B6A0-563D39B9CC1C}"/>
                </a:ext>
              </a:extLst>
            </p:cNvPr>
            <p:cNvSpPr/>
            <p:nvPr/>
          </p:nvSpPr>
          <p:spPr bwMode="auto">
            <a:xfrm>
              <a:off x="6384843" y="1866988"/>
              <a:ext cx="1305252" cy="440408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Helvetica" pitchFamily="-112" charset="0"/>
                </a:rPr>
                <a:t>366</a:t>
              </a:r>
              <a:r>
                <a:rPr lang="en-US" sz="1600" baseline="-25000" dirty="0">
                  <a:solidFill>
                    <a:srgbClr val="000000"/>
                  </a:solidFill>
                  <a:latin typeface="Helvetica" pitchFamily="-112" charset="0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Helvetica" pitchFamily="-112" charset="0"/>
                </a:rPr>
                <a:t>=</a:t>
              </a:r>
              <a:r>
                <a:rPr lang="en-US" sz="1600" baseline="-25000" dirty="0">
                  <a:solidFill>
                    <a:srgbClr val="000000"/>
                  </a:solidFill>
                  <a:latin typeface="Helvetica" pitchFamily="-112" charset="0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r>
                <a:rPr lang="en-US" sz="1600" baseline="-25000" dirty="0">
                  <a:solidFill>
                    <a:srgbClr val="000000"/>
                  </a:solidFill>
                  <a:latin typeface="Helvetica" pitchFamily="-112" charset="0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Helvetica" pitchFamily="-112" charset="0"/>
                </a:rPr>
                <a:t>+</a:t>
              </a:r>
              <a:r>
                <a:rPr lang="en-US" sz="1600" baseline="-25000" dirty="0">
                  <a:solidFill>
                    <a:srgbClr val="000000"/>
                  </a:solidFill>
                  <a:latin typeface="Helvetica" pitchFamily="-112" charset="0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Helvetica" pitchFamily="-112" charset="0"/>
                </a:rPr>
                <a:t>366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FFD7A48-F69A-2E4D-8DC8-1CA97155D9F8}"/>
                </a:ext>
              </a:extLst>
            </p:cNvPr>
            <p:cNvSpPr/>
            <p:nvPr/>
          </p:nvSpPr>
          <p:spPr bwMode="auto">
            <a:xfrm>
              <a:off x="2154328" y="2962714"/>
              <a:ext cx="1305252" cy="440408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Helvetica" pitchFamily="-112" charset="0"/>
                </a:rPr>
                <a:t>393=140+253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46A576A4-3486-BB41-B0B9-BACC190E9B12}"/>
                </a:ext>
              </a:extLst>
            </p:cNvPr>
            <p:cNvSpPr/>
            <p:nvPr/>
          </p:nvSpPr>
          <p:spPr bwMode="auto">
            <a:xfrm>
              <a:off x="4084271" y="3855353"/>
              <a:ext cx="1305252" cy="440408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Helvetica" pitchFamily="-112" charset="0"/>
                </a:rPr>
                <a:t>413=220+193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7C98B0D-6986-644A-B517-3DF6F957556C}"/>
                </a:ext>
              </a:extLst>
            </p:cNvPr>
            <p:cNvSpPr/>
            <p:nvPr/>
          </p:nvSpPr>
          <p:spPr bwMode="auto">
            <a:xfrm>
              <a:off x="1446087" y="3852860"/>
              <a:ext cx="1305252" cy="440408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Helvetica" pitchFamily="-112" charset="0"/>
                </a:rPr>
                <a:t>415=239+176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15D477F-0477-844D-902D-CE083FE9819C}"/>
                </a:ext>
              </a:extLst>
            </p:cNvPr>
            <p:cNvSpPr/>
            <p:nvPr/>
          </p:nvSpPr>
          <p:spPr bwMode="auto">
            <a:xfrm>
              <a:off x="5070997" y="4752056"/>
              <a:ext cx="1305252" cy="440408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Helvetica" pitchFamily="-112" charset="0"/>
                </a:rPr>
                <a:t>417=317+100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AA9092B-683F-0B4B-894E-2342D09B8592}"/>
                </a:ext>
              </a:extLst>
            </p:cNvPr>
            <p:cNvSpPr/>
            <p:nvPr/>
          </p:nvSpPr>
          <p:spPr bwMode="auto">
            <a:xfrm>
              <a:off x="6519551" y="748146"/>
              <a:ext cx="2381817" cy="666038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2000" i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ν</a:t>
              </a:r>
              <a:r>
                <a:rPr 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= 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,π)</a:t>
              </a:r>
            </a:p>
            <a:p>
              <a:r>
                <a:rPr 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ν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= cost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(π)</a:t>
              </a:r>
              <a:r>
                <a:rPr 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+h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sz="2000" i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7030DBA-0E41-954F-9DDE-6E95B454175D}"/>
                </a:ext>
              </a:extLst>
            </p:cNvPr>
            <p:cNvCxnSpPr>
              <a:cxnSpLocks/>
            </p:cNvCxnSpPr>
            <p:nvPr/>
          </p:nvCxnSpPr>
          <p:spPr>
            <a:xfrm>
              <a:off x="6641571" y="1404353"/>
              <a:ext cx="43507" cy="4663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7020C6C-999B-1343-A7DB-9C1D579FD5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6336" y="1404353"/>
              <a:ext cx="398483" cy="5073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8F57C7A-2772-794B-A9B1-583FD28E2D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062" y="1375780"/>
              <a:ext cx="725324" cy="5073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9DC9B4-BE19-1A44-9AB6-00EF975A3A77}"/>
                </a:ext>
              </a:extLst>
            </p:cNvPr>
            <p:cNvSpPr txBox="1"/>
            <p:nvPr/>
          </p:nvSpPr>
          <p:spPr>
            <a:xfrm>
              <a:off x="5106106" y="166362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5752E8-D11D-D141-8341-7C45CB8390E2}"/>
                </a:ext>
              </a:extLst>
            </p:cNvPr>
            <p:cNvSpPr txBox="1"/>
            <p:nvPr/>
          </p:nvSpPr>
          <p:spPr>
            <a:xfrm>
              <a:off x="1956029" y="257563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0624F1-8583-5D45-98BF-CB026B184F3D}"/>
                </a:ext>
              </a:extLst>
            </p:cNvPr>
            <p:cNvSpPr txBox="1"/>
            <p:nvPr/>
          </p:nvSpPr>
          <p:spPr>
            <a:xfrm>
              <a:off x="3962920" y="344929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C768469-EBAA-E24D-8D8B-3BEBC55B395F}"/>
                </a:ext>
              </a:extLst>
            </p:cNvPr>
            <p:cNvSpPr txBox="1"/>
            <p:nvPr/>
          </p:nvSpPr>
          <p:spPr>
            <a:xfrm>
              <a:off x="1380965" y="346283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DA1A2E4-98A5-7D4D-A828-DFC72156428A}"/>
                </a:ext>
              </a:extLst>
            </p:cNvPr>
            <p:cNvSpPr txBox="1"/>
            <p:nvPr/>
          </p:nvSpPr>
          <p:spPr>
            <a:xfrm>
              <a:off x="4983127" y="438463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C8B4A5C-BA64-1049-A605-0701352D9294}"/>
                </a:ext>
              </a:extLst>
            </p:cNvPr>
            <p:cNvSpPr txBox="1"/>
            <p:nvPr/>
          </p:nvSpPr>
          <p:spPr>
            <a:xfrm>
              <a:off x="3415590" y="524278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44938005-56B2-7B44-B412-916532109ECD}"/>
              </a:ext>
            </a:extLst>
          </p:cNvPr>
          <p:cNvSpPr txBox="1">
            <a:spLocks/>
          </p:cNvSpPr>
          <p:nvPr/>
        </p:nvSpPr>
        <p:spPr>
          <a:xfrm>
            <a:off x="8610930" y="4915345"/>
            <a:ext cx="2547657" cy="1639959"/>
          </a:xfrm>
          <a:prstGeom prst="rect">
            <a:avLst/>
          </a:prstGeom>
        </p:spPr>
        <p:txBody>
          <a:bodyPr/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generates 16 nodes</a:t>
            </a:r>
          </a:p>
          <a:p>
            <a:pPr lvl="1"/>
            <a:r>
              <a:rPr lang="en-US" kern="0" dirty="0"/>
              <a:t>vs 10 for GBFS</a:t>
            </a:r>
          </a:p>
          <a:p>
            <a:r>
              <a:rPr lang="en-US" kern="0" dirty="0"/>
              <a:t>solution cost 418</a:t>
            </a:r>
          </a:p>
          <a:p>
            <a:pPr lvl="1"/>
            <a:r>
              <a:rPr lang="en-US" kern="0" dirty="0"/>
              <a:t>vs 450 for GBFS</a:t>
            </a:r>
          </a:p>
          <a:p>
            <a:endParaRPr lang="en-US" kern="0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9CC73546-A01F-A0E9-7517-3EF8420F7203}"/>
              </a:ext>
            </a:extLst>
          </p:cNvPr>
          <p:cNvSpPr txBox="1">
            <a:spLocks/>
          </p:cNvSpPr>
          <p:nvPr/>
        </p:nvSpPr>
        <p:spPr>
          <a:xfrm>
            <a:off x="1676400" y="101600"/>
            <a:ext cx="8839200" cy="61140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Calibri"/>
                <a:ea typeface="ＭＳ Ｐゴシック" charset="-128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kern="0" dirty="0"/>
              <a:t>A* Example</a:t>
            </a:r>
          </a:p>
        </p:txBody>
      </p:sp>
    </p:spTree>
    <p:extLst>
      <p:ext uri="{BB962C8B-B14F-4D97-AF65-F5344CB8AC3E}">
        <p14:creationId xmlns:p14="http://schemas.microsoft.com/office/powerpoint/2010/main" val="373035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654165-5B94-704A-9CA1-26B37DC1AE5F}"/>
              </a:ext>
            </a:extLst>
          </p:cNvPr>
          <p:cNvGrpSpPr/>
          <p:nvPr/>
        </p:nvGrpSpPr>
        <p:grpSpPr>
          <a:xfrm>
            <a:off x="4058403" y="2310408"/>
            <a:ext cx="6301699" cy="4267200"/>
            <a:chOff x="1444714" y="0"/>
            <a:chExt cx="6301699" cy="4267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1EDB33-906F-9C46-B945-A4EDE82D5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2613" y="0"/>
              <a:ext cx="6273800" cy="426720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B40B50C-7B6E-C342-AD7C-2832B3CC6A97}"/>
                </a:ext>
              </a:extLst>
            </p:cNvPr>
            <p:cNvSpPr/>
            <p:nvPr/>
          </p:nvSpPr>
          <p:spPr>
            <a:xfrm>
              <a:off x="5704115" y="3356150"/>
              <a:ext cx="964642" cy="643095"/>
            </a:xfrm>
            <a:prstGeom prst="ellipse">
              <a:avLst/>
            </a:prstGeom>
            <a:noFill/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E7E8AE-B221-524D-9CB9-35531ACA8FCC}"/>
                </a:ext>
              </a:extLst>
            </p:cNvPr>
            <p:cNvSpPr txBox="1"/>
            <p:nvPr/>
          </p:nvSpPr>
          <p:spPr>
            <a:xfrm>
              <a:off x="6643358" y="3518430"/>
              <a:ext cx="6399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004874"/>
                  </a:solidFill>
                  <a:latin typeface="Times New Roman" panose="02020603050405020304" pitchFamily="18" charset="0"/>
                </a:rPr>
                <a:t>goal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2DC958-A635-294E-8FEB-E5C12E6DA56F}"/>
                </a:ext>
              </a:extLst>
            </p:cNvPr>
            <p:cNvSpPr/>
            <p:nvPr/>
          </p:nvSpPr>
          <p:spPr>
            <a:xfrm>
              <a:off x="1444714" y="1100589"/>
              <a:ext cx="787121" cy="394732"/>
            </a:xfrm>
            <a:prstGeom prst="ellipse">
              <a:avLst/>
            </a:prstGeom>
            <a:noFill/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FFD8F8-EC67-5749-BED1-2AA4910BE9F4}"/>
                </a:ext>
              </a:extLst>
            </p:cNvPr>
            <p:cNvSpPr txBox="1"/>
            <p:nvPr/>
          </p:nvSpPr>
          <p:spPr>
            <a:xfrm>
              <a:off x="2044700" y="1284423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074D77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solidFill>
                    <a:srgbClr val="074D77"/>
                  </a:solidFill>
                  <a:latin typeface="Times New Roman" panose="02020603050405020304" pitchFamily="18" charset="0"/>
                </a:rPr>
                <a:t>0</a:t>
              </a:r>
              <a:endParaRPr lang="en-US" sz="2000" i="1" baseline="-25000" dirty="0">
                <a:solidFill>
                  <a:srgbClr val="074D77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D77E693C-E9A6-A24A-9D7D-D8D9C740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11785600" cy="627864"/>
          </a:xfrm>
        </p:spPr>
        <p:txBody>
          <a:bodyPr/>
          <a:lstStyle/>
          <a:p>
            <a:r>
              <a:rPr lang="en-US" dirty="0"/>
              <a:t>Admissibility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A97024A-B1E4-7048-9EE3-80421D0FE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01" y="526973"/>
            <a:ext cx="6005741" cy="5837350"/>
          </a:xfrm>
        </p:spPr>
        <p:txBody>
          <a:bodyPr/>
          <a:lstStyle/>
          <a:p>
            <a:r>
              <a:rPr lang="en-US" dirty="0"/>
              <a:t>Notation:</a:t>
            </a:r>
          </a:p>
          <a:p>
            <a:pPr lvl="1"/>
            <a:r>
              <a:rPr lang="en-US" dirty="0" err="1"/>
              <a:t>ν</a:t>
            </a:r>
            <a:r>
              <a:rPr lang="en-US" dirty="0"/>
              <a:t> = (</a:t>
            </a:r>
            <a:r>
              <a:rPr lang="en-US" i="1" dirty="0"/>
              <a:t>π</a:t>
            </a:r>
            <a:r>
              <a:rPr lang="en-US" dirty="0"/>
              <a:t>,</a:t>
            </a:r>
            <a:r>
              <a:rPr lang="en-US" i="1" dirty="0"/>
              <a:t>s</a:t>
            </a:r>
            <a:r>
              <a:rPr lang="en-US" dirty="0"/>
              <a:t>), where </a:t>
            </a:r>
            <a:r>
              <a:rPr lang="en-US" i="1" dirty="0"/>
              <a:t>π</a:t>
            </a:r>
            <a:r>
              <a:rPr lang="en-US" dirty="0"/>
              <a:t> is the plan for going from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 to </a:t>
            </a:r>
            <a:r>
              <a:rPr lang="en-US" i="1" dirty="0"/>
              <a:t>s</a:t>
            </a:r>
          </a:p>
          <a:p>
            <a:pPr lvl="1"/>
            <a:r>
              <a:rPr lang="en-US" i="1" dirty="0"/>
              <a:t>h</a:t>
            </a:r>
            <a:r>
              <a:rPr lang="en-US" i="1" baseline="30000" dirty="0"/>
              <a:t>*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min{cost(</a:t>
            </a:r>
            <a:r>
              <a:rPr lang="en-US" i="1" dirty="0"/>
              <a:t>π′</a:t>
            </a:r>
            <a:r>
              <a:rPr lang="en-US" dirty="0"/>
              <a:t>) | </a:t>
            </a:r>
            <a:r>
              <a:rPr lang="el-GR" dirty="0"/>
              <a:t>γ</a:t>
            </a:r>
            <a:r>
              <a:rPr lang="en-US" dirty="0"/>
              <a:t>(</a:t>
            </a:r>
            <a:r>
              <a:rPr lang="en-US" i="1" dirty="0"/>
              <a:t>s,π′</a:t>
            </a:r>
            <a:r>
              <a:rPr lang="en-US" dirty="0"/>
              <a:t>) satisfies </a:t>
            </a:r>
            <a:r>
              <a:rPr lang="en-US" i="1" dirty="0"/>
              <a:t>g</a:t>
            </a:r>
            <a:r>
              <a:rPr lang="en-US" dirty="0"/>
              <a:t>} </a:t>
            </a:r>
          </a:p>
          <a:p>
            <a:pPr lvl="1"/>
            <a:r>
              <a:rPr lang="en-US" i="1" dirty="0"/>
              <a:t>f</a:t>
            </a:r>
            <a:r>
              <a:rPr lang="en-US" i="1" baseline="30000" dirty="0"/>
              <a:t> *</a:t>
            </a:r>
            <a:r>
              <a:rPr lang="en-US" dirty="0"/>
              <a:t>(</a:t>
            </a:r>
            <a:r>
              <a:rPr lang="en-US" dirty="0" err="1"/>
              <a:t>ν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cost(</a:t>
            </a:r>
            <a:r>
              <a:rPr lang="en-US" i="1" dirty="0"/>
              <a:t>π</a:t>
            </a:r>
            <a:r>
              <a:rPr lang="en-US" dirty="0"/>
              <a:t>) + </a:t>
            </a:r>
            <a:r>
              <a:rPr lang="en-US" i="1" dirty="0"/>
              <a:t>h</a:t>
            </a:r>
            <a:r>
              <a:rPr lang="en-US" i="1" baseline="30000" dirty="0"/>
              <a:t>*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dirty="0" err="1"/>
              <a:t>ν</a:t>
            </a:r>
            <a:r>
              <a:rPr lang="en-US" dirty="0"/>
              <a:t>) = cost(</a:t>
            </a:r>
            <a:r>
              <a:rPr lang="en-US" i="1" dirty="0"/>
              <a:t>π</a:t>
            </a:r>
            <a:r>
              <a:rPr lang="en-US" dirty="0"/>
              <a:t>) +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Definition: </a:t>
            </a:r>
            <a:r>
              <a:rPr lang="en-US" i="1" dirty="0"/>
              <a:t>h </a:t>
            </a:r>
            <a:r>
              <a:rPr lang="en-US" dirty="0"/>
              <a:t>is </a:t>
            </a:r>
            <a:r>
              <a:rPr lang="en-US" i="1" dirty="0"/>
              <a:t>admissible</a:t>
            </a:r>
            <a:r>
              <a:rPr lang="en-US" dirty="0"/>
              <a:t> if </a:t>
            </a:r>
            <a:br>
              <a:rPr lang="en-US" dirty="0"/>
            </a:br>
            <a:r>
              <a:rPr lang="en-US" dirty="0"/>
              <a:t>for every </a:t>
            </a:r>
            <a:r>
              <a:rPr lang="en-US" i="1" dirty="0"/>
              <a:t>s</a:t>
            </a:r>
            <a:r>
              <a:rPr lang="en-US" dirty="0"/>
              <a:t>, 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≤ </a:t>
            </a:r>
            <a:r>
              <a:rPr lang="en-US" i="1" dirty="0"/>
              <a:t>h</a:t>
            </a:r>
            <a:r>
              <a:rPr lang="en-US" i="1" baseline="30000" dirty="0"/>
              <a:t>*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  <a:r>
              <a:rPr lang="en-US" i="1" dirty="0"/>
              <a:t> </a:t>
            </a:r>
          </a:p>
          <a:p>
            <a:endParaRPr lang="en-US" i="1" dirty="0"/>
          </a:p>
          <a:p>
            <a:r>
              <a:rPr lang="en-US" i="1" dirty="0"/>
              <a:t>Optimality: 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h </a:t>
            </a:r>
            <a:r>
              <a:rPr lang="en-US" dirty="0"/>
              <a:t>is admissible then every </a:t>
            </a:r>
            <a:br>
              <a:rPr lang="en-US" dirty="0"/>
            </a:br>
            <a:r>
              <a:rPr lang="en-US" dirty="0"/>
              <a:t>solution returned by A* will </a:t>
            </a:r>
            <a:br>
              <a:rPr lang="en-US" dirty="0"/>
            </a:br>
            <a:r>
              <a:rPr lang="en-US" dirty="0"/>
              <a:t>be optimal (least cost)</a:t>
            </a:r>
            <a:endParaRPr lang="en-US" i="1" dirty="0"/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788942-FFBC-904A-96EB-0A2872A7B39A}"/>
              </a:ext>
            </a:extLst>
          </p:cNvPr>
          <p:cNvSpPr/>
          <p:nvPr/>
        </p:nvSpPr>
        <p:spPr>
          <a:xfrm>
            <a:off x="6780811" y="884213"/>
            <a:ext cx="3114304" cy="157595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Poll</a:t>
            </a:r>
            <a:r>
              <a:rPr lang="en-US" dirty="0">
                <a:solidFill>
                  <a:schemeClr val="tx1"/>
                </a:solidFill>
              </a:rPr>
              <a:t>: If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) = straight-line distance from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to Bucharest, is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admissible?</a:t>
            </a:r>
            <a:r>
              <a:rPr lang="en-US" baseline="-25000" dirty="0">
                <a:solidFill>
                  <a:schemeClr val="tx1"/>
                </a:solidFill>
              </a:rPr>
              <a:t> </a:t>
            </a:r>
            <a:br>
              <a:rPr lang="en-US" baseline="-25000" dirty="0">
                <a:solidFill>
                  <a:schemeClr val="tx1"/>
                </a:solidFill>
              </a:rPr>
            </a:br>
            <a:endParaRPr lang="en-US" baseline="-25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A. Yes     B. No     C. Not sure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53EBD0-45B8-E84B-A443-1C52CF0A34AA}"/>
              </a:ext>
            </a:extLst>
          </p:cNvPr>
          <p:cNvSpPr/>
          <p:nvPr/>
        </p:nvSpPr>
        <p:spPr>
          <a:xfrm>
            <a:off x="10357148" y="0"/>
            <a:ext cx="1820050" cy="4770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straight-line dist. 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u="sng" dirty="0">
                <a:latin typeface="Calibri"/>
                <a:cs typeface="Calibri"/>
              </a:rPr>
              <a:t>from </a:t>
            </a:r>
            <a:r>
              <a:rPr lang="en-US" sz="1600" i="1" u="sng" dirty="0">
                <a:latin typeface="Times New Roman" panose="02020603050405020304" pitchFamily="18" charset="0"/>
                <a:cs typeface="Calibri"/>
              </a:rPr>
              <a:t>s </a:t>
            </a:r>
            <a:r>
              <a:rPr lang="en-US" sz="1600" u="sng" dirty="0">
                <a:latin typeface="Calibri"/>
                <a:cs typeface="Calibri"/>
              </a:rPr>
              <a:t>to Bucharest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Arad	366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Bucharest	    0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Craiova	160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Dobreta</a:t>
            </a:r>
            <a:r>
              <a:rPr lang="en-US" sz="1600" dirty="0">
                <a:latin typeface="Calibri"/>
                <a:cs typeface="Calibri"/>
              </a:rPr>
              <a:t>	242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Fagaras</a:t>
            </a:r>
            <a:r>
              <a:rPr lang="en-US" sz="1600" dirty="0">
                <a:latin typeface="Calibri"/>
                <a:cs typeface="Calibri"/>
              </a:rPr>
              <a:t>	176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Iasi	226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Lugoj</a:t>
            </a:r>
            <a:r>
              <a:rPr lang="en-US" sz="1600" dirty="0">
                <a:latin typeface="Calibri"/>
                <a:cs typeface="Calibri"/>
              </a:rPr>
              <a:t>	244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Mehadia</a:t>
            </a:r>
            <a:r>
              <a:rPr lang="en-US" sz="1600" dirty="0">
                <a:latin typeface="Calibri"/>
                <a:cs typeface="Calibri"/>
              </a:rPr>
              <a:t>	241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Neamt</a:t>
            </a:r>
            <a:r>
              <a:rPr lang="en-US" sz="1600" dirty="0">
                <a:latin typeface="Calibri"/>
                <a:cs typeface="Calibri"/>
              </a:rPr>
              <a:t>	234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Oradea	380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Pitesti	100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Rimnicu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Vilcea</a:t>
            </a:r>
            <a:r>
              <a:rPr lang="en-US" sz="1600" dirty="0">
                <a:latin typeface="Calibri"/>
                <a:cs typeface="Calibri"/>
              </a:rPr>
              <a:t>	193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Sibiu	253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Timisoara	329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Urziceni</a:t>
            </a:r>
            <a:r>
              <a:rPr lang="en-US" sz="1600" dirty="0">
                <a:latin typeface="Calibri"/>
                <a:cs typeface="Calibri"/>
              </a:rPr>
              <a:t>	  80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Vaslui</a:t>
            </a:r>
            <a:r>
              <a:rPr lang="en-US" sz="1600" dirty="0">
                <a:latin typeface="Calibri"/>
                <a:cs typeface="Calibri"/>
              </a:rPr>
              <a:t>	199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Zerind</a:t>
            </a:r>
            <a:r>
              <a:rPr lang="en-US" sz="1600" dirty="0">
                <a:latin typeface="Calibri"/>
                <a:cs typeface="Calibri"/>
              </a:rPr>
              <a:t>	374</a:t>
            </a:r>
          </a:p>
        </p:txBody>
      </p:sp>
    </p:spTree>
    <p:extLst>
      <p:ext uri="{BB962C8B-B14F-4D97-AF65-F5344CB8AC3E}">
        <p14:creationId xmlns:p14="http://schemas.microsoft.com/office/powerpoint/2010/main" val="3633190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654165-5B94-704A-9CA1-26B37DC1AE5F}"/>
              </a:ext>
            </a:extLst>
          </p:cNvPr>
          <p:cNvGrpSpPr/>
          <p:nvPr/>
        </p:nvGrpSpPr>
        <p:grpSpPr>
          <a:xfrm>
            <a:off x="4058403" y="2310408"/>
            <a:ext cx="6301699" cy="4267200"/>
            <a:chOff x="1444714" y="0"/>
            <a:chExt cx="6301699" cy="4267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1EDB33-906F-9C46-B945-A4EDE82D5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2613" y="0"/>
              <a:ext cx="6273800" cy="426720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B40B50C-7B6E-C342-AD7C-2832B3CC6A97}"/>
                </a:ext>
              </a:extLst>
            </p:cNvPr>
            <p:cNvSpPr/>
            <p:nvPr/>
          </p:nvSpPr>
          <p:spPr>
            <a:xfrm>
              <a:off x="5704115" y="3356150"/>
              <a:ext cx="964642" cy="643095"/>
            </a:xfrm>
            <a:prstGeom prst="ellipse">
              <a:avLst/>
            </a:prstGeom>
            <a:noFill/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E7E8AE-B221-524D-9CB9-35531ACA8FCC}"/>
                </a:ext>
              </a:extLst>
            </p:cNvPr>
            <p:cNvSpPr txBox="1"/>
            <p:nvPr/>
          </p:nvSpPr>
          <p:spPr>
            <a:xfrm>
              <a:off x="6643358" y="3518430"/>
              <a:ext cx="6399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004874"/>
                  </a:solidFill>
                  <a:latin typeface="Times New Roman" panose="02020603050405020304" pitchFamily="18" charset="0"/>
                </a:rPr>
                <a:t>goal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2DC958-A635-294E-8FEB-E5C12E6DA56F}"/>
                </a:ext>
              </a:extLst>
            </p:cNvPr>
            <p:cNvSpPr/>
            <p:nvPr/>
          </p:nvSpPr>
          <p:spPr>
            <a:xfrm>
              <a:off x="1444714" y="1100589"/>
              <a:ext cx="787121" cy="394732"/>
            </a:xfrm>
            <a:prstGeom prst="ellipse">
              <a:avLst/>
            </a:prstGeom>
            <a:noFill/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FFD8F8-EC67-5749-BED1-2AA4910BE9F4}"/>
                </a:ext>
              </a:extLst>
            </p:cNvPr>
            <p:cNvSpPr txBox="1"/>
            <p:nvPr/>
          </p:nvSpPr>
          <p:spPr>
            <a:xfrm>
              <a:off x="2044700" y="1284423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074D77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solidFill>
                    <a:srgbClr val="074D77"/>
                  </a:solidFill>
                  <a:latin typeface="Times New Roman" panose="02020603050405020304" pitchFamily="18" charset="0"/>
                </a:rPr>
                <a:t>0</a:t>
              </a:r>
              <a:endParaRPr lang="en-US" sz="2000" i="1" baseline="-25000" dirty="0">
                <a:solidFill>
                  <a:srgbClr val="074D77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D77E693C-E9A6-A24A-9D7D-D8D9C740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11785600" cy="627864"/>
          </a:xfrm>
        </p:spPr>
        <p:txBody>
          <a:bodyPr/>
          <a:lstStyle/>
          <a:p>
            <a:r>
              <a:rPr lang="en-US" dirty="0"/>
              <a:t>Admissibility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A97024A-B1E4-7048-9EE3-80421D0FE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01" y="526973"/>
            <a:ext cx="6005741" cy="5837350"/>
          </a:xfrm>
        </p:spPr>
        <p:txBody>
          <a:bodyPr/>
          <a:lstStyle/>
          <a:p>
            <a:r>
              <a:rPr lang="en-US" dirty="0"/>
              <a:t>Notation:</a:t>
            </a:r>
          </a:p>
          <a:p>
            <a:pPr lvl="1"/>
            <a:r>
              <a:rPr lang="en-US" dirty="0" err="1"/>
              <a:t>ν</a:t>
            </a:r>
            <a:r>
              <a:rPr lang="en-US" dirty="0"/>
              <a:t> = (</a:t>
            </a:r>
            <a:r>
              <a:rPr lang="en-US" i="1" dirty="0"/>
              <a:t>π</a:t>
            </a:r>
            <a:r>
              <a:rPr lang="en-US" dirty="0"/>
              <a:t>,</a:t>
            </a:r>
            <a:r>
              <a:rPr lang="en-US" i="1" dirty="0"/>
              <a:t>s</a:t>
            </a:r>
            <a:r>
              <a:rPr lang="en-US" dirty="0"/>
              <a:t>), where </a:t>
            </a:r>
            <a:r>
              <a:rPr lang="en-US" i="1" dirty="0"/>
              <a:t>π</a:t>
            </a:r>
            <a:r>
              <a:rPr lang="en-US" dirty="0"/>
              <a:t> is the plan for going from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 to </a:t>
            </a:r>
            <a:r>
              <a:rPr lang="en-US" i="1" dirty="0"/>
              <a:t>s</a:t>
            </a:r>
          </a:p>
          <a:p>
            <a:pPr lvl="1"/>
            <a:r>
              <a:rPr lang="en-US" i="1" dirty="0"/>
              <a:t>h</a:t>
            </a:r>
            <a:r>
              <a:rPr lang="en-US" i="1" baseline="30000" dirty="0"/>
              <a:t>*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min{cost(</a:t>
            </a:r>
            <a:r>
              <a:rPr lang="en-US" i="1" dirty="0"/>
              <a:t>π′</a:t>
            </a:r>
            <a:r>
              <a:rPr lang="en-US" dirty="0"/>
              <a:t>) | </a:t>
            </a:r>
            <a:r>
              <a:rPr lang="el-GR" dirty="0"/>
              <a:t>γ</a:t>
            </a:r>
            <a:r>
              <a:rPr lang="en-US" dirty="0"/>
              <a:t>(</a:t>
            </a:r>
            <a:r>
              <a:rPr lang="en-US" i="1" dirty="0"/>
              <a:t>s,π′</a:t>
            </a:r>
            <a:r>
              <a:rPr lang="en-US" dirty="0"/>
              <a:t>) satisfies </a:t>
            </a:r>
            <a:r>
              <a:rPr lang="en-US" i="1" dirty="0"/>
              <a:t>g</a:t>
            </a:r>
            <a:r>
              <a:rPr lang="en-US" dirty="0"/>
              <a:t>} </a:t>
            </a:r>
          </a:p>
          <a:p>
            <a:pPr lvl="1"/>
            <a:r>
              <a:rPr lang="en-US" i="1" dirty="0"/>
              <a:t>f</a:t>
            </a:r>
            <a:r>
              <a:rPr lang="en-US" i="1" baseline="30000" dirty="0"/>
              <a:t> *</a:t>
            </a:r>
            <a:r>
              <a:rPr lang="en-US" dirty="0"/>
              <a:t>(</a:t>
            </a:r>
            <a:r>
              <a:rPr lang="en-US" dirty="0" err="1"/>
              <a:t>ν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cost(</a:t>
            </a:r>
            <a:r>
              <a:rPr lang="en-US" i="1" dirty="0"/>
              <a:t>π</a:t>
            </a:r>
            <a:r>
              <a:rPr lang="en-US" dirty="0"/>
              <a:t>) + </a:t>
            </a:r>
            <a:r>
              <a:rPr lang="en-US" i="1" dirty="0"/>
              <a:t>h</a:t>
            </a:r>
            <a:r>
              <a:rPr lang="en-US" i="1" baseline="30000" dirty="0"/>
              <a:t>*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dirty="0" err="1"/>
              <a:t>ν</a:t>
            </a:r>
            <a:r>
              <a:rPr lang="en-US" dirty="0"/>
              <a:t>) = cost(</a:t>
            </a:r>
            <a:r>
              <a:rPr lang="en-US" i="1" dirty="0"/>
              <a:t>π</a:t>
            </a:r>
            <a:r>
              <a:rPr lang="en-US" dirty="0"/>
              <a:t>) +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Definition: </a:t>
            </a:r>
            <a:r>
              <a:rPr lang="en-US" i="1" dirty="0"/>
              <a:t>h </a:t>
            </a:r>
            <a:r>
              <a:rPr lang="en-US" dirty="0"/>
              <a:t>is </a:t>
            </a:r>
            <a:r>
              <a:rPr lang="en-US" i="1" dirty="0"/>
              <a:t>admissible</a:t>
            </a:r>
            <a:r>
              <a:rPr lang="en-US" dirty="0"/>
              <a:t> if </a:t>
            </a:r>
            <a:br>
              <a:rPr lang="en-US" dirty="0"/>
            </a:br>
            <a:r>
              <a:rPr lang="en-US" dirty="0"/>
              <a:t>for every </a:t>
            </a:r>
            <a:r>
              <a:rPr lang="en-US" i="1" dirty="0"/>
              <a:t>s</a:t>
            </a:r>
            <a:r>
              <a:rPr lang="en-US" dirty="0"/>
              <a:t>, 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≤ </a:t>
            </a:r>
            <a:r>
              <a:rPr lang="en-US" i="1" dirty="0"/>
              <a:t>h</a:t>
            </a:r>
            <a:r>
              <a:rPr lang="en-US" i="1" baseline="30000" dirty="0"/>
              <a:t>*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  <a:r>
              <a:rPr lang="en-US" i="1" dirty="0"/>
              <a:t> </a:t>
            </a:r>
          </a:p>
          <a:p>
            <a:endParaRPr lang="en-US" i="1" dirty="0"/>
          </a:p>
          <a:p>
            <a:r>
              <a:rPr lang="en-US" i="1" dirty="0"/>
              <a:t>Optimality: 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h </a:t>
            </a:r>
            <a:r>
              <a:rPr lang="en-US" dirty="0"/>
              <a:t>is admissible then every </a:t>
            </a:r>
            <a:br>
              <a:rPr lang="en-US" dirty="0"/>
            </a:br>
            <a:r>
              <a:rPr lang="en-US" dirty="0"/>
              <a:t>solution returned by A* will </a:t>
            </a:r>
            <a:br>
              <a:rPr lang="en-US" dirty="0"/>
            </a:br>
            <a:r>
              <a:rPr lang="en-US" dirty="0"/>
              <a:t>be optimal (least cost)</a:t>
            </a:r>
            <a:endParaRPr lang="en-US" i="1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53EBD0-45B8-E84B-A443-1C52CF0A34AA}"/>
              </a:ext>
            </a:extLst>
          </p:cNvPr>
          <p:cNvSpPr/>
          <p:nvPr/>
        </p:nvSpPr>
        <p:spPr>
          <a:xfrm>
            <a:off x="10357148" y="0"/>
            <a:ext cx="1820050" cy="4770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straight-line dist. 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u="sng" dirty="0">
                <a:latin typeface="Calibri"/>
                <a:cs typeface="Calibri"/>
              </a:rPr>
              <a:t>from </a:t>
            </a:r>
            <a:r>
              <a:rPr lang="en-US" sz="1600" i="1" u="sng" dirty="0">
                <a:latin typeface="Times New Roman" panose="02020603050405020304" pitchFamily="18" charset="0"/>
                <a:cs typeface="Calibri"/>
              </a:rPr>
              <a:t>s </a:t>
            </a:r>
            <a:r>
              <a:rPr lang="en-US" sz="1600" u="sng" dirty="0">
                <a:latin typeface="Calibri"/>
                <a:cs typeface="Calibri"/>
              </a:rPr>
              <a:t>to Bucharest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Arad	366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Bucharest	    0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Craiova	160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Dobreta</a:t>
            </a:r>
            <a:r>
              <a:rPr lang="en-US" sz="1600" dirty="0">
                <a:latin typeface="Calibri"/>
                <a:cs typeface="Calibri"/>
              </a:rPr>
              <a:t>	242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Fagaras</a:t>
            </a:r>
            <a:r>
              <a:rPr lang="en-US" sz="1600" dirty="0">
                <a:latin typeface="Calibri"/>
                <a:cs typeface="Calibri"/>
              </a:rPr>
              <a:t>	176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Iasi	226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Lugoj</a:t>
            </a:r>
            <a:r>
              <a:rPr lang="en-US" sz="1600" dirty="0">
                <a:latin typeface="Calibri"/>
                <a:cs typeface="Calibri"/>
              </a:rPr>
              <a:t>	244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Mehadia</a:t>
            </a:r>
            <a:r>
              <a:rPr lang="en-US" sz="1600" dirty="0">
                <a:latin typeface="Calibri"/>
                <a:cs typeface="Calibri"/>
              </a:rPr>
              <a:t>	241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Neamt</a:t>
            </a:r>
            <a:r>
              <a:rPr lang="en-US" sz="1600" dirty="0">
                <a:latin typeface="Calibri"/>
                <a:cs typeface="Calibri"/>
              </a:rPr>
              <a:t>	234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Oradea	380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Pitesti	100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Rimnicu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Vilcea</a:t>
            </a:r>
            <a:r>
              <a:rPr lang="en-US" sz="1600" dirty="0">
                <a:latin typeface="Calibri"/>
                <a:cs typeface="Calibri"/>
              </a:rPr>
              <a:t>	193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Sibiu	253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Timisoara	329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Urziceni</a:t>
            </a:r>
            <a:r>
              <a:rPr lang="en-US" sz="1600" dirty="0">
                <a:latin typeface="Calibri"/>
                <a:cs typeface="Calibri"/>
              </a:rPr>
              <a:t>	  80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Vaslui</a:t>
            </a:r>
            <a:r>
              <a:rPr lang="en-US" sz="1600" dirty="0">
                <a:latin typeface="Calibri"/>
                <a:cs typeface="Calibri"/>
              </a:rPr>
              <a:t>	199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Zerind</a:t>
            </a:r>
            <a:r>
              <a:rPr lang="en-US" sz="1600" dirty="0">
                <a:latin typeface="Calibri"/>
                <a:cs typeface="Calibri"/>
              </a:rPr>
              <a:t>	374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09BE1F-B19F-FC31-FA32-151FA1C6017C}"/>
              </a:ext>
            </a:extLst>
          </p:cNvPr>
          <p:cNvGrpSpPr/>
          <p:nvPr/>
        </p:nvGrpSpPr>
        <p:grpSpPr>
          <a:xfrm>
            <a:off x="4909013" y="2532801"/>
            <a:ext cx="5316657" cy="4099695"/>
            <a:chOff x="203200" y="951807"/>
            <a:chExt cx="5316657" cy="4099695"/>
          </a:xfrm>
          <a:solidFill>
            <a:schemeClr val="bg1"/>
          </a:solidFill>
        </p:grpSpPr>
        <p:sp>
          <p:nvSpPr>
            <p:cNvPr id="4" name="Content Placeholder 5">
              <a:extLst>
                <a:ext uri="{FF2B5EF4-FFF2-40B4-BE49-F238E27FC236}">
                  <a16:creationId xmlns:a16="http://schemas.microsoft.com/office/drawing/2014/main" id="{57A8723A-5FA2-58B6-738E-DE990ED2C3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3201" y="2207941"/>
              <a:ext cx="521628" cy="246622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(</a:t>
              </a:r>
              <a:r>
                <a:rPr lang="en-US" sz="1800" i="1" kern="0" dirty="0" err="1"/>
                <a:t>i</a:t>
              </a:r>
              <a:r>
                <a:rPr lang="en-US" sz="1800" kern="0" dirty="0"/>
                <a:t>)</a:t>
              </a:r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(</a:t>
              </a:r>
              <a:r>
                <a:rPr lang="en-US" sz="1800" i="1" kern="0" dirty="0" err="1"/>
                <a:t>ii</a:t>
              </a:r>
              <a:r>
                <a:rPr lang="en-US" sz="1800" kern="0" dirty="0"/>
                <a:t>)</a:t>
              </a:r>
            </a:p>
          </p:txBody>
        </p:sp>
        <p:sp>
          <p:nvSpPr>
            <p:cNvPr id="3" name="Content Placeholder 5">
              <a:extLst>
                <a:ext uri="{FF2B5EF4-FFF2-40B4-BE49-F238E27FC236}">
                  <a16:creationId xmlns:a16="http://schemas.microsoft.com/office/drawing/2014/main" id="{5A9D2371-9724-371D-399B-7E15E3CAD5F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3200" y="951807"/>
              <a:ext cx="5316657" cy="4099695"/>
            </a:xfrm>
            <a:prstGeom prst="rect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>
                  <a:latin typeface="Calibri"/>
                </a:rPr>
                <a:t>Forward-Search-Det</a:t>
              </a:r>
              <a:r>
                <a:rPr lang="en-US" sz="1800" kern="0" dirty="0"/>
                <a:t>(</a:t>
              </a:r>
              <a:r>
                <a:rPr lang="en-US" sz="1800" kern="0" dirty="0" err="1"/>
                <a:t>Σ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s</a:t>
              </a:r>
              <a:r>
                <a:rPr lang="en-US" sz="1800" kern="0" baseline="-25000" dirty="0"/>
                <a:t>0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g</a:t>
              </a:r>
              <a:r>
                <a:rPr lang="en-US" sz="1800" kern="0" dirty="0"/>
                <a:t>)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i="1" kern="0" dirty="0"/>
                <a:t>Frontier</a:t>
              </a:r>
              <a:r>
                <a:rPr lang="en-US" sz="1800" kern="0" dirty="0"/>
                <a:t> ← {(⟨⟩, </a:t>
              </a:r>
              <a:r>
                <a:rPr lang="en-US" sz="1800" i="1" kern="0" dirty="0"/>
                <a:t>s</a:t>
              </a:r>
              <a:r>
                <a:rPr lang="en-US" sz="1800" kern="0" baseline="-25000" dirty="0"/>
                <a:t>0</a:t>
              </a:r>
              <a:r>
                <a:rPr lang="en-US" sz="1800" kern="0" dirty="0"/>
                <a:t>)}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i="1" kern="0" dirty="0"/>
                <a:t>Expanded </a:t>
              </a:r>
              <a:r>
                <a:rPr lang="en-US" sz="1800" kern="0" dirty="0"/>
                <a:t>← ∅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b="1" kern="0" dirty="0"/>
                <a:t>while</a:t>
              </a:r>
              <a:r>
                <a:rPr lang="en-US" sz="1800" kern="0" dirty="0"/>
                <a:t> 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≠ ∅ </a:t>
              </a:r>
              <a:r>
                <a:rPr lang="en-US" sz="1800" b="1" kern="0" dirty="0"/>
                <a:t>do</a:t>
              </a:r>
              <a:r>
                <a:rPr lang="en-US" sz="1800" kern="0" dirty="0"/>
                <a:t> 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select a node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= (π, s) ∈ </a:t>
              </a:r>
              <a:r>
                <a:rPr lang="en-US" sz="1800" i="1" kern="0" dirty="0"/>
                <a:t>Frontier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i="1" dirty="0"/>
                <a:t>		</a:t>
              </a:r>
              <a:r>
                <a:rPr lang="en-US" sz="1800" kern="0" dirty="0"/>
                <a:t>remove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from </a:t>
              </a:r>
              <a:r>
                <a:rPr lang="en-US" sz="1800" i="1" kern="0" dirty="0"/>
                <a:t>Frontier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add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to </a:t>
              </a:r>
              <a:r>
                <a:rPr lang="en-US" sz="1800" i="1" kern="0" dirty="0"/>
                <a:t>Expanded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b="1" kern="0" dirty="0"/>
                <a:t>if</a:t>
              </a:r>
              <a:r>
                <a:rPr lang="en-US" sz="1800" kern="0" dirty="0"/>
                <a:t> </a:t>
              </a:r>
              <a:r>
                <a:rPr lang="en-US" sz="1800" i="1" kern="0" dirty="0"/>
                <a:t>s </a:t>
              </a:r>
              <a:r>
                <a:rPr lang="en-US" sz="1800" kern="0" dirty="0"/>
                <a:t>satisfies </a:t>
              </a:r>
              <a:r>
                <a:rPr lang="en-US" sz="1800" i="1" kern="0" dirty="0"/>
                <a:t>g</a:t>
              </a:r>
              <a:r>
                <a:rPr lang="en-US" sz="1800" kern="0" dirty="0"/>
                <a:t> </a:t>
              </a:r>
              <a:r>
                <a:rPr lang="en-US" sz="1800" b="1" kern="0" dirty="0"/>
                <a:t>then</a:t>
              </a:r>
              <a:r>
                <a:rPr lang="en-US" sz="1800" kern="0" dirty="0"/>
                <a:t> </a:t>
              </a:r>
              <a:r>
                <a:rPr lang="en-US" sz="1800" b="1" kern="0" dirty="0"/>
                <a:t>return</a:t>
              </a:r>
              <a:r>
                <a:rPr lang="en-US" sz="1800" kern="0" dirty="0"/>
                <a:t> </a:t>
              </a:r>
              <a:r>
                <a:rPr lang="en-US" sz="1800" i="1" kern="0" dirty="0"/>
                <a:t>π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i="1" kern="0" dirty="0"/>
                <a:t>Children </a:t>
              </a:r>
              <a:r>
                <a:rPr lang="en-US" sz="1800" kern="0" dirty="0"/>
                <a:t>← {(</a:t>
              </a:r>
              <a:r>
                <a:rPr lang="en-US" sz="1800" i="1" kern="0" dirty="0"/>
                <a:t>π</a:t>
              </a:r>
              <a:r>
                <a:rPr lang="en-US" sz="1800" i="1" dirty="0"/>
                <a:t>·</a:t>
              </a:r>
              <a:r>
                <a:rPr lang="en-US" sz="1800" i="1" kern="0" dirty="0"/>
                <a:t>a</a:t>
              </a:r>
              <a:r>
                <a:rPr lang="en-US" sz="1800" kern="0" dirty="0"/>
                <a:t>, </a:t>
              </a:r>
              <a:r>
                <a:rPr lang="en-US" sz="1800" i="1" kern="0" dirty="0" err="1"/>
                <a:t>γ</a:t>
              </a:r>
              <a:r>
                <a:rPr lang="en-US" sz="1800" kern="0" dirty="0"/>
                <a:t>(</a:t>
              </a:r>
              <a:r>
                <a:rPr lang="en-US" sz="1800" i="1" kern="0" dirty="0" err="1"/>
                <a:t>s</a:t>
              </a:r>
              <a:r>
                <a:rPr lang="en-US" sz="1800" kern="0" dirty="0" err="1"/>
                <a:t>,</a:t>
              </a:r>
              <a:r>
                <a:rPr lang="en-US" sz="1800" i="1" kern="0" dirty="0" err="1"/>
                <a:t>a</a:t>
              </a:r>
              <a:r>
                <a:rPr lang="en-US" sz="1800" kern="0" dirty="0"/>
                <a:t>)) | </a:t>
              </a:r>
              <a:r>
                <a:rPr lang="en-US" sz="1800" i="1" dirty="0"/>
                <a:t>a</a:t>
              </a:r>
              <a:r>
                <a:rPr lang="en-US" sz="1800" baseline="-25000" dirty="0"/>
                <a:t> </a:t>
              </a:r>
              <a:r>
                <a:rPr lang="en-US" sz="1800" dirty="0"/>
                <a:t>∈</a:t>
              </a:r>
              <a:r>
                <a:rPr lang="en-US" sz="1800" baseline="-25000" dirty="0"/>
                <a:t> </a:t>
              </a:r>
              <a:r>
                <a:rPr lang="en-US" sz="1800" i="1" dirty="0"/>
                <a:t>Applicable</a:t>
              </a:r>
              <a:r>
                <a:rPr lang="en-US" sz="1800" dirty="0"/>
                <a:t>(</a:t>
              </a:r>
              <a:r>
                <a:rPr lang="en-US" sz="1800" i="1" dirty="0"/>
                <a:t>s</a:t>
              </a:r>
              <a:r>
                <a:rPr lang="en-US" sz="1800" dirty="0"/>
                <a:t>)</a:t>
              </a:r>
              <a:r>
                <a:rPr lang="en-US" sz="1800" kern="0" dirty="0"/>
                <a:t>} 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prune 0 or more nodes from</a:t>
              </a:r>
              <a:br>
                <a:rPr lang="en-US" sz="1800" kern="0" dirty="0"/>
              </a:br>
              <a:r>
                <a:rPr lang="en-US" sz="1800" kern="0" dirty="0"/>
                <a:t>			</a:t>
              </a:r>
              <a:r>
                <a:rPr lang="en-US" sz="1800" i="1" kern="0" dirty="0"/>
                <a:t>Children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Frontier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Expanded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← 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∪ </a:t>
              </a:r>
              <a:r>
                <a:rPr lang="en-US" sz="1800" i="1" kern="0" dirty="0"/>
                <a:t>Children	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b="1" kern="0" dirty="0"/>
                <a:t>return</a:t>
              </a:r>
              <a:r>
                <a:rPr lang="en-US" sz="1800" kern="0" dirty="0"/>
                <a:t> </a:t>
              </a:r>
              <a:r>
                <a:rPr lang="en-US" sz="1800" kern="0" dirty="0">
                  <a:latin typeface="Calibri"/>
                  <a:cs typeface="Calibri"/>
                </a:rPr>
                <a:t>failure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C788942-FFBC-904A-96EB-0A2872A7B39A}"/>
              </a:ext>
            </a:extLst>
          </p:cNvPr>
          <p:cNvSpPr/>
          <p:nvPr/>
        </p:nvSpPr>
        <p:spPr>
          <a:xfrm>
            <a:off x="6144324" y="748316"/>
            <a:ext cx="4081346" cy="168056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Poll</a:t>
            </a:r>
            <a:r>
              <a:rPr lang="en-US" dirty="0">
                <a:solidFill>
                  <a:schemeClr val="tx1"/>
                </a:solidFill>
              </a:rPr>
              <a:t>: If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is admissible, does it follow that for every expanded node 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) ≤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i="1" baseline="300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) ?</a:t>
            </a:r>
            <a:r>
              <a:rPr lang="en-US" baseline="-250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Poll</a:t>
            </a:r>
            <a:r>
              <a:rPr lang="en-US" dirty="0">
                <a:solidFill>
                  <a:schemeClr val="tx1"/>
                </a:solidFill>
              </a:rPr>
              <a:t>: If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is admissible, does it follow that for every node 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) ≤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i="1" baseline="300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) ?</a:t>
            </a:r>
            <a:r>
              <a:rPr lang="en-US" baseline="-250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A. Yes     B. No     C. Not sure</a:t>
            </a:r>
          </a:p>
        </p:txBody>
      </p:sp>
    </p:spTree>
    <p:extLst>
      <p:ext uri="{BB962C8B-B14F-4D97-AF65-F5344CB8AC3E}">
        <p14:creationId xmlns:p14="http://schemas.microsoft.com/office/powerpoint/2010/main" val="518215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654165-5B94-704A-9CA1-26B37DC1AE5F}"/>
              </a:ext>
            </a:extLst>
          </p:cNvPr>
          <p:cNvGrpSpPr/>
          <p:nvPr/>
        </p:nvGrpSpPr>
        <p:grpSpPr>
          <a:xfrm>
            <a:off x="4058693" y="2314028"/>
            <a:ext cx="6301699" cy="4267200"/>
            <a:chOff x="1444714" y="0"/>
            <a:chExt cx="6301699" cy="4267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1EDB33-906F-9C46-B945-A4EDE82D5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2613" y="0"/>
              <a:ext cx="6273800" cy="426720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B40B50C-7B6E-C342-AD7C-2832B3CC6A97}"/>
                </a:ext>
              </a:extLst>
            </p:cNvPr>
            <p:cNvSpPr/>
            <p:nvPr/>
          </p:nvSpPr>
          <p:spPr>
            <a:xfrm>
              <a:off x="5704115" y="3356150"/>
              <a:ext cx="964642" cy="643095"/>
            </a:xfrm>
            <a:prstGeom prst="ellipse">
              <a:avLst/>
            </a:prstGeom>
            <a:noFill/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E7E8AE-B221-524D-9CB9-35531ACA8FCC}"/>
                </a:ext>
              </a:extLst>
            </p:cNvPr>
            <p:cNvSpPr txBox="1"/>
            <p:nvPr/>
          </p:nvSpPr>
          <p:spPr>
            <a:xfrm>
              <a:off x="6643358" y="3518430"/>
              <a:ext cx="6399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004874"/>
                  </a:solidFill>
                  <a:latin typeface="Times New Roman" panose="02020603050405020304" pitchFamily="18" charset="0"/>
                </a:rPr>
                <a:t>goal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2DC958-A635-294E-8FEB-E5C12E6DA56F}"/>
                </a:ext>
              </a:extLst>
            </p:cNvPr>
            <p:cNvSpPr/>
            <p:nvPr/>
          </p:nvSpPr>
          <p:spPr>
            <a:xfrm>
              <a:off x="1444714" y="1100589"/>
              <a:ext cx="787121" cy="394732"/>
            </a:xfrm>
            <a:prstGeom prst="ellipse">
              <a:avLst/>
            </a:prstGeom>
            <a:noFill/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FFD8F8-EC67-5749-BED1-2AA4910BE9F4}"/>
                </a:ext>
              </a:extLst>
            </p:cNvPr>
            <p:cNvSpPr txBox="1"/>
            <p:nvPr/>
          </p:nvSpPr>
          <p:spPr>
            <a:xfrm>
              <a:off x="2044700" y="1284423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074D77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solidFill>
                    <a:srgbClr val="074D77"/>
                  </a:solidFill>
                  <a:latin typeface="Times New Roman" panose="02020603050405020304" pitchFamily="18" charset="0"/>
                </a:rPr>
                <a:t>0</a:t>
              </a:r>
              <a:endParaRPr lang="en-US" sz="2000" i="1" baseline="-25000" dirty="0">
                <a:solidFill>
                  <a:srgbClr val="074D77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D77E693C-E9A6-A24A-9D7D-D8D9C740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11785600" cy="627864"/>
          </a:xfrm>
        </p:spPr>
        <p:txBody>
          <a:bodyPr/>
          <a:lstStyle/>
          <a:p>
            <a:r>
              <a:rPr lang="en-US" dirty="0"/>
              <a:t>Dominance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A97024A-B1E4-7048-9EE3-80421D0FE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01" y="526973"/>
            <a:ext cx="5150717" cy="5837350"/>
          </a:xfrm>
        </p:spPr>
        <p:txBody>
          <a:bodyPr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Let </a:t>
            </a:r>
            <a:r>
              <a:rPr lang="en-US" i="1" dirty="0"/>
              <a:t>h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baseline="-25000" dirty="0"/>
              <a:t>2</a:t>
            </a:r>
            <a:r>
              <a:rPr lang="en-US" dirty="0"/>
              <a:t> be admissible heuristic functions</a:t>
            </a:r>
          </a:p>
          <a:p>
            <a:pPr lvl="1"/>
            <a:r>
              <a:rPr lang="en-US" i="1" dirty="0"/>
              <a:t>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i="1" dirty="0"/>
              <a:t>dominates</a:t>
            </a:r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baseline="-25000" dirty="0"/>
              <a:t>1</a:t>
            </a:r>
            <a:r>
              <a:rPr lang="en-US" dirty="0"/>
              <a:t> if ∀</a:t>
            </a:r>
            <a:r>
              <a:rPr lang="en-US" i="1" dirty="0"/>
              <a:t>s</a:t>
            </a:r>
            <a:r>
              <a:rPr lang="en-US" dirty="0"/>
              <a:t>,</a:t>
            </a:r>
            <a:br>
              <a:rPr lang="en-US" dirty="0"/>
            </a:br>
            <a:r>
              <a:rPr lang="en-US" i="1" dirty="0"/>
              <a:t>h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≤ </a:t>
            </a:r>
            <a:r>
              <a:rPr lang="en-US" i="1" dirty="0"/>
              <a:t>h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≤ </a:t>
            </a:r>
            <a:r>
              <a:rPr lang="en-US" i="1" dirty="0"/>
              <a:t>h</a:t>
            </a:r>
            <a:r>
              <a:rPr lang="en-US" baseline="30000" dirty="0"/>
              <a:t>∗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Suppose </a:t>
            </a:r>
            <a:r>
              <a:rPr lang="en-US" i="1" dirty="0"/>
              <a:t>h</a:t>
            </a:r>
            <a:r>
              <a:rPr lang="en-US" baseline="-25000" dirty="0"/>
              <a:t>2</a:t>
            </a:r>
            <a:r>
              <a:rPr lang="en-US" dirty="0"/>
              <a:t> dominates </a:t>
            </a:r>
            <a:r>
              <a:rPr lang="en-US" i="1" dirty="0"/>
              <a:t>h</a:t>
            </a:r>
            <a:r>
              <a:rPr lang="en-US" baseline="-25000" dirty="0"/>
              <a:t>1</a:t>
            </a:r>
            <a:r>
              <a:rPr lang="en-US" dirty="0"/>
              <a:t>, and </a:t>
            </a:r>
            <a:br>
              <a:rPr lang="en-US" dirty="0"/>
            </a:br>
            <a:r>
              <a:rPr lang="en-US" dirty="0"/>
              <a:t>A* always resolves ties in favor </a:t>
            </a:r>
            <a:br>
              <a:rPr lang="en-US" dirty="0"/>
            </a:br>
            <a:r>
              <a:rPr lang="en-US" dirty="0"/>
              <a:t>of the same node. Then </a:t>
            </a:r>
            <a:br>
              <a:rPr lang="en-US" baseline="-25000" dirty="0"/>
            </a:br>
            <a:endParaRPr lang="en-US" baseline="-25000" dirty="0"/>
          </a:p>
          <a:p>
            <a:pPr lvl="1" fontAlgn="auto">
              <a:spcAft>
                <a:spcPts val="0"/>
              </a:spcAft>
            </a:pPr>
            <a:r>
              <a:rPr lang="en-US" dirty="0"/>
              <a:t>A* with </a:t>
            </a:r>
            <a:r>
              <a:rPr lang="en-US" i="1" dirty="0"/>
              <a:t>h</a:t>
            </a:r>
            <a:r>
              <a:rPr lang="en-US" baseline="-25000" dirty="0"/>
              <a:t>2</a:t>
            </a:r>
            <a:r>
              <a:rPr lang="en-US" i="1" dirty="0"/>
              <a:t> </a:t>
            </a:r>
            <a:r>
              <a:rPr lang="en-US" dirty="0"/>
              <a:t>will never expand </a:t>
            </a:r>
            <a:br>
              <a:rPr lang="en-US" dirty="0"/>
            </a:br>
            <a:r>
              <a:rPr lang="en-US" dirty="0"/>
              <a:t>more nodes than A* with </a:t>
            </a:r>
            <a:r>
              <a:rPr lang="en-US" i="1" dirty="0"/>
              <a:t>h</a:t>
            </a:r>
            <a:r>
              <a:rPr lang="en-US" baseline="-25000" dirty="0"/>
              <a:t>1</a:t>
            </a:r>
            <a:r>
              <a:rPr lang="en-US" dirty="0"/>
              <a:t> </a:t>
            </a:r>
            <a:br>
              <a:rPr lang="en-US" baseline="-25000" dirty="0"/>
            </a:br>
            <a:endParaRPr lang="en-US" baseline="-25000" dirty="0"/>
          </a:p>
          <a:p>
            <a:pPr lvl="1" fontAlgn="auto">
              <a:spcAft>
                <a:spcPts val="0"/>
              </a:spcAft>
            </a:pPr>
            <a:r>
              <a:rPr lang="en-US" dirty="0"/>
              <a:t>In most cases, A* with </a:t>
            </a:r>
            <a:r>
              <a:rPr lang="en-US" i="1" dirty="0"/>
              <a:t>h</a:t>
            </a:r>
            <a:r>
              <a:rPr lang="en-US" baseline="-25000" dirty="0"/>
              <a:t>2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dirty="0"/>
              <a:t>will expand fewer nodes </a:t>
            </a:r>
            <a:br>
              <a:rPr lang="en-US" dirty="0"/>
            </a:br>
            <a:r>
              <a:rPr lang="en-US" dirty="0"/>
              <a:t>than A* with </a:t>
            </a:r>
            <a:r>
              <a:rPr lang="en-US" i="1" dirty="0"/>
              <a:t>h</a:t>
            </a:r>
            <a:r>
              <a:rPr lang="en-US" baseline="-25000" dirty="0"/>
              <a:t>1</a:t>
            </a:r>
            <a:r>
              <a:rPr lang="en-US" dirty="0"/>
              <a:t> </a:t>
            </a:r>
            <a:endParaRPr lang="en-US" baseline="-25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C064D4-7058-7D43-8FC5-8F99C9EEC9FD}"/>
              </a:ext>
            </a:extLst>
          </p:cNvPr>
          <p:cNvSpPr/>
          <p:nvPr/>
        </p:nvSpPr>
        <p:spPr>
          <a:xfrm>
            <a:off x="10357148" y="0"/>
            <a:ext cx="1820050" cy="4770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straight-line dist. 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u="sng" dirty="0">
                <a:latin typeface="Calibri"/>
                <a:cs typeface="Calibri"/>
              </a:rPr>
              <a:t>from </a:t>
            </a:r>
            <a:r>
              <a:rPr lang="en-US" sz="1600" i="1" u="sng" dirty="0">
                <a:latin typeface="Times New Roman" panose="02020603050405020304" pitchFamily="18" charset="0"/>
                <a:cs typeface="Calibri"/>
              </a:rPr>
              <a:t>s </a:t>
            </a:r>
            <a:r>
              <a:rPr lang="en-US" sz="1600" u="sng" dirty="0">
                <a:latin typeface="Calibri"/>
                <a:cs typeface="Calibri"/>
              </a:rPr>
              <a:t>to Bucharest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Arad	366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Bucharest	    0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Craiova	160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Dobreta</a:t>
            </a:r>
            <a:r>
              <a:rPr lang="en-US" sz="1600" dirty="0">
                <a:latin typeface="Calibri"/>
                <a:cs typeface="Calibri"/>
              </a:rPr>
              <a:t>	242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Fagaras</a:t>
            </a:r>
            <a:r>
              <a:rPr lang="en-US" sz="1600" dirty="0">
                <a:latin typeface="Calibri"/>
                <a:cs typeface="Calibri"/>
              </a:rPr>
              <a:t>	176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Iasi	226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Lugoj</a:t>
            </a:r>
            <a:r>
              <a:rPr lang="en-US" sz="1600" dirty="0">
                <a:latin typeface="Calibri"/>
                <a:cs typeface="Calibri"/>
              </a:rPr>
              <a:t>	244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Mehadia</a:t>
            </a:r>
            <a:r>
              <a:rPr lang="en-US" sz="1600" dirty="0">
                <a:latin typeface="Calibri"/>
                <a:cs typeface="Calibri"/>
              </a:rPr>
              <a:t>	241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Neamt</a:t>
            </a:r>
            <a:r>
              <a:rPr lang="en-US" sz="1600" dirty="0">
                <a:latin typeface="Calibri"/>
                <a:cs typeface="Calibri"/>
              </a:rPr>
              <a:t>	234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Oradea	380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Pitesti	100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Rimnicu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Vilcea</a:t>
            </a:r>
            <a:r>
              <a:rPr lang="en-US" sz="1600" dirty="0">
                <a:latin typeface="Calibri"/>
                <a:cs typeface="Calibri"/>
              </a:rPr>
              <a:t>	193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Sibiu	253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Timisoara	329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Urziceni</a:t>
            </a:r>
            <a:r>
              <a:rPr lang="en-US" sz="1600" dirty="0">
                <a:latin typeface="Calibri"/>
                <a:cs typeface="Calibri"/>
              </a:rPr>
              <a:t>	  80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Vaslui</a:t>
            </a:r>
            <a:r>
              <a:rPr lang="en-US" sz="1600" dirty="0">
                <a:latin typeface="Calibri"/>
                <a:cs typeface="Calibri"/>
              </a:rPr>
              <a:t>	199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Zerind</a:t>
            </a:r>
            <a:r>
              <a:rPr lang="en-US" sz="1600" dirty="0">
                <a:latin typeface="Calibri"/>
                <a:cs typeface="Calibri"/>
              </a:rPr>
              <a:t>	374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4C394C-7C9D-6344-8406-F6E1C5C442B1}"/>
              </a:ext>
            </a:extLst>
          </p:cNvPr>
          <p:cNvSpPr/>
          <p:nvPr/>
        </p:nvSpPr>
        <p:spPr>
          <a:xfrm>
            <a:off x="6429626" y="896280"/>
            <a:ext cx="3269546" cy="154212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Poll</a:t>
            </a:r>
            <a:r>
              <a:rPr lang="en-US" dirty="0">
                <a:solidFill>
                  <a:schemeClr val="tx1"/>
                </a:solidFill>
              </a:rPr>
              <a:t>: Let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) = 0  and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) = straight-line distance from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to Bucharest. Does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dominate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i="1" baseline="-25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baseline="-25000" dirty="0">
                <a:solidFill>
                  <a:schemeClr val="tx1"/>
                </a:solidFill>
              </a:rPr>
            </a:br>
            <a:endParaRPr lang="en-US" baseline="-25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A. Yes     B. No     C. Not sure</a:t>
            </a:r>
          </a:p>
        </p:txBody>
      </p:sp>
    </p:spTree>
    <p:extLst>
      <p:ext uri="{BB962C8B-B14F-4D97-AF65-F5344CB8AC3E}">
        <p14:creationId xmlns:p14="http://schemas.microsoft.com/office/powerpoint/2010/main" val="2822708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1EDB33-906F-9C46-B945-A4EDE82D5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899622"/>
            <a:ext cx="6273800" cy="42672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8EFAEF-4850-5546-8E34-94B73E68C558}"/>
              </a:ext>
            </a:extLst>
          </p:cNvPr>
          <p:cNvCxnSpPr>
            <a:cxnSpLocks/>
          </p:cNvCxnSpPr>
          <p:nvPr/>
        </p:nvCxnSpPr>
        <p:spPr>
          <a:xfrm>
            <a:off x="6277419" y="2226341"/>
            <a:ext cx="4032504" cy="2148840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B40B50C-7B6E-C342-AD7C-2832B3CC6A97}"/>
              </a:ext>
            </a:extLst>
          </p:cNvPr>
          <p:cNvSpPr/>
          <p:nvPr/>
        </p:nvSpPr>
        <p:spPr>
          <a:xfrm>
            <a:off x="10305168" y="4321112"/>
            <a:ext cx="146304" cy="1463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7E8AE-B221-524D-9CB9-35531ACA8FCC}"/>
              </a:ext>
            </a:extLst>
          </p:cNvPr>
          <p:cNvSpPr txBox="1"/>
          <p:nvPr/>
        </p:nvSpPr>
        <p:spPr>
          <a:xfrm>
            <a:off x="10885745" y="4418052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4874"/>
                </a:solidFill>
                <a:latin typeface="Times New Roman" panose="02020603050405020304" pitchFamily="18" charset="0"/>
              </a:rPr>
              <a:t>goal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FFD8F8-EC67-5749-BED1-2AA4910BE9F4}"/>
              </a:ext>
            </a:extLst>
          </p:cNvPr>
          <p:cNvSpPr txBox="1"/>
          <p:nvPr/>
        </p:nvSpPr>
        <p:spPr>
          <a:xfrm>
            <a:off x="5594835" y="2210169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74D77"/>
                </a:solidFill>
                <a:latin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074D77"/>
                </a:solidFill>
                <a:latin typeface="Times New Roman" panose="02020603050405020304" pitchFamily="18" charset="0"/>
              </a:rPr>
              <a:t>0</a:t>
            </a:r>
            <a:endParaRPr lang="en-US" sz="2000" i="1" baseline="-25000" dirty="0">
              <a:solidFill>
                <a:srgbClr val="074D7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77E693C-E9A6-A24A-9D7D-D8D9C740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11785600" cy="627864"/>
          </a:xfrm>
        </p:spPr>
        <p:txBody>
          <a:bodyPr/>
          <a:lstStyle/>
          <a:p>
            <a:r>
              <a:rPr lang="en-US" dirty="0"/>
              <a:t>Digression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A97024A-B1E4-7048-9EE3-80421D0FE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02" y="1079863"/>
            <a:ext cx="5137664" cy="5284460"/>
          </a:xfrm>
        </p:spPr>
        <p:txBody>
          <a:bodyPr/>
          <a:lstStyle/>
          <a:p>
            <a:r>
              <a:rPr lang="en-US" dirty="0"/>
              <a:t>Straight-line distance to Bucharest is a </a:t>
            </a:r>
            <a:r>
              <a:rPr lang="en-US" i="1" dirty="0"/>
              <a:t>domain-specific</a:t>
            </a:r>
            <a:r>
              <a:rPr lang="en-US" dirty="0"/>
              <a:t> heuristic function</a:t>
            </a:r>
          </a:p>
          <a:p>
            <a:pPr lvl="1"/>
            <a:r>
              <a:rPr lang="en-US" dirty="0"/>
              <a:t>OK for planning a path to Bucharest</a:t>
            </a:r>
          </a:p>
          <a:p>
            <a:pPr lvl="1"/>
            <a:r>
              <a:rPr lang="en-US" dirty="0"/>
              <a:t>Not for other planning problems</a:t>
            </a:r>
          </a:p>
          <a:p>
            <a:pPr lvl="1"/>
            <a:endParaRPr lang="en-US" dirty="0"/>
          </a:p>
          <a:p>
            <a:r>
              <a:rPr lang="en-US" i="1" dirty="0"/>
              <a:t>Domain-independent</a:t>
            </a:r>
            <a:r>
              <a:rPr lang="en-US" dirty="0"/>
              <a:t> heuristic function:</a:t>
            </a:r>
          </a:p>
          <a:p>
            <a:pPr lvl="1"/>
            <a:r>
              <a:rPr lang="en-US" dirty="0"/>
              <a:t>A heuristic function that can be used in any classical planning domain</a:t>
            </a:r>
          </a:p>
          <a:p>
            <a:pPr lvl="1"/>
            <a:r>
              <a:rPr lang="en-US" dirty="0"/>
              <a:t>Many such heuristics (see Section 3.2)</a:t>
            </a:r>
          </a:p>
          <a:p>
            <a:pPr lvl="1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C1E28E6-0B72-EF4C-B314-81D30379CB67}"/>
              </a:ext>
            </a:extLst>
          </p:cNvPr>
          <p:cNvSpPr/>
          <p:nvPr/>
        </p:nvSpPr>
        <p:spPr>
          <a:xfrm>
            <a:off x="6181701" y="2124948"/>
            <a:ext cx="146304" cy="1463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6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1"/>
            <a:ext cx="5221184" cy="55213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classical planning problems:</a:t>
            </a:r>
          </a:p>
          <a:p>
            <a:r>
              <a:rPr lang="en-US" i="1" dirty="0"/>
              <a:t>Termination: </a:t>
            </a:r>
            <a:r>
              <a:rPr lang="en-US" dirty="0"/>
              <a:t>A* will always terminate</a:t>
            </a:r>
          </a:p>
          <a:p>
            <a:r>
              <a:rPr lang="en-US" i="1" dirty="0"/>
              <a:t>Completeness: </a:t>
            </a:r>
            <a:r>
              <a:rPr lang="en-US" dirty="0"/>
              <a:t>if the problem is solvable, A* will return a solution</a:t>
            </a:r>
          </a:p>
          <a:p>
            <a:r>
              <a:rPr lang="en-US" i="1" dirty="0"/>
              <a:t>Optimality: </a:t>
            </a:r>
            <a:r>
              <a:rPr lang="en-US" dirty="0"/>
              <a:t>if </a:t>
            </a:r>
            <a:r>
              <a:rPr lang="en-US" i="1" dirty="0"/>
              <a:t>h </a:t>
            </a:r>
            <a:r>
              <a:rPr lang="en-US" dirty="0"/>
              <a:t>is admissible then the solution will be optimal (least cost)</a:t>
            </a:r>
            <a:endParaRPr lang="en-US" baseline="-25000" dirty="0"/>
          </a:p>
          <a:p>
            <a:r>
              <a:rPr lang="en-US" i="1" dirty="0"/>
              <a:t>Dominance:</a:t>
            </a:r>
            <a:r>
              <a:rPr lang="en-US" dirty="0"/>
              <a:t> If </a:t>
            </a:r>
            <a:r>
              <a:rPr lang="en-US" i="1" dirty="0"/>
              <a:t>h</a:t>
            </a:r>
            <a:r>
              <a:rPr lang="en-US" baseline="-25000" dirty="0"/>
              <a:t>2</a:t>
            </a:r>
            <a:r>
              <a:rPr lang="en-US" dirty="0"/>
              <a:t> dominates </a:t>
            </a:r>
            <a:r>
              <a:rPr lang="en-US" i="1" dirty="0"/>
              <a:t>h</a:t>
            </a:r>
            <a:r>
              <a:rPr lang="en-US" baseline="-25000" dirty="0"/>
              <a:t>1</a:t>
            </a:r>
            <a:r>
              <a:rPr lang="en-US" dirty="0"/>
              <a:t> and if A* always resolves ties the same way</a:t>
            </a:r>
          </a:p>
          <a:p>
            <a:pPr lvl="1"/>
            <a:r>
              <a:rPr lang="en-US" dirty="0"/>
              <a:t>A* with </a:t>
            </a:r>
            <a:r>
              <a:rPr lang="en-US" i="1" dirty="0"/>
              <a:t>h</a:t>
            </a:r>
            <a:r>
              <a:rPr lang="en-US" baseline="-25000" dirty="0"/>
              <a:t>2</a:t>
            </a:r>
            <a:r>
              <a:rPr lang="en-US" i="1" dirty="0"/>
              <a:t> </a:t>
            </a:r>
            <a:r>
              <a:rPr lang="en-US" dirty="0"/>
              <a:t>will never expand more nodes than A* with </a:t>
            </a:r>
            <a:r>
              <a:rPr lang="en-US" i="1" dirty="0"/>
              <a:t>h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 most cases, A* with </a:t>
            </a:r>
            <a:r>
              <a:rPr lang="en-US" i="1" dirty="0"/>
              <a:t>h</a:t>
            </a:r>
            <a:r>
              <a:rPr lang="en-US" baseline="-25000" dirty="0"/>
              <a:t>2</a:t>
            </a:r>
            <a:r>
              <a:rPr lang="en-US" i="1" dirty="0"/>
              <a:t> </a:t>
            </a:r>
            <a:r>
              <a:rPr lang="en-US" dirty="0"/>
              <a:t>will expand fewer nodes than A* with </a:t>
            </a:r>
            <a:r>
              <a:rPr lang="en-US" i="1" dirty="0"/>
              <a:t>h</a:t>
            </a:r>
            <a:r>
              <a:rPr lang="en-US" baseline="-25000" dirty="0"/>
              <a:t>1</a:t>
            </a:r>
            <a:r>
              <a:rPr lang="en-US" dirty="0"/>
              <a:t> </a:t>
            </a:r>
            <a:endParaRPr lang="en-US" baseline="-25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7882B-21CC-AA40-9571-60B1523B80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A* needs to store every node it visits</a:t>
            </a:r>
          </a:p>
          <a:p>
            <a:pPr lvl="1"/>
            <a:r>
              <a:rPr lang="en-US" dirty="0"/>
              <a:t>Running time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err="1"/>
              <a:t>b</a:t>
            </a:r>
            <a:r>
              <a:rPr lang="en-US" dirty="0" err="1"/>
              <a:t>|</a:t>
            </a:r>
            <a:r>
              <a:rPr lang="en-US" i="1" dirty="0" err="1"/>
              <a:t>S</a:t>
            </a:r>
            <a:r>
              <a:rPr lang="en-US" dirty="0"/>
              <a:t>|) and memory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i="1" dirty="0"/>
              <a:t>S</a:t>
            </a:r>
            <a:r>
              <a:rPr lang="en-US" dirty="0"/>
              <a:t>|) in worst case</a:t>
            </a:r>
          </a:p>
          <a:p>
            <a:pPr lvl="1"/>
            <a:r>
              <a:rPr lang="en-US" dirty="0"/>
              <a:t>With good heuristic function, usually much smaller</a:t>
            </a:r>
            <a:br>
              <a:rPr lang="en-US" baseline="-25000" dirty="0"/>
            </a:br>
            <a:endParaRPr lang="en-US" baseline="-25000" dirty="0"/>
          </a:p>
          <a:p>
            <a:r>
              <a:rPr lang="en-US" dirty="0"/>
              <a:t>The book discusses additional properties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07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1601"/>
            <a:ext cx="8839200" cy="662329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83848"/>
            <a:ext cx="8364876" cy="5671796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i="1" dirty="0"/>
              <a:t>h</a:t>
            </a:r>
            <a:r>
              <a:rPr lang="en-US" dirty="0"/>
              <a:t> is admissible, A* will return optimal solutions</a:t>
            </a:r>
          </a:p>
          <a:p>
            <a:pPr lvl="1"/>
            <a:r>
              <a:rPr lang="en-US" dirty="0"/>
              <a:t>But running time and memory requirement grow exponentially in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d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GBFS returns the first solution it finds</a:t>
            </a:r>
          </a:p>
          <a:p>
            <a:pPr lvl="1"/>
            <a:r>
              <a:rPr lang="en-US" dirty="0"/>
              <a:t>There are cases where GBFS takes more time and memory than A*</a:t>
            </a:r>
          </a:p>
          <a:p>
            <a:pPr lvl="2"/>
            <a:r>
              <a:rPr lang="en-US" dirty="0"/>
              <a:t>But with a good heuristic function, such cases are rare</a:t>
            </a:r>
          </a:p>
          <a:p>
            <a:pPr lvl="1"/>
            <a:r>
              <a:rPr lang="en-US" dirty="0"/>
              <a:t>On classical planning problems with a good heuristic function</a:t>
            </a:r>
          </a:p>
          <a:p>
            <a:pPr lvl="2"/>
            <a:r>
              <a:rPr lang="en-US" dirty="0"/>
              <a:t>GBFS usually near-optimal solutions</a:t>
            </a:r>
          </a:p>
          <a:p>
            <a:pPr lvl="2"/>
            <a:r>
              <a:rPr lang="en-US" dirty="0"/>
              <a:t>GBFS does very little backtracking</a:t>
            </a:r>
          </a:p>
          <a:p>
            <a:pPr lvl="2"/>
            <a:r>
              <a:rPr lang="en-US" dirty="0"/>
              <a:t>Running time and memory requirement usually much less than A*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GBFS is used by most classical planners nowadays</a:t>
            </a:r>
          </a:p>
        </p:txBody>
      </p:sp>
    </p:spTree>
    <p:extLst>
      <p:ext uri="{BB962C8B-B14F-4D97-AF65-F5344CB8AC3E}">
        <p14:creationId xmlns:p14="http://schemas.microsoft.com/office/powerpoint/2010/main" val="415520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tar-progress05c.pdf">
            <a:extLst>
              <a:ext uri="{FF2B5EF4-FFF2-40B4-BE49-F238E27FC236}">
                <a16:creationId xmlns:a16="http://schemas.microsoft.com/office/drawing/2014/main" id="{393DDF8B-0DD5-124E-AC49-9D0296C7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" y="3700488"/>
            <a:ext cx="8535822" cy="3821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89703C-221D-9F4B-A8B5-131345C27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48899"/>
            <a:ext cx="6273800" cy="4267200"/>
          </a:xfrm>
          <a:prstGeom prst="rect">
            <a:avLst/>
          </a:prstGeom>
        </p:spPr>
      </p:pic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698275" y="265653"/>
            <a:ext cx="4789562" cy="74335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Planning as Search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773287" y="1355069"/>
            <a:ext cx="4404918" cy="1921298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Times New Roman" charset="0"/>
              </a:rPr>
              <a:t>Most AI planning procedures are search procedures</a:t>
            </a:r>
          </a:p>
          <a:p>
            <a:pPr lvl="1"/>
            <a:r>
              <a:rPr lang="en-US" i="1" dirty="0">
                <a:latin typeface="Times New Roman" charset="0"/>
              </a:rPr>
              <a:t>Search tree</a:t>
            </a:r>
            <a:r>
              <a:rPr lang="en-US" dirty="0">
                <a:latin typeface="Times New Roman" charset="0"/>
              </a:rPr>
              <a:t>: the data structure the procedure uses to keep track of which paths it has explored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E91868-48BC-1D1D-82A1-57DFA6161336}"/>
              </a:ext>
            </a:extLst>
          </p:cNvPr>
          <p:cNvSpPr txBox="1">
            <a:spLocks/>
          </p:cNvSpPr>
          <p:nvPr/>
        </p:nvSpPr>
        <p:spPr>
          <a:xfrm>
            <a:off x="9334219" y="4466968"/>
            <a:ext cx="1679072" cy="968074"/>
          </a:xfrm>
          <a:prstGeom prst="rect">
            <a:avLst/>
          </a:prstGeom>
          <a:noFill/>
        </p:spPr>
        <p:txBody>
          <a:bodyPr/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300" dirty="0"/>
              <a:t>Credit: Stuart Russell, lecture slides for </a:t>
            </a:r>
            <a:r>
              <a:rPr lang="en-US" sz="1300" i="1" dirty="0"/>
              <a:t>Artificial Intelligence: A Modern Approach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64647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2CEC685-B0DB-E955-6E9B-7C71EEEB41AA}"/>
              </a:ext>
            </a:extLst>
          </p:cNvPr>
          <p:cNvGrpSpPr/>
          <p:nvPr/>
        </p:nvGrpSpPr>
        <p:grpSpPr>
          <a:xfrm>
            <a:off x="4241366" y="1002322"/>
            <a:ext cx="4445434" cy="5784221"/>
            <a:chOff x="3341835" y="858034"/>
            <a:chExt cx="4445434" cy="5784221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0F2E506C-2349-2A5B-29A1-5BFC686B44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41835" y="858034"/>
              <a:ext cx="4445434" cy="5784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398963" algn="l"/>
                </a:tabLst>
              </a:pPr>
              <a:r>
                <a:rPr lang="en-US" sz="1800" kern="0" dirty="0">
                  <a:latin typeface="Calibri"/>
                </a:rPr>
                <a:t>Forward-Search-Det</a:t>
              </a:r>
              <a:r>
                <a:rPr lang="en-US" sz="1800" kern="0" dirty="0"/>
                <a:t>(</a:t>
              </a:r>
              <a:r>
                <a:rPr lang="en-US" sz="1800" kern="0" dirty="0" err="1"/>
                <a:t>Σ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s</a:t>
              </a:r>
              <a:r>
                <a:rPr lang="en-US" sz="1800" kern="0" baseline="-25000" dirty="0"/>
                <a:t>0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g</a:t>
              </a:r>
              <a:r>
                <a:rPr lang="en-US" sz="1800" kern="0" dirty="0"/>
                <a:t>)</a:t>
              </a:r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398963" algn="l"/>
                </a:tabLst>
              </a:pPr>
              <a:r>
                <a:rPr lang="en-US" sz="1800" kern="0" dirty="0"/>
                <a:t>	</a:t>
              </a:r>
              <a:r>
                <a:rPr lang="en-US" sz="1800" i="1" kern="0" dirty="0"/>
                <a:t>Frontier</a:t>
              </a:r>
              <a:r>
                <a:rPr lang="en-US" sz="1800" kern="0" dirty="0"/>
                <a:t> ← {(⟨⟩, </a:t>
              </a:r>
              <a:r>
                <a:rPr lang="en-US" sz="1800" i="1" kern="0" dirty="0"/>
                <a:t>s</a:t>
              </a:r>
              <a:r>
                <a:rPr lang="en-US" sz="1800" kern="0" baseline="-25000" dirty="0"/>
                <a:t>0</a:t>
              </a:r>
              <a:r>
                <a:rPr lang="en-US" sz="1800" kern="0" dirty="0"/>
                <a:t>)}</a:t>
              </a:r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398963" algn="l"/>
                </a:tabLst>
              </a:pPr>
              <a:r>
                <a:rPr lang="en-US" sz="1800" kern="0" dirty="0"/>
                <a:t>	</a:t>
              </a:r>
              <a:r>
                <a:rPr lang="en-US" sz="1800" i="1" kern="0" dirty="0"/>
                <a:t>Expanded </a:t>
              </a:r>
              <a:r>
                <a:rPr lang="en-US" sz="1800" kern="0" dirty="0"/>
                <a:t>← ∅</a:t>
              </a:r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398963" algn="l"/>
                </a:tabLst>
              </a:pPr>
              <a:r>
                <a:rPr lang="en-US" sz="1800" i="1" kern="0" dirty="0">
                  <a:solidFill>
                    <a:srgbClr val="B03B3C"/>
                  </a:solidFill>
                  <a:ea typeface="Helvetica"/>
                  <a:cs typeface="Times New Roman"/>
                </a:rPr>
                <a:t>	c</a:t>
              </a:r>
              <a:r>
                <a:rPr lang="en-US" sz="1800" kern="0" baseline="30000" dirty="0">
                  <a:solidFill>
                    <a:srgbClr val="B03B3C"/>
                  </a:solidFill>
                  <a:ea typeface="Helvetica"/>
                  <a:cs typeface="Times New Roman"/>
                </a:rPr>
                <a:t>*</a:t>
              </a:r>
              <a:r>
                <a:rPr lang="en-US" sz="1800" kern="0" dirty="0">
                  <a:solidFill>
                    <a:srgbClr val="B03B3C"/>
                  </a:solidFill>
                  <a:cs typeface="Times New Roman"/>
                </a:rPr>
                <a:t>← ∞;  π</a:t>
              </a:r>
              <a:r>
                <a:rPr lang="en-US" sz="1800" kern="0" baseline="30000" dirty="0">
                  <a:solidFill>
                    <a:srgbClr val="B03B3C"/>
                  </a:solidFill>
                  <a:ea typeface="Helvetica"/>
                  <a:cs typeface="Times New Roman"/>
                </a:rPr>
                <a:t>*</a:t>
              </a:r>
              <a:r>
                <a:rPr lang="en-US" sz="1800" kern="0" dirty="0">
                  <a:solidFill>
                    <a:srgbClr val="B03B3C"/>
                  </a:solidFill>
                  <a:cs typeface="Times New Roman"/>
                </a:rPr>
                <a:t>← </a:t>
              </a:r>
              <a:r>
                <a:rPr lang="en-US" sz="1800" kern="0" dirty="0">
                  <a:solidFill>
                    <a:srgbClr val="B03B3C"/>
                  </a:solidFill>
                  <a:latin typeface="Calibri"/>
                  <a:cs typeface="Calibri"/>
                </a:rPr>
                <a:t>failure</a:t>
              </a:r>
              <a:endParaRPr lang="en-US" sz="1800" kern="0" dirty="0">
                <a:solidFill>
                  <a:srgbClr val="B03B3C"/>
                </a:solidFill>
              </a:endParaRPr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398963" algn="l"/>
                </a:tabLst>
              </a:pPr>
              <a:r>
                <a:rPr lang="en-US" sz="1800" kern="0" dirty="0"/>
                <a:t>	</a:t>
              </a:r>
              <a:r>
                <a:rPr lang="en-US" sz="1800" b="1" kern="0" dirty="0"/>
                <a:t>while</a:t>
              </a:r>
              <a:r>
                <a:rPr lang="en-US" sz="1800" kern="0" dirty="0"/>
                <a:t> 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≠ ∅ </a:t>
              </a:r>
              <a:r>
                <a:rPr lang="en-US" sz="1800" b="1" kern="0" dirty="0"/>
                <a:t>do</a:t>
              </a:r>
              <a:r>
                <a:rPr lang="en-US" sz="1800" kern="0" dirty="0"/>
                <a:t> </a:t>
              </a:r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052888" algn="l"/>
                </a:tabLst>
              </a:pPr>
              <a:r>
                <a:rPr lang="en-US" sz="1800" kern="0" dirty="0"/>
                <a:t>		select a node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= (π, s) ∈ </a:t>
              </a:r>
              <a:r>
                <a:rPr lang="en-US" sz="1800" i="1" kern="0" dirty="0"/>
                <a:t>Frontier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398963" algn="l"/>
                </a:tabLst>
              </a:pPr>
              <a:r>
                <a:rPr lang="en-US" sz="1800" kern="0" dirty="0"/>
                <a:t>		remove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from </a:t>
              </a:r>
              <a:r>
                <a:rPr lang="en-US" sz="1800" i="1" kern="0" dirty="0"/>
                <a:t>Frontier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398963" algn="l"/>
                </a:tabLst>
              </a:pPr>
              <a:r>
                <a:rPr lang="en-US" sz="1800" kern="0" dirty="0"/>
                <a:t>		add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to </a:t>
              </a:r>
              <a:r>
                <a:rPr lang="en-US" sz="1800" i="1" kern="0" dirty="0"/>
                <a:t>Expanded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398963" algn="l"/>
                </a:tabLst>
              </a:pPr>
              <a:r>
                <a:rPr lang="en-US" sz="1800" kern="0" dirty="0"/>
                <a:t>		</a:t>
              </a:r>
              <a:r>
                <a:rPr lang="en-US" sz="1800" b="1" strike="sngStrike" kern="0" dirty="0"/>
                <a:t>if</a:t>
              </a:r>
              <a:r>
                <a:rPr lang="en-US" sz="1800" strike="sngStrike" kern="0" dirty="0"/>
                <a:t> </a:t>
              </a:r>
              <a:r>
                <a:rPr lang="en-US" sz="1800" i="1" strike="sngStrike" kern="0" dirty="0"/>
                <a:t>s </a:t>
              </a:r>
              <a:r>
                <a:rPr lang="en-US" sz="1800" strike="sngStrike" kern="0" dirty="0"/>
                <a:t>satisfies </a:t>
              </a:r>
              <a:r>
                <a:rPr lang="en-US" sz="1800" i="1" strike="sngStrike" kern="0" dirty="0"/>
                <a:t>g</a:t>
              </a:r>
              <a:r>
                <a:rPr lang="en-US" sz="1800" strike="sngStrike" kern="0" dirty="0"/>
                <a:t> </a:t>
              </a:r>
              <a:r>
                <a:rPr lang="en-US" sz="1800" b="1" strike="sngStrike" kern="0" dirty="0"/>
                <a:t>then</a:t>
              </a:r>
              <a:r>
                <a:rPr lang="en-US" sz="1800" strike="sngStrike" kern="0" dirty="0"/>
                <a:t> </a:t>
              </a:r>
              <a:r>
                <a:rPr lang="en-US" sz="1800" b="1" strike="sngStrike" kern="0" dirty="0"/>
                <a:t>return</a:t>
              </a:r>
              <a:r>
                <a:rPr lang="en-US" sz="1800" strike="sngStrike" kern="0" dirty="0"/>
                <a:t> </a:t>
              </a:r>
              <a:r>
                <a:rPr lang="en-US" sz="1800" i="1" strike="sngStrike" kern="0" dirty="0"/>
                <a:t>π</a:t>
              </a:r>
              <a:endParaRPr lang="en-US" sz="1800" strike="sngStrike" kern="0" dirty="0"/>
            </a:p>
            <a:p>
              <a:pPr marL="0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143000" algn="l"/>
                  <a:tab pos="3995738" algn="l"/>
                </a:tabLst>
              </a:pPr>
              <a:r>
                <a:rPr lang="en-US" sz="1800" kern="0" dirty="0">
                  <a:solidFill>
                    <a:srgbClr val="B03B3C"/>
                  </a:solidFill>
                  <a:ea typeface="Helvetica"/>
                  <a:cs typeface="Times New Roman"/>
                </a:rPr>
                <a:t>		</a:t>
              </a:r>
              <a:r>
                <a:rPr lang="en-US" sz="1800" kern="0" dirty="0">
                  <a:solidFill>
                    <a:srgbClr val="B03B3C"/>
                  </a:solidFill>
                </a:rPr>
                <a:t>if </a:t>
              </a:r>
              <a:r>
                <a:rPr lang="en-US" sz="1800" i="1" kern="0" dirty="0">
                  <a:solidFill>
                    <a:srgbClr val="B03B3C"/>
                  </a:solidFill>
                </a:rPr>
                <a:t>s </a:t>
              </a:r>
              <a:r>
                <a:rPr lang="en-US" sz="1800" kern="0" dirty="0">
                  <a:solidFill>
                    <a:srgbClr val="B03B3C"/>
                  </a:solidFill>
                </a:rPr>
                <a:t>satisfies </a:t>
              </a:r>
              <a:r>
                <a:rPr lang="en-US" sz="1800" i="1" kern="0" dirty="0">
                  <a:solidFill>
                    <a:srgbClr val="B03B3C"/>
                  </a:solidFill>
                </a:rPr>
                <a:t>g</a:t>
              </a:r>
              <a:r>
                <a:rPr lang="en-US" sz="1800" kern="0" dirty="0">
                  <a:solidFill>
                    <a:srgbClr val="B03B3C"/>
                  </a:solidFill>
                </a:rPr>
                <a:t> and cost(π) &lt; </a:t>
              </a:r>
              <a:r>
                <a:rPr lang="en-US" sz="1800" i="1" kern="0" dirty="0">
                  <a:solidFill>
                    <a:srgbClr val="B03B3C"/>
                  </a:solidFill>
                </a:rPr>
                <a:t>c</a:t>
              </a:r>
              <a:r>
                <a:rPr lang="en-US" sz="1800" kern="0" baseline="30000" dirty="0">
                  <a:solidFill>
                    <a:srgbClr val="B03B3C"/>
                  </a:solidFill>
                </a:rPr>
                <a:t>*</a:t>
              </a:r>
              <a:r>
                <a:rPr lang="en-US" sz="1800" kern="0" dirty="0">
                  <a:solidFill>
                    <a:srgbClr val="B03B3C"/>
                  </a:solidFill>
                </a:rPr>
                <a:t> then</a:t>
              </a:r>
            </a:p>
            <a:p>
              <a:pPr marL="0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143000" algn="l"/>
                  <a:tab pos="3995738" algn="l"/>
                </a:tabLst>
              </a:pPr>
              <a:r>
                <a:rPr lang="en-US" sz="1800" kern="0" dirty="0">
                  <a:solidFill>
                    <a:srgbClr val="B03B3C"/>
                  </a:solidFill>
                  <a:ea typeface="Helvetica"/>
                  <a:cs typeface="Times New Roman"/>
                </a:rPr>
                <a:t>			</a:t>
              </a:r>
              <a:r>
                <a:rPr lang="en-US" sz="1800" i="1" kern="0" dirty="0">
                  <a:solidFill>
                    <a:srgbClr val="B03B3C"/>
                  </a:solidFill>
                  <a:ea typeface="Helvetica"/>
                  <a:cs typeface="Times New Roman"/>
                </a:rPr>
                <a:t>c</a:t>
              </a:r>
              <a:r>
                <a:rPr lang="en-US" sz="1800" kern="0" baseline="30000" dirty="0">
                  <a:solidFill>
                    <a:srgbClr val="B03B3C"/>
                  </a:solidFill>
                  <a:ea typeface="Helvetica"/>
                  <a:cs typeface="Times New Roman"/>
                </a:rPr>
                <a:t>*</a:t>
              </a:r>
              <a:r>
                <a:rPr lang="en-US" sz="1800" kern="0" dirty="0">
                  <a:solidFill>
                    <a:srgbClr val="B03B3C"/>
                  </a:solidFill>
                </a:rPr>
                <a:t>← cost(π);  </a:t>
              </a:r>
              <a:r>
                <a:rPr lang="en-US" sz="1800" kern="0" dirty="0">
                  <a:solidFill>
                    <a:srgbClr val="B03B3C"/>
                  </a:solidFill>
                  <a:ea typeface="Helvetica"/>
                  <a:cs typeface="Times New Roman"/>
                </a:rPr>
                <a:t>π</a:t>
              </a:r>
              <a:r>
                <a:rPr lang="en-US" sz="1800" kern="0" baseline="30000" dirty="0">
                  <a:solidFill>
                    <a:srgbClr val="B03B3C"/>
                  </a:solidFill>
                  <a:ea typeface="Helvetica"/>
                  <a:cs typeface="Times New Roman"/>
                </a:rPr>
                <a:t>*</a:t>
              </a:r>
              <a:r>
                <a:rPr lang="en-US" sz="1800" kern="0" dirty="0">
                  <a:solidFill>
                    <a:srgbClr val="B03B3C"/>
                  </a:solidFill>
                </a:rPr>
                <a:t>← π</a:t>
              </a:r>
            </a:p>
            <a:p>
              <a:pPr marL="0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143000" algn="l"/>
                  <a:tab pos="3995738" algn="l"/>
                </a:tabLst>
              </a:pPr>
              <a:r>
                <a:rPr lang="en-US" sz="1800" kern="0" dirty="0">
                  <a:solidFill>
                    <a:srgbClr val="B03B3C"/>
                  </a:solidFill>
                </a:rPr>
                <a:t>		else if </a:t>
              </a:r>
              <a:r>
                <a:rPr lang="en-US" sz="1800" i="1" kern="0" dirty="0">
                  <a:solidFill>
                    <a:srgbClr val="B03B3C"/>
                  </a:solidFill>
                </a:rPr>
                <a:t>f</a:t>
              </a:r>
              <a:r>
                <a:rPr lang="en-US" sz="1800" kern="0" dirty="0">
                  <a:solidFill>
                    <a:srgbClr val="B03B3C"/>
                  </a:solidFill>
                </a:rPr>
                <a:t>(</a:t>
              </a:r>
              <a:r>
                <a:rPr lang="el-GR" sz="1800" kern="0" dirty="0">
                  <a:solidFill>
                    <a:srgbClr val="B03B3C"/>
                  </a:solidFill>
                </a:rPr>
                <a:t>ν</a:t>
              </a:r>
              <a:r>
                <a:rPr lang="en-US" sz="1800" kern="0" dirty="0">
                  <a:solidFill>
                    <a:srgbClr val="B03B3C"/>
                  </a:solidFill>
                </a:rPr>
                <a:t>)</a:t>
              </a:r>
              <a:r>
                <a:rPr lang="en-US" sz="1800" i="1" kern="0" dirty="0">
                  <a:solidFill>
                    <a:srgbClr val="B03B3C"/>
                  </a:solidFill>
                </a:rPr>
                <a:t> </a:t>
              </a:r>
              <a:r>
                <a:rPr lang="en-US" sz="1800" kern="0" dirty="0">
                  <a:solidFill>
                    <a:srgbClr val="B03B3C"/>
                  </a:solidFill>
                </a:rPr>
                <a:t>&lt; </a:t>
              </a:r>
              <a:r>
                <a:rPr lang="en-US" sz="1800" i="1" kern="0" dirty="0">
                  <a:solidFill>
                    <a:srgbClr val="B03B3C"/>
                  </a:solidFill>
                </a:rPr>
                <a:t>c</a:t>
              </a:r>
              <a:r>
                <a:rPr lang="en-US" sz="1800" i="1" kern="0" baseline="30000" dirty="0">
                  <a:solidFill>
                    <a:srgbClr val="B03B3C"/>
                  </a:solidFill>
                </a:rPr>
                <a:t>*</a:t>
              </a:r>
              <a:r>
                <a:rPr lang="en-US" sz="1800" kern="0" dirty="0">
                  <a:solidFill>
                    <a:srgbClr val="B03B3C"/>
                  </a:solidFill>
                </a:rPr>
                <a:t> then</a:t>
              </a:r>
            </a:p>
            <a:p>
              <a:pPr marL="355600" lvl="2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398963" algn="l"/>
                </a:tabLst>
              </a:pPr>
              <a:r>
                <a:rPr lang="en-US" sz="1800" kern="0" dirty="0"/>
                <a:t>		</a:t>
              </a:r>
              <a:r>
                <a:rPr lang="en-US" sz="1800" i="1" kern="0" dirty="0"/>
                <a:t>Children </a:t>
              </a:r>
              <a:r>
                <a:rPr lang="en-US" sz="1800" kern="0" dirty="0"/>
                <a:t>← </a:t>
              </a:r>
              <a:br>
                <a:rPr lang="en-US" sz="1800" kern="0" dirty="0"/>
              </a:br>
              <a:r>
                <a:rPr lang="en-US" sz="1800" kern="0" dirty="0"/>
                <a:t>            {(</a:t>
              </a:r>
              <a:r>
                <a:rPr lang="en-US" sz="1800" i="1" kern="0" dirty="0"/>
                <a:t>π·a</a:t>
              </a:r>
              <a:r>
                <a:rPr lang="en-US" sz="1800" kern="0" dirty="0"/>
                <a:t>, </a:t>
              </a:r>
              <a:r>
                <a:rPr lang="en-US" sz="1800" i="1" kern="0" dirty="0" err="1"/>
                <a:t>γ</a:t>
              </a:r>
              <a:r>
                <a:rPr lang="en-US" sz="1800" kern="0" dirty="0"/>
                <a:t>(</a:t>
              </a:r>
              <a:r>
                <a:rPr lang="en-US" sz="1800" i="1" kern="0" dirty="0" err="1"/>
                <a:t>s</a:t>
              </a:r>
              <a:r>
                <a:rPr lang="en-US" sz="1800" kern="0" dirty="0" err="1"/>
                <a:t>,</a:t>
              </a:r>
              <a:r>
                <a:rPr lang="en-US" sz="1800" i="1" kern="0" dirty="0" err="1"/>
                <a:t>a</a:t>
              </a:r>
              <a:r>
                <a:rPr lang="en-US" sz="1800" kern="0" dirty="0"/>
                <a:t>)) | </a:t>
              </a:r>
              <a:r>
                <a:rPr lang="en-US" sz="1800" i="1" kern="0" dirty="0"/>
                <a:t>a</a:t>
              </a:r>
              <a:r>
                <a:rPr lang="en-US" sz="1800" kern="0" baseline="-25000" dirty="0"/>
                <a:t> </a:t>
              </a:r>
              <a:r>
                <a:rPr lang="en-US" sz="1800" kern="0" dirty="0"/>
                <a:t>∈</a:t>
              </a:r>
              <a:r>
                <a:rPr lang="en-US" sz="1800" i="1" kern="0" baseline="-25000" dirty="0"/>
                <a:t> </a:t>
              </a:r>
              <a:r>
                <a:rPr lang="en-US" sz="1800" i="1" kern="0" dirty="0"/>
                <a:t>Applicable</a:t>
              </a:r>
              <a:r>
                <a:rPr lang="en-US" sz="1800" kern="0" dirty="0"/>
                <a:t>(</a:t>
              </a:r>
              <a:r>
                <a:rPr lang="en-US" sz="1800" i="1" kern="0" dirty="0"/>
                <a:t>s</a:t>
              </a:r>
              <a:r>
                <a:rPr lang="en-US" sz="1800" kern="0" dirty="0"/>
                <a:t>)} </a:t>
              </a:r>
            </a:p>
            <a:p>
              <a:pPr marL="355600" lvl="2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052888" algn="l"/>
                </a:tabLst>
              </a:pPr>
              <a:r>
                <a:rPr lang="en-US" sz="1800" kern="0" dirty="0"/>
                <a:t>		prune 0 or more nodes from </a:t>
              </a:r>
              <a:br>
                <a:rPr lang="en-US" sz="1800" kern="0" dirty="0"/>
              </a:br>
              <a:r>
                <a:rPr lang="en-US" sz="1800" kern="0" dirty="0"/>
                <a:t>		    </a:t>
              </a:r>
              <a:r>
                <a:rPr lang="en-US" sz="1800" i="1" kern="0" dirty="0"/>
                <a:t>Children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Frontier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Expanded</a:t>
              </a:r>
              <a:endParaRPr lang="en-US" sz="1800" kern="0" dirty="0"/>
            </a:p>
            <a:p>
              <a:pPr marL="355600" lvl="2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398963" algn="l"/>
                </a:tabLst>
              </a:pPr>
              <a:r>
                <a:rPr lang="en-US" sz="1800" kern="0" dirty="0"/>
                <a:t>		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← 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∪ </a:t>
              </a:r>
              <a:r>
                <a:rPr lang="en-US" sz="1800" i="1" kern="0" dirty="0"/>
                <a:t>Children</a:t>
              </a:r>
              <a:endParaRPr lang="en-US" sz="1800" kern="0" dirty="0"/>
            </a:p>
            <a:p>
              <a:pPr marL="0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143000" algn="l"/>
                  <a:tab pos="3995738" algn="l"/>
                </a:tabLst>
              </a:pPr>
              <a:r>
                <a:rPr lang="en-US" sz="1800" kern="0" dirty="0"/>
                <a:t>	</a:t>
              </a:r>
              <a:r>
                <a:rPr lang="en-US" sz="1800" b="1" kern="0" dirty="0"/>
                <a:t>return</a:t>
              </a:r>
              <a:r>
                <a:rPr lang="en-US" sz="1800" kern="0" dirty="0"/>
                <a:t> </a:t>
              </a:r>
              <a:r>
                <a:rPr lang="en-US" sz="1800" strike="sngStrike" kern="0" dirty="0">
                  <a:latin typeface="Calibri"/>
                  <a:cs typeface="Calibri"/>
                </a:rPr>
                <a:t>failure</a:t>
              </a:r>
              <a:r>
                <a:rPr lang="en-US" sz="1800" kern="0" dirty="0">
                  <a:solidFill>
                    <a:srgbClr val="000000"/>
                  </a:solidFill>
                  <a:ea typeface="Helvetica"/>
                  <a:cs typeface="Times New Roman"/>
                </a:rPr>
                <a:t> </a:t>
              </a:r>
              <a:r>
                <a:rPr lang="en-US" sz="1800" kern="0" dirty="0">
                  <a:solidFill>
                    <a:srgbClr val="B03B3C"/>
                  </a:solidFill>
                  <a:ea typeface="Helvetica"/>
                  <a:cs typeface="Times New Roman"/>
                </a:rPr>
                <a:t>π</a:t>
              </a:r>
              <a:r>
                <a:rPr lang="en-US" sz="1800" i="1" kern="0" dirty="0">
                  <a:solidFill>
                    <a:srgbClr val="B03B3C"/>
                  </a:solidFill>
                  <a:ea typeface="Helvetica"/>
                  <a:cs typeface="Times New Roman"/>
                </a:rPr>
                <a:t>*</a:t>
              </a:r>
              <a:endParaRPr lang="en-US" sz="1800" kern="0" baseline="-25000" dirty="0">
                <a:solidFill>
                  <a:srgbClr val="B03B3C"/>
                </a:solidFill>
              </a:endParaRPr>
            </a:p>
          </p:txBody>
        </p:sp>
        <p:sp>
          <p:nvSpPr>
            <p:cNvPr id="2" name="Content Placeholder 5">
              <a:extLst>
                <a:ext uri="{FF2B5EF4-FFF2-40B4-BE49-F238E27FC236}">
                  <a16:creationId xmlns:a16="http://schemas.microsoft.com/office/drawing/2014/main" id="{EF7809CD-C2EF-2A89-2FD1-B57F648600A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93692" y="2395271"/>
              <a:ext cx="557558" cy="3593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(</a:t>
              </a:r>
              <a:r>
                <a:rPr lang="en-US" sz="1800" i="1" kern="0" dirty="0" err="1"/>
                <a:t>i</a:t>
              </a:r>
              <a:r>
                <a:rPr lang="en-US" sz="1800" kern="0" dirty="0"/>
                <a:t>)</a:t>
              </a:r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(</a:t>
              </a:r>
              <a:r>
                <a:rPr lang="en-US" sz="1800" i="1" kern="0" dirty="0" err="1"/>
                <a:t>ii</a:t>
              </a:r>
              <a:r>
                <a:rPr lang="en-US" sz="1800" kern="0" dirty="0"/>
                <a:t>)</a:t>
              </a:r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(</a:t>
              </a:r>
              <a:r>
                <a:rPr lang="en-US" sz="1800" i="1" kern="0" dirty="0" err="1"/>
                <a:t>iii</a:t>
              </a:r>
              <a:r>
                <a:rPr lang="en-US" sz="1800" kern="0" dirty="0"/>
                <a:t>)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101600"/>
            <a:ext cx="8839200" cy="611402"/>
          </a:xfrm>
        </p:spPr>
        <p:txBody>
          <a:bodyPr>
            <a:normAutofit/>
          </a:bodyPr>
          <a:lstStyle/>
          <a:p>
            <a:r>
              <a:rPr lang="en-US" dirty="0"/>
              <a:t>Depth-First Branch and Bound (DFBB)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3AA9E8-FEE3-6D33-A4EC-A8BFCA0B5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864" y="900910"/>
            <a:ext cx="3507342" cy="5340193"/>
          </a:xfrm>
        </p:spPr>
        <p:txBody>
          <a:bodyPr/>
          <a:lstStyle/>
          <a:p>
            <a:r>
              <a:rPr lang="en-US" sz="1800" kern="0" dirty="0"/>
              <a:t>Basic idea:</a:t>
            </a:r>
          </a:p>
          <a:p>
            <a:pPr lvl="1"/>
            <a:r>
              <a:rPr lang="en-US" sz="1800" kern="0" dirty="0"/>
              <a:t>depth-first search, but don’t stop at the first solution</a:t>
            </a:r>
            <a:endParaRPr lang="en-US" sz="1800" i="1" kern="0" dirty="0"/>
          </a:p>
          <a:p>
            <a:pPr lvl="1"/>
            <a:r>
              <a:rPr lang="en-US" sz="1800" kern="0" dirty="0"/>
              <a:t>π</a:t>
            </a:r>
            <a:r>
              <a:rPr lang="en-US" sz="1800" i="1" kern="0" baseline="30000" dirty="0"/>
              <a:t>*</a:t>
            </a:r>
            <a:r>
              <a:rPr lang="en-US" sz="1800" kern="0" dirty="0"/>
              <a:t> = best solution so far</a:t>
            </a:r>
          </a:p>
          <a:p>
            <a:pPr lvl="1"/>
            <a:r>
              <a:rPr lang="en-US" sz="1800" i="1" kern="0" dirty="0"/>
              <a:t>c</a:t>
            </a:r>
            <a:r>
              <a:rPr lang="en-US" sz="1800" kern="0" baseline="30000" dirty="0"/>
              <a:t>*</a:t>
            </a:r>
            <a:r>
              <a:rPr lang="en-US" sz="1800" kern="0" dirty="0"/>
              <a:t> = cost(</a:t>
            </a:r>
            <a:r>
              <a:rPr lang="en-US" sz="1800" i="1" kern="0" dirty="0"/>
              <a:t>π</a:t>
            </a:r>
            <a:r>
              <a:rPr lang="en-US" sz="1800" kern="0" baseline="30000" dirty="0"/>
              <a:t>*</a:t>
            </a:r>
            <a:r>
              <a:rPr lang="en-US" sz="1800" kern="0" dirty="0"/>
              <a:t>)</a:t>
            </a:r>
          </a:p>
          <a:p>
            <a:pPr lvl="1"/>
            <a:r>
              <a:rPr lang="en-US" sz="1800" kern="0" dirty="0"/>
              <a:t>prune </a:t>
            </a:r>
            <a:r>
              <a:rPr lang="en-US" sz="1800" kern="0" dirty="0" err="1"/>
              <a:t>ν</a:t>
            </a:r>
            <a:r>
              <a:rPr lang="en-US" sz="1800" kern="0" dirty="0"/>
              <a:t> if </a:t>
            </a:r>
            <a:r>
              <a:rPr lang="en-US" sz="1800" i="1" kern="0" dirty="0"/>
              <a:t>f</a:t>
            </a:r>
            <a:r>
              <a:rPr lang="en-US" sz="1800" kern="0" dirty="0"/>
              <a:t>(</a:t>
            </a:r>
            <a:r>
              <a:rPr lang="en-US" sz="1800" kern="0" dirty="0" err="1"/>
              <a:t>ν</a:t>
            </a:r>
            <a:r>
              <a:rPr lang="en-US" sz="1800" kern="0" dirty="0"/>
              <a:t>) ≥ </a:t>
            </a:r>
            <a:r>
              <a:rPr lang="en-US" sz="1800" i="1" kern="0" dirty="0"/>
              <a:t>c</a:t>
            </a:r>
            <a:r>
              <a:rPr lang="en-US" sz="1800" i="1" kern="0" baseline="30000" dirty="0"/>
              <a:t>*</a:t>
            </a:r>
          </a:p>
          <a:p>
            <a:pPr lvl="1"/>
            <a:r>
              <a:rPr lang="en-US" sz="1800" kern="0" dirty="0"/>
              <a:t>when frontier is empty, return </a:t>
            </a:r>
            <a:r>
              <a:rPr lang="en-US" sz="1800" i="1" kern="0" dirty="0"/>
              <a:t>π</a:t>
            </a:r>
            <a:r>
              <a:rPr lang="en-US" sz="1800" kern="0" baseline="30000" dirty="0"/>
              <a:t>*</a:t>
            </a:r>
          </a:p>
          <a:p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Properties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Termination, completeness, </a:t>
            </a:r>
            <a:b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</a:b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optimality same as A*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Usually less memory, more time than A*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Worst-case like DFS:</a:t>
            </a:r>
          </a:p>
          <a:p>
            <a:pPr lvl="2"/>
            <a:r>
              <a:rPr lang="en-US" sz="1800" i="1" dirty="0"/>
              <a:t>O</a:t>
            </a:r>
            <a:r>
              <a:rPr lang="en-US" sz="1800" dirty="0"/>
              <a:t>(</a:t>
            </a:r>
            <a:r>
              <a:rPr lang="en-US" sz="1800" i="1" dirty="0"/>
              <a:t>bl</a:t>
            </a:r>
            <a:r>
              <a:rPr lang="en-US" sz="1800" dirty="0"/>
              <a:t>) memory, </a:t>
            </a:r>
            <a:r>
              <a:rPr lang="en-US" sz="1800" i="1" dirty="0"/>
              <a:t>O</a:t>
            </a:r>
            <a:r>
              <a:rPr lang="en-US" sz="1800" dirty="0"/>
              <a:t>(</a:t>
            </a:r>
            <a:r>
              <a:rPr lang="en-US" sz="1800" i="1" dirty="0"/>
              <a:t>b</a:t>
            </a:r>
            <a:r>
              <a:rPr lang="en-US" sz="1800" i="1" baseline="30000" dirty="0"/>
              <a:t>l</a:t>
            </a:r>
            <a:r>
              <a:rPr lang="en-US" sz="1800" dirty="0"/>
              <a:t>) time</a:t>
            </a:r>
          </a:p>
          <a:p>
            <a:pPr lvl="1"/>
            <a:endParaRPr lang="en-US" sz="1800" kern="0" baseline="30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842674" y="2452654"/>
            <a:ext cx="3154463" cy="418251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Can write it as a modified version of </a:t>
            </a:r>
            <a:b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</a:br>
            <a:r>
              <a:rPr lang="en-US" sz="1800" kern="0" dirty="0">
                <a:latin typeface="Calibri"/>
              </a:rPr>
              <a:t>Forward-Search-Det</a:t>
            </a:r>
            <a:br>
              <a:rPr lang="en-US" sz="1800" kern="0" baseline="-25000" dirty="0">
                <a:latin typeface="Calibri"/>
              </a:rPr>
            </a:br>
            <a:endParaRPr lang="en-US" sz="1800" baseline="-25000" dirty="0">
              <a:solidFill>
                <a:srgbClr val="000000"/>
              </a:solidFill>
              <a:latin typeface="Calibri" panose="020F0502020204030204" pitchFamily="34" charset="0"/>
              <a:ea typeface="Helvetica"/>
              <a:cs typeface="Times New Roman"/>
            </a:endParaRPr>
          </a:p>
          <a:p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Node selection:</a:t>
            </a:r>
          </a:p>
          <a:p>
            <a:pPr marL="349250" lvl="1" indent="0">
              <a:buNone/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i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 same as in DFS</a:t>
            </a:r>
            <a:br>
              <a:rPr lang="en-US" sz="1800" baseline="-25000" dirty="0">
                <a:solidFill>
                  <a:srgbClr val="000000"/>
                </a:solidFill>
                <a:ea typeface="Helvetica"/>
                <a:cs typeface="Times New Roman"/>
              </a:rPr>
            </a:br>
            <a:endParaRPr lang="en-US" sz="1800" baseline="-25000" dirty="0">
              <a:solidFill>
                <a:srgbClr val="000000"/>
              </a:solidFill>
              <a:ea typeface="Helvetica"/>
              <a:cs typeface="Times New Roman"/>
            </a:endParaRPr>
          </a:p>
          <a:p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Pruning:</a:t>
            </a:r>
          </a:p>
          <a:p>
            <a:pPr marL="341313" lvl="1" indent="0">
              <a:buNone/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ii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   If 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f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(</a:t>
            </a:r>
            <a:r>
              <a:rPr lang="en-US" sz="1800" dirty="0" err="1">
                <a:solidFill>
                  <a:srgbClr val="000000"/>
                </a:solidFill>
                <a:ea typeface="Helvetica"/>
                <a:cs typeface="Times New Roman"/>
              </a:rPr>
              <a:t>ν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 ≥ 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c</a:t>
            </a:r>
            <a:r>
              <a:rPr lang="en-US" sz="1800" baseline="30000" dirty="0">
                <a:solidFill>
                  <a:srgbClr val="000000"/>
                </a:solidFill>
                <a:ea typeface="Helvetica"/>
                <a:cs typeface="Times New Roman"/>
              </a:rPr>
              <a:t>∗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 then discard </a:t>
            </a:r>
          </a:p>
          <a:p>
            <a:pPr marL="349250" lvl="1" indent="0">
              <a:buNone/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iii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  Otherwise prune the</a:t>
            </a:r>
            <a:b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</a:b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        same</a:t>
            </a:r>
            <a:r>
              <a:rPr lang="en-US" sz="1800" baseline="-25000" dirty="0">
                <a:solidFill>
                  <a:srgbClr val="000000"/>
                </a:solidFill>
                <a:ea typeface="Helvetica"/>
                <a:cs typeface="Times New Roman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nodes as in DFS</a:t>
            </a:r>
            <a:br>
              <a:rPr lang="en-US" sz="1800" baseline="-25000" dirty="0">
                <a:solidFill>
                  <a:srgbClr val="000000"/>
                </a:solidFill>
                <a:ea typeface="Helvetica"/>
                <a:cs typeface="Times New Roman"/>
              </a:rPr>
            </a:br>
            <a:endParaRPr lang="en-US" sz="1800" baseline="-25000" dirty="0">
              <a:solidFill>
                <a:srgbClr val="000000"/>
              </a:solidFill>
              <a:ea typeface="Helvetica"/>
              <a:cs typeface="Times New Roman"/>
            </a:endParaRPr>
          </a:p>
          <a:p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Don’t stop until every node has been visited or pruned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279E9C-9EF8-8844-8940-02CBD6A0CE68}"/>
              </a:ext>
            </a:extLst>
          </p:cNvPr>
          <p:cNvSpPr/>
          <p:nvPr/>
        </p:nvSpPr>
        <p:spPr>
          <a:xfrm>
            <a:off x="8164257" y="900910"/>
            <a:ext cx="3832880" cy="126242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Calibri"/>
              </a:rPr>
              <a:t>Poll: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Calibri"/>
              </a:rPr>
              <a:t> Have you seen DFBB before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A. yes           B. no</a:t>
            </a:r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C. yes, but don’t remember it very well</a:t>
            </a:r>
          </a:p>
        </p:txBody>
      </p:sp>
    </p:spTree>
    <p:extLst>
      <p:ext uri="{BB962C8B-B14F-4D97-AF65-F5344CB8AC3E}">
        <p14:creationId xmlns:p14="http://schemas.microsoft.com/office/powerpoint/2010/main" val="3602617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1601"/>
            <a:ext cx="8839200" cy="662329"/>
          </a:xfrm>
        </p:spPr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83848"/>
            <a:ext cx="8229600" cy="5671796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i="1" dirty="0"/>
              <a:t>h</a:t>
            </a:r>
            <a:r>
              <a:rPr lang="en-US" dirty="0"/>
              <a:t> is admissible, both A* and DFBB will return optimal solutions</a:t>
            </a:r>
          </a:p>
          <a:p>
            <a:pPr lvl="1"/>
            <a:r>
              <a:rPr lang="en-US" dirty="0"/>
              <a:t>Usually DFBB generates more nodes, but A* takes more memory</a:t>
            </a:r>
          </a:p>
          <a:p>
            <a:pPr lvl="1"/>
            <a:r>
              <a:rPr lang="en-US" dirty="0"/>
              <a:t>Worst case for DFBB: </a:t>
            </a:r>
          </a:p>
          <a:p>
            <a:pPr lvl="2"/>
            <a:r>
              <a:rPr lang="en-US" dirty="0"/>
              <a:t>Highly connected graphs (many paths to each state)</a:t>
            </a:r>
          </a:p>
          <a:p>
            <a:pPr lvl="2"/>
            <a:r>
              <a:rPr lang="en-US" dirty="0"/>
              <a:t>Can have exponentially worse running time than A* (generates nodes exponentially many times)</a:t>
            </a:r>
          </a:p>
          <a:p>
            <a:pPr lvl="1"/>
            <a:r>
              <a:rPr lang="en-US" dirty="0"/>
              <a:t>Best case for DFBB:</a:t>
            </a:r>
          </a:p>
          <a:p>
            <a:pPr lvl="2"/>
            <a:r>
              <a:rPr lang="en-US" dirty="0"/>
              <a:t>Search space is a tree of uniform height, all solutions at the bottom (e.g., constraint satisfaction)</a:t>
            </a:r>
          </a:p>
          <a:p>
            <a:pPr lvl="2"/>
            <a:r>
              <a:rPr lang="en-US" dirty="0"/>
              <a:t>DFBB and A* have similar running time</a:t>
            </a:r>
          </a:p>
          <a:p>
            <a:pPr lvl="2"/>
            <a:r>
              <a:rPr lang="en-US" dirty="0"/>
              <a:t>A* can take exponentially more memory than DFBB</a:t>
            </a:r>
          </a:p>
          <a:p>
            <a:pPr lvl="2"/>
            <a:endParaRPr lang="en-US" dirty="0"/>
          </a:p>
          <a:p>
            <a:r>
              <a:rPr lang="en-US" dirty="0"/>
              <a:t>DFS returns the first solution it finds</a:t>
            </a:r>
          </a:p>
          <a:p>
            <a:pPr lvl="1"/>
            <a:r>
              <a:rPr lang="en-US" dirty="0"/>
              <a:t>can take much less time than DFBB</a:t>
            </a:r>
          </a:p>
          <a:p>
            <a:pPr lvl="1"/>
            <a:r>
              <a:rPr lang="en-US" dirty="0"/>
              <a:t>but solution can be very far from optimal</a:t>
            </a:r>
          </a:p>
        </p:txBody>
      </p:sp>
    </p:spTree>
    <p:extLst>
      <p:ext uri="{BB962C8B-B14F-4D97-AF65-F5344CB8AC3E}">
        <p14:creationId xmlns:p14="http://schemas.microsoft.com/office/powerpoint/2010/main" val="50100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10159"/>
            <a:ext cx="8839200" cy="812800"/>
          </a:xfrm>
        </p:spPr>
        <p:txBody>
          <a:bodyPr/>
          <a:lstStyle/>
          <a:p>
            <a:r>
              <a:rPr lang="en-US" dirty="0"/>
              <a:t>Iterative Deepening (IDS)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828948"/>
            <a:ext cx="8229600" cy="5696431"/>
          </a:xfrm>
        </p:spPr>
        <p:txBody>
          <a:bodyPr>
            <a:sp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dirty="0">
                <a:latin typeface="Calibri"/>
              </a:rPr>
              <a:t>IDS</a:t>
            </a:r>
            <a:r>
              <a:rPr lang="en-US" dirty="0"/>
              <a:t>(</a:t>
            </a:r>
            <a:r>
              <a:rPr lang="en-US" dirty="0" err="1"/>
              <a:t>Σ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)</a:t>
            </a:r>
          </a:p>
          <a:p>
            <a:pPr marL="396875" lvl="1" indent="0">
              <a:spcBef>
                <a:spcPts val="200"/>
              </a:spcBef>
              <a:buNone/>
            </a:pP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= 1 to ∞ </a:t>
            </a:r>
            <a:r>
              <a:rPr lang="en-US" b="1" dirty="0"/>
              <a:t>do</a:t>
            </a:r>
          </a:p>
          <a:p>
            <a:pPr marL="396875" lvl="1" indent="0">
              <a:spcBef>
                <a:spcPts val="200"/>
              </a:spcBef>
              <a:buNone/>
            </a:pPr>
            <a:r>
              <a:rPr lang="en-US" dirty="0"/>
              <a:t>	do a depth-first search, backtracking at every node of depth </a:t>
            </a:r>
            <a:r>
              <a:rPr lang="en-US" i="1" dirty="0"/>
              <a:t>k</a:t>
            </a:r>
            <a:endParaRPr lang="en-US" dirty="0"/>
          </a:p>
          <a:p>
            <a:pPr marL="396875" lvl="1" indent="0">
              <a:spcBef>
                <a:spcPts val="200"/>
              </a:spcBef>
              <a:buNone/>
            </a:pPr>
            <a:r>
              <a:rPr lang="en-US" dirty="0"/>
              <a:t>	</a:t>
            </a:r>
            <a:r>
              <a:rPr lang="en-US" b="1" dirty="0"/>
              <a:t>if</a:t>
            </a:r>
            <a:r>
              <a:rPr lang="en-US" dirty="0"/>
              <a:t> the search found a solution </a:t>
            </a:r>
            <a:r>
              <a:rPr lang="en-US" b="1" dirty="0"/>
              <a:t>then</a:t>
            </a:r>
            <a:r>
              <a:rPr lang="en-US" dirty="0"/>
              <a:t> return it</a:t>
            </a:r>
          </a:p>
          <a:p>
            <a:pPr marL="396875" lvl="1" indent="0">
              <a:spcBef>
                <a:spcPts val="200"/>
              </a:spcBef>
              <a:buNone/>
            </a:pPr>
            <a:r>
              <a:rPr lang="en-US" dirty="0"/>
              <a:t>	</a:t>
            </a:r>
            <a:r>
              <a:rPr lang="en-US" b="1" dirty="0"/>
              <a:t>if</a:t>
            </a:r>
            <a:r>
              <a:rPr lang="en-US" dirty="0"/>
              <a:t> the search generated no nodes of depth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b="1" dirty="0"/>
              <a:t>then</a:t>
            </a:r>
            <a:r>
              <a:rPr lang="en-US" dirty="0"/>
              <a:t> return </a:t>
            </a:r>
            <a:r>
              <a:rPr lang="en-US" dirty="0">
                <a:latin typeface="Calibri"/>
                <a:cs typeface="Calibri"/>
              </a:rPr>
              <a:t>failure</a:t>
            </a:r>
            <a:br>
              <a:rPr lang="en-US" baseline="-25000" dirty="0">
                <a:latin typeface="Calibri"/>
                <a:cs typeface="Calibri"/>
              </a:rPr>
            </a:br>
            <a:endParaRPr lang="en-US" baseline="-25000" dirty="0">
              <a:latin typeface="Calibri"/>
              <a:cs typeface="Calibri"/>
            </a:endParaRPr>
          </a:p>
          <a:p>
            <a:r>
              <a:rPr lang="en-US" dirty="0"/>
              <a:t>Nodes generated:</a:t>
            </a:r>
          </a:p>
          <a:p>
            <a:pPr marL="738187" lvl="2" indent="0">
              <a:spcBef>
                <a:spcPts val="0"/>
              </a:spcBef>
              <a:buNone/>
            </a:pPr>
            <a:r>
              <a:rPr lang="en-US" i="1" dirty="0" err="1"/>
              <a:t>a,b,c</a:t>
            </a:r>
            <a:endParaRPr lang="en-US" dirty="0"/>
          </a:p>
          <a:p>
            <a:pPr marL="738187" lvl="2" indent="0">
              <a:spcBef>
                <a:spcPts val="0"/>
              </a:spcBef>
              <a:buNone/>
            </a:pPr>
            <a:r>
              <a:rPr lang="en-US" i="1" dirty="0" err="1"/>
              <a:t>a,b,c,d,e,f,g</a:t>
            </a:r>
            <a:endParaRPr lang="en-US" dirty="0"/>
          </a:p>
          <a:p>
            <a:pPr marL="738187" lvl="2" indent="0">
              <a:spcBef>
                <a:spcPts val="0"/>
              </a:spcBef>
              <a:buNone/>
            </a:pPr>
            <a:r>
              <a:rPr lang="en-US" i="1" dirty="0" err="1"/>
              <a:t>a,b,c,d,e,f,g,h,i,j,k,l,m,n,o</a:t>
            </a:r>
            <a:br>
              <a:rPr lang="en-US" i="1" baseline="-25000" dirty="0"/>
            </a:br>
            <a:endParaRPr lang="en-US" baseline="-25000" dirty="0"/>
          </a:p>
          <a:p>
            <a:pPr marL="398462" indent="-342900"/>
            <a:r>
              <a:rPr lang="en-US" dirty="0"/>
              <a:t>Solution path ⟨</a:t>
            </a:r>
            <a:r>
              <a:rPr lang="en-US" i="1" dirty="0" err="1"/>
              <a:t>a,c,g,o</a:t>
            </a:r>
            <a:r>
              <a:rPr lang="en-US" dirty="0"/>
              <a:t>⟩</a:t>
            </a:r>
          </a:p>
          <a:p>
            <a:pPr marL="398462" indent="-342900"/>
            <a:r>
              <a:rPr lang="en-US" dirty="0"/>
              <a:t>Total number of nodes generated: </a:t>
            </a:r>
          </a:p>
          <a:p>
            <a:pPr marL="738187" lvl="2" indent="0">
              <a:buNone/>
            </a:pPr>
            <a:r>
              <a:rPr lang="en-US" dirty="0"/>
              <a:t>3+7+15 = 25</a:t>
            </a:r>
          </a:p>
          <a:p>
            <a:r>
              <a:rPr lang="en-US" dirty="0"/>
              <a:t>If goal is at depth </a:t>
            </a:r>
            <a:r>
              <a:rPr lang="en-US" i="1" dirty="0"/>
              <a:t>d</a:t>
            </a:r>
            <a:r>
              <a:rPr lang="en-US" dirty="0"/>
              <a:t> and branching factor is 2:</a:t>
            </a:r>
            <a:br>
              <a:rPr lang="en-US" baseline="-25000" dirty="0"/>
            </a:br>
            <a:endParaRPr lang="en-US" baseline="-25000" dirty="0"/>
          </a:p>
          <a:p>
            <a:pPr lvl="1">
              <a:spcBef>
                <a:spcPts val="0"/>
              </a:spcBef>
            </a:pPr>
            <a:r>
              <a:rPr lang="en-US" dirty="0"/>
              <a:t>∑</a:t>
            </a:r>
            <a:r>
              <a:rPr lang="en-US" baseline="-25000" dirty="0"/>
              <a:t>1</a:t>
            </a:r>
            <a:r>
              <a:rPr lang="en-US" i="1" baseline="30000" dirty="0"/>
              <a:t>d</a:t>
            </a:r>
            <a:r>
              <a:rPr lang="en-US" dirty="0"/>
              <a:t> (2</a:t>
            </a:r>
            <a:r>
              <a:rPr lang="en-US" i="1" baseline="30000" dirty="0"/>
              <a:t>i</a:t>
            </a:r>
            <a:r>
              <a:rPr lang="en-US" baseline="30000" dirty="0"/>
              <a:t>+1</a:t>
            </a:r>
            <a:r>
              <a:rPr lang="en-US" i="1" dirty="0"/>
              <a:t>–</a:t>
            </a:r>
            <a:r>
              <a:rPr lang="en-US" dirty="0"/>
              <a:t>1) = ∑</a:t>
            </a:r>
            <a:r>
              <a:rPr lang="en-US" baseline="-25000" dirty="0"/>
              <a:t>1</a:t>
            </a:r>
            <a:r>
              <a:rPr lang="en-US" i="1" baseline="30000" dirty="0"/>
              <a:t>d</a:t>
            </a:r>
            <a:r>
              <a:rPr lang="en-US" dirty="0"/>
              <a:t> 2</a:t>
            </a:r>
            <a:r>
              <a:rPr lang="en-US" i="1" baseline="30000" dirty="0"/>
              <a:t>i</a:t>
            </a:r>
            <a:r>
              <a:rPr lang="en-US" baseline="30000" dirty="0"/>
              <a:t>+1</a:t>
            </a:r>
            <a:r>
              <a:rPr lang="en-US" dirty="0"/>
              <a:t>  –  ∑</a:t>
            </a:r>
            <a:r>
              <a:rPr lang="en-US" baseline="-25000" dirty="0"/>
              <a:t>1</a:t>
            </a:r>
            <a:r>
              <a:rPr lang="en-US" i="1" baseline="30000" dirty="0"/>
              <a:t>d</a:t>
            </a:r>
            <a:r>
              <a:rPr lang="en-US" dirty="0"/>
              <a:t> 1</a:t>
            </a:r>
            <a:r>
              <a:rPr lang="en-US" i="1" dirty="0"/>
              <a:t> </a:t>
            </a:r>
            <a:r>
              <a:rPr lang="en-US" dirty="0"/>
              <a:t> = </a:t>
            </a:r>
            <a:r>
              <a:rPr lang="en-US" i="1" dirty="0"/>
              <a:t>O</a:t>
            </a:r>
            <a:r>
              <a:rPr lang="en-US" dirty="0"/>
              <a:t>(2</a:t>
            </a:r>
            <a:r>
              <a:rPr lang="en-US" i="1" baseline="30000" dirty="0"/>
              <a:t>d</a:t>
            </a:r>
            <a:r>
              <a:rPr lang="en-US" dirty="0"/>
              <a:t>)</a:t>
            </a:r>
            <a:endParaRPr lang="en-US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0C27D-5FB2-0B48-9E7D-6194F0C7C561}"/>
              </a:ext>
            </a:extLst>
          </p:cNvPr>
          <p:cNvSpPr/>
          <p:nvPr/>
        </p:nvSpPr>
        <p:spPr>
          <a:xfrm>
            <a:off x="9084955" y="3264646"/>
            <a:ext cx="2628900" cy="278262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Poll</a:t>
            </a:r>
            <a:r>
              <a:rPr lang="en-US" dirty="0">
                <a:solidFill>
                  <a:schemeClr val="tx1"/>
                </a:solidFill>
              </a:rPr>
              <a:t>: How many nodes generated if branching factor is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instead of 2?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i="1" baseline="30000" dirty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((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/2)</a:t>
            </a:r>
            <a:r>
              <a:rPr lang="en-US" i="1" baseline="30000" dirty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 err="1">
                <a:solidFill>
                  <a:schemeClr val="tx1"/>
                </a:solidFill>
              </a:rPr>
              <a:t>b</a:t>
            </a:r>
            <a:r>
              <a:rPr lang="en-US" i="1" baseline="30000" dirty="0" err="1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i="1" baseline="300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i="1" baseline="30000" dirty="0">
                <a:solidFill>
                  <a:schemeClr val="tx1"/>
                </a:solidFill>
              </a:rPr>
              <a:t>d+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something else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3B2E80-8AF2-0949-BC63-DAC855308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915" y="2989645"/>
            <a:ext cx="3618411" cy="23461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78BDD1-7306-3740-AE14-0A4B8FD3A9BE}"/>
              </a:ext>
            </a:extLst>
          </p:cNvPr>
          <p:cNvSpPr/>
          <p:nvPr/>
        </p:nvSpPr>
        <p:spPr>
          <a:xfrm>
            <a:off x="8845523" y="1032692"/>
            <a:ext cx="3107764" cy="174453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2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Calibri"/>
              </a:rPr>
              <a:t>Poll: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Calibri"/>
              </a:rPr>
              <a:t> Have you seen Iterative Deepening before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yes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no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yes, but I don’t remember it very well</a:t>
            </a:r>
          </a:p>
        </p:txBody>
      </p:sp>
    </p:spTree>
    <p:extLst>
      <p:ext uri="{BB962C8B-B14F-4D97-AF65-F5344CB8AC3E}">
        <p14:creationId xmlns:p14="http://schemas.microsoft.com/office/powerpoint/2010/main" val="1870091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10159"/>
            <a:ext cx="8839200" cy="812800"/>
          </a:xfrm>
        </p:spPr>
        <p:txBody>
          <a:bodyPr/>
          <a:lstStyle/>
          <a:p>
            <a:r>
              <a:rPr lang="en-US" dirty="0"/>
              <a:t>Iterative Deepening (IDS)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828948"/>
            <a:ext cx="8229600" cy="5696431"/>
          </a:xfrm>
        </p:spPr>
        <p:txBody>
          <a:bodyPr>
            <a:sp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dirty="0">
                <a:latin typeface="Calibri"/>
              </a:rPr>
              <a:t>IDS</a:t>
            </a:r>
            <a:r>
              <a:rPr lang="en-US" dirty="0"/>
              <a:t>(</a:t>
            </a:r>
            <a:r>
              <a:rPr lang="en-US" dirty="0" err="1"/>
              <a:t>Σ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)</a:t>
            </a:r>
          </a:p>
          <a:p>
            <a:pPr marL="396875" lvl="1" indent="0">
              <a:spcBef>
                <a:spcPts val="200"/>
              </a:spcBef>
              <a:buNone/>
            </a:pP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= 1 to ∞ </a:t>
            </a:r>
            <a:r>
              <a:rPr lang="en-US" b="1" dirty="0"/>
              <a:t>do</a:t>
            </a:r>
          </a:p>
          <a:p>
            <a:pPr marL="396875" lvl="1" indent="0">
              <a:spcBef>
                <a:spcPts val="200"/>
              </a:spcBef>
              <a:buNone/>
            </a:pPr>
            <a:r>
              <a:rPr lang="en-US" dirty="0"/>
              <a:t>	do a depth-first search, backtracking at every node of depth </a:t>
            </a:r>
            <a:r>
              <a:rPr lang="en-US" i="1" dirty="0"/>
              <a:t>k</a:t>
            </a:r>
            <a:endParaRPr lang="en-US" dirty="0"/>
          </a:p>
          <a:p>
            <a:pPr marL="396875" lvl="1" indent="0">
              <a:spcBef>
                <a:spcPts val="200"/>
              </a:spcBef>
              <a:buNone/>
            </a:pPr>
            <a:r>
              <a:rPr lang="en-US" dirty="0"/>
              <a:t>	</a:t>
            </a:r>
            <a:r>
              <a:rPr lang="en-US" b="1" dirty="0"/>
              <a:t>if</a:t>
            </a:r>
            <a:r>
              <a:rPr lang="en-US" dirty="0"/>
              <a:t> the search found a solution </a:t>
            </a:r>
            <a:r>
              <a:rPr lang="en-US" b="1" dirty="0"/>
              <a:t>then</a:t>
            </a:r>
            <a:r>
              <a:rPr lang="en-US" dirty="0"/>
              <a:t> return it</a:t>
            </a:r>
          </a:p>
          <a:p>
            <a:pPr marL="396875" lvl="1" indent="0">
              <a:spcBef>
                <a:spcPts val="200"/>
              </a:spcBef>
              <a:buNone/>
            </a:pPr>
            <a:r>
              <a:rPr lang="en-US" dirty="0"/>
              <a:t>	</a:t>
            </a:r>
            <a:r>
              <a:rPr lang="en-US" b="1" dirty="0"/>
              <a:t>if</a:t>
            </a:r>
            <a:r>
              <a:rPr lang="en-US" dirty="0"/>
              <a:t> the search generated no nodes of depth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b="1" dirty="0"/>
              <a:t>then</a:t>
            </a:r>
            <a:r>
              <a:rPr lang="en-US" dirty="0"/>
              <a:t> return </a:t>
            </a:r>
            <a:r>
              <a:rPr lang="en-US" dirty="0">
                <a:latin typeface="Calibri"/>
                <a:cs typeface="Calibri"/>
              </a:rPr>
              <a:t>failure</a:t>
            </a:r>
            <a:br>
              <a:rPr lang="en-US" baseline="-25000" dirty="0">
                <a:latin typeface="Calibri"/>
                <a:cs typeface="Calibri"/>
              </a:rPr>
            </a:br>
            <a:endParaRPr lang="en-US" baseline="-25000" dirty="0">
              <a:latin typeface="Calibri"/>
              <a:cs typeface="Calibri"/>
            </a:endParaRPr>
          </a:p>
          <a:p>
            <a:r>
              <a:rPr lang="en-US" dirty="0"/>
              <a:t>Nodes generated:</a:t>
            </a:r>
          </a:p>
          <a:p>
            <a:pPr marL="738187" lvl="2" indent="0">
              <a:spcBef>
                <a:spcPts val="0"/>
              </a:spcBef>
              <a:buNone/>
            </a:pPr>
            <a:r>
              <a:rPr lang="en-US" i="1" dirty="0" err="1"/>
              <a:t>a,b,c</a:t>
            </a:r>
            <a:endParaRPr lang="en-US" dirty="0"/>
          </a:p>
          <a:p>
            <a:pPr marL="738187" lvl="2" indent="0">
              <a:spcBef>
                <a:spcPts val="0"/>
              </a:spcBef>
              <a:buNone/>
            </a:pPr>
            <a:r>
              <a:rPr lang="en-US" i="1" dirty="0" err="1"/>
              <a:t>a,b,c,d,e,f,g</a:t>
            </a:r>
            <a:endParaRPr lang="en-US" dirty="0"/>
          </a:p>
          <a:p>
            <a:pPr marL="738187" lvl="2" indent="0">
              <a:spcBef>
                <a:spcPts val="0"/>
              </a:spcBef>
              <a:buNone/>
            </a:pPr>
            <a:r>
              <a:rPr lang="en-US" i="1" dirty="0" err="1"/>
              <a:t>a,b,c,d,e,f,g,h,i,j,k,l,m,n,o</a:t>
            </a:r>
            <a:br>
              <a:rPr lang="en-US" i="1" baseline="-25000" dirty="0"/>
            </a:br>
            <a:endParaRPr lang="en-US" baseline="-25000" dirty="0"/>
          </a:p>
          <a:p>
            <a:pPr marL="398462" indent="-342900"/>
            <a:r>
              <a:rPr lang="en-US" dirty="0"/>
              <a:t>Solution path ⟨</a:t>
            </a:r>
            <a:r>
              <a:rPr lang="en-US" i="1" dirty="0" err="1"/>
              <a:t>a,c,g,o</a:t>
            </a:r>
            <a:r>
              <a:rPr lang="en-US" dirty="0"/>
              <a:t>⟩</a:t>
            </a:r>
          </a:p>
          <a:p>
            <a:pPr marL="398462" indent="-342900"/>
            <a:r>
              <a:rPr lang="en-US" dirty="0"/>
              <a:t>Total number of nodes generated: </a:t>
            </a:r>
          </a:p>
          <a:p>
            <a:pPr marL="738187" lvl="2" indent="0">
              <a:buNone/>
            </a:pPr>
            <a:r>
              <a:rPr lang="en-US" dirty="0"/>
              <a:t>3+7+15 = 25</a:t>
            </a:r>
          </a:p>
          <a:p>
            <a:r>
              <a:rPr lang="en-US" dirty="0"/>
              <a:t>If goal is at depth </a:t>
            </a:r>
            <a:r>
              <a:rPr lang="en-US" i="1" dirty="0"/>
              <a:t>d</a:t>
            </a:r>
            <a:r>
              <a:rPr lang="en-US" dirty="0"/>
              <a:t> and branching factor is 2:</a:t>
            </a:r>
            <a:br>
              <a:rPr lang="en-US" baseline="-25000" dirty="0"/>
            </a:br>
            <a:endParaRPr lang="en-US" baseline="-25000" dirty="0"/>
          </a:p>
          <a:p>
            <a:pPr lvl="1">
              <a:spcBef>
                <a:spcPts val="0"/>
              </a:spcBef>
            </a:pPr>
            <a:r>
              <a:rPr lang="en-US" dirty="0"/>
              <a:t>∑</a:t>
            </a:r>
            <a:r>
              <a:rPr lang="en-US" baseline="-25000" dirty="0"/>
              <a:t>1</a:t>
            </a:r>
            <a:r>
              <a:rPr lang="en-US" i="1" baseline="30000" dirty="0"/>
              <a:t>d</a:t>
            </a:r>
            <a:r>
              <a:rPr lang="en-US" dirty="0"/>
              <a:t> (2</a:t>
            </a:r>
            <a:r>
              <a:rPr lang="en-US" i="1" baseline="30000" dirty="0"/>
              <a:t>i</a:t>
            </a:r>
            <a:r>
              <a:rPr lang="en-US" baseline="30000" dirty="0"/>
              <a:t>+1</a:t>
            </a:r>
            <a:r>
              <a:rPr lang="en-US" i="1" dirty="0"/>
              <a:t>–</a:t>
            </a:r>
            <a:r>
              <a:rPr lang="en-US" dirty="0"/>
              <a:t>1) = ∑</a:t>
            </a:r>
            <a:r>
              <a:rPr lang="en-US" baseline="-25000" dirty="0"/>
              <a:t>1</a:t>
            </a:r>
            <a:r>
              <a:rPr lang="en-US" i="1" baseline="30000" dirty="0"/>
              <a:t>d</a:t>
            </a:r>
            <a:r>
              <a:rPr lang="en-US" dirty="0"/>
              <a:t> 2</a:t>
            </a:r>
            <a:r>
              <a:rPr lang="en-US" i="1" baseline="30000" dirty="0"/>
              <a:t>i</a:t>
            </a:r>
            <a:r>
              <a:rPr lang="en-US" baseline="30000" dirty="0"/>
              <a:t>+1</a:t>
            </a:r>
            <a:r>
              <a:rPr lang="en-US" dirty="0"/>
              <a:t>  –  ∑</a:t>
            </a:r>
            <a:r>
              <a:rPr lang="en-US" baseline="-25000" dirty="0"/>
              <a:t>1</a:t>
            </a:r>
            <a:r>
              <a:rPr lang="en-US" i="1" baseline="30000" dirty="0"/>
              <a:t>d</a:t>
            </a:r>
            <a:r>
              <a:rPr lang="en-US" dirty="0"/>
              <a:t> 1</a:t>
            </a:r>
            <a:r>
              <a:rPr lang="en-US" i="1" dirty="0"/>
              <a:t> </a:t>
            </a:r>
            <a:r>
              <a:rPr lang="en-US" dirty="0"/>
              <a:t> = </a:t>
            </a:r>
            <a:r>
              <a:rPr lang="en-US" i="1" dirty="0"/>
              <a:t>O</a:t>
            </a:r>
            <a:r>
              <a:rPr lang="en-US" dirty="0"/>
              <a:t>(2</a:t>
            </a:r>
            <a:r>
              <a:rPr lang="en-US" i="1" baseline="30000" dirty="0"/>
              <a:t>d</a:t>
            </a:r>
            <a:r>
              <a:rPr lang="en-US" dirty="0"/>
              <a:t>)</a:t>
            </a:r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3B2E80-8AF2-0949-BC63-DAC855308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915" y="2989645"/>
            <a:ext cx="3618411" cy="234613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3F085A-0AE0-78F2-33BA-ACA6B32F15B4}"/>
              </a:ext>
            </a:extLst>
          </p:cNvPr>
          <p:cNvSpPr txBox="1">
            <a:spLocks/>
          </p:cNvSpPr>
          <p:nvPr/>
        </p:nvSpPr>
        <p:spPr>
          <a:xfrm>
            <a:off x="8448907" y="964481"/>
            <a:ext cx="3560956" cy="5283200"/>
          </a:xfrm>
          <a:prstGeom prst="rect">
            <a:avLst/>
          </a:prstGeom>
        </p:spPr>
        <p:txBody>
          <a:bodyPr/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kern="0" dirty="0"/>
              <a:t>Properties:</a:t>
            </a:r>
            <a:br>
              <a:rPr lang="en-US" kern="0" baseline="-25000" dirty="0"/>
            </a:br>
            <a:endParaRPr lang="en-US" kern="0" baseline="-25000" dirty="0"/>
          </a:p>
          <a:p>
            <a:r>
              <a:rPr lang="en-US" kern="0" dirty="0"/>
              <a:t>Termination, completeness, optimality </a:t>
            </a:r>
          </a:p>
          <a:p>
            <a:pPr lvl="1"/>
            <a:r>
              <a:rPr lang="en-US" kern="0" dirty="0"/>
              <a:t>same as BFS</a:t>
            </a:r>
          </a:p>
          <a:p>
            <a:r>
              <a:rPr lang="en-US" kern="0" dirty="0"/>
              <a:t>Memory (worst case): </a:t>
            </a:r>
            <a:r>
              <a:rPr lang="en-US" i="1" kern="0" dirty="0"/>
              <a:t>O</a:t>
            </a:r>
            <a:r>
              <a:rPr lang="en-US" kern="0" dirty="0"/>
              <a:t>(</a:t>
            </a:r>
            <a:r>
              <a:rPr lang="en-US" i="1" kern="0" dirty="0"/>
              <a:t>bd</a:t>
            </a:r>
            <a:r>
              <a:rPr lang="en-US" kern="0" dirty="0"/>
              <a:t>) </a:t>
            </a:r>
          </a:p>
          <a:p>
            <a:pPr lvl="1"/>
            <a:r>
              <a:rPr lang="en-US" kern="0" dirty="0"/>
              <a:t>vs. </a:t>
            </a:r>
            <a:r>
              <a:rPr lang="en-US" i="1" kern="0" dirty="0"/>
              <a:t>O</a:t>
            </a:r>
            <a:r>
              <a:rPr lang="en-US" kern="0" dirty="0"/>
              <a:t>(</a:t>
            </a:r>
            <a:r>
              <a:rPr lang="en-US" i="1" kern="0" dirty="0"/>
              <a:t>b</a:t>
            </a:r>
            <a:r>
              <a:rPr lang="en-US" i="1" kern="0" baseline="30000" dirty="0"/>
              <a:t>d</a:t>
            </a:r>
            <a:r>
              <a:rPr lang="en-US" kern="0" dirty="0"/>
              <a:t>) for BFS</a:t>
            </a:r>
          </a:p>
          <a:p>
            <a:r>
              <a:rPr lang="en-US" kern="0" dirty="0"/>
              <a:t>If the number of nodes grows exponentially with </a:t>
            </a:r>
            <a:r>
              <a:rPr lang="en-US" i="1" kern="0" dirty="0"/>
              <a:t>d:</a:t>
            </a:r>
          </a:p>
          <a:p>
            <a:pPr lvl="1"/>
            <a:r>
              <a:rPr lang="en-US" kern="0" dirty="0"/>
              <a:t>worst-case running time </a:t>
            </a:r>
            <a:r>
              <a:rPr lang="en-US" i="1" kern="0" dirty="0"/>
              <a:t>O</a:t>
            </a:r>
            <a:r>
              <a:rPr lang="en-US" kern="0" dirty="0"/>
              <a:t>(</a:t>
            </a:r>
            <a:r>
              <a:rPr lang="en-US" i="1" kern="0" dirty="0"/>
              <a:t>b</a:t>
            </a:r>
            <a:r>
              <a:rPr lang="en-US" i="1" kern="0" baseline="30000" dirty="0"/>
              <a:t>d</a:t>
            </a:r>
            <a:r>
              <a:rPr lang="en-US" kern="0" dirty="0"/>
              <a:t>), vs. </a:t>
            </a:r>
            <a:r>
              <a:rPr lang="en-US" i="1" kern="0" dirty="0"/>
              <a:t>O</a:t>
            </a:r>
            <a:r>
              <a:rPr lang="en-US" kern="0" dirty="0"/>
              <a:t>(</a:t>
            </a:r>
            <a:r>
              <a:rPr lang="en-US" i="1" kern="0" dirty="0"/>
              <a:t>b</a:t>
            </a:r>
            <a:r>
              <a:rPr lang="en-US" i="1" kern="0" baseline="30000" dirty="0"/>
              <a:t>l</a:t>
            </a:r>
            <a:r>
              <a:rPr lang="en-US" kern="0" dirty="0"/>
              <a:t>) for DFS</a:t>
            </a:r>
            <a:endParaRPr lang="en-US" kern="0" baseline="-25000" dirty="0"/>
          </a:p>
          <a:p>
            <a:pPr lvl="1"/>
            <a:r>
              <a:rPr lang="en-US" i="1" kern="0" dirty="0"/>
              <a:t>b</a:t>
            </a:r>
            <a:r>
              <a:rPr lang="en-US" kern="0" dirty="0"/>
              <a:t> = max branching factor</a:t>
            </a:r>
          </a:p>
          <a:p>
            <a:pPr lvl="1"/>
            <a:r>
              <a:rPr lang="en-US" i="1" kern="0" dirty="0"/>
              <a:t>l</a:t>
            </a:r>
            <a:r>
              <a:rPr lang="en-US" kern="0" dirty="0"/>
              <a:t> = max depth of any node</a:t>
            </a:r>
            <a:endParaRPr lang="en-US" i="1" kern="0" dirty="0"/>
          </a:p>
          <a:p>
            <a:pPr lvl="1"/>
            <a:r>
              <a:rPr lang="en-US" i="1" kern="0" dirty="0"/>
              <a:t>d</a:t>
            </a:r>
            <a:r>
              <a:rPr lang="en-US" kern="0" dirty="0"/>
              <a:t> = min solution depth if there is one, otherwise </a:t>
            </a:r>
            <a:r>
              <a:rPr lang="en-US" i="1" kern="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38398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3.2.	Heuristic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planning problem </a:t>
            </a:r>
            <a:r>
              <a:rPr lang="en-US" i="1" dirty="0"/>
              <a:t>P</a:t>
            </a:r>
            <a:r>
              <a:rPr lang="en-US" dirty="0"/>
              <a:t> in domain </a:t>
            </a:r>
            <a:r>
              <a:rPr lang="en-US" dirty="0" err="1"/>
              <a:t>Σ</a:t>
            </a:r>
            <a:endParaRPr lang="en-US" dirty="0"/>
          </a:p>
          <a:p>
            <a:r>
              <a:rPr lang="en-US" dirty="0"/>
              <a:t>One way to create a heuristic function:</a:t>
            </a:r>
          </a:p>
          <a:p>
            <a:pPr lvl="1"/>
            <a:r>
              <a:rPr lang="en-US" dirty="0"/>
              <a:t>Weaken some of the constraints, get additional solutions</a:t>
            </a:r>
          </a:p>
          <a:p>
            <a:pPr lvl="1"/>
            <a:r>
              <a:rPr lang="en-US" i="1" dirty="0"/>
              <a:t>Relaxed </a:t>
            </a:r>
            <a:r>
              <a:rPr lang="en-US" dirty="0"/>
              <a:t>planning domain </a:t>
            </a:r>
            <a:r>
              <a:rPr lang="en-US" dirty="0" err="1"/>
              <a:t>Σ</a:t>
            </a:r>
            <a:r>
              <a:rPr lang="en-US" dirty="0"/>
              <a:t>′ and relaxed problem </a:t>
            </a:r>
            <a:br>
              <a:rPr lang="en-US" dirty="0"/>
            </a:br>
            <a:r>
              <a:rPr lang="en-US" i="1" dirty="0"/>
              <a:t>P′</a:t>
            </a:r>
            <a:r>
              <a:rPr lang="en-US" dirty="0"/>
              <a:t> = (</a:t>
            </a:r>
            <a:r>
              <a:rPr lang="en-US" i="1" dirty="0"/>
              <a:t>Σ′,s</a:t>
            </a:r>
            <a:r>
              <a:rPr lang="en-US" baseline="-25000" dirty="0"/>
              <a:t>0</a:t>
            </a:r>
            <a:r>
              <a:rPr lang="en-US" i="1" dirty="0"/>
              <a:t>,g′</a:t>
            </a:r>
            <a:r>
              <a:rPr lang="en-US" dirty="0"/>
              <a:t>) such that</a:t>
            </a:r>
          </a:p>
          <a:p>
            <a:pPr lvl="2"/>
            <a:r>
              <a:rPr lang="en-US" dirty="0"/>
              <a:t>every solution for </a:t>
            </a:r>
            <a:r>
              <a:rPr lang="en-US" i="1" dirty="0"/>
              <a:t>P</a:t>
            </a:r>
            <a:r>
              <a:rPr lang="en-US" dirty="0"/>
              <a:t> is also a solution for </a:t>
            </a:r>
            <a:r>
              <a:rPr lang="en-US" i="1" dirty="0"/>
              <a:t>P′</a:t>
            </a:r>
            <a:endParaRPr lang="en-US" dirty="0"/>
          </a:p>
          <a:p>
            <a:pPr lvl="2"/>
            <a:r>
              <a:rPr lang="en-US" dirty="0"/>
              <a:t>additional solutions with lower cost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Suppose we have an algorithm </a:t>
            </a:r>
            <a:r>
              <a:rPr lang="en-US" i="1" dirty="0"/>
              <a:t>A</a:t>
            </a:r>
            <a:r>
              <a:rPr lang="en-US" dirty="0"/>
              <a:t> for solving planning problems in </a:t>
            </a:r>
            <a:r>
              <a:rPr lang="en-US" dirty="0" err="1"/>
              <a:t>Σ</a:t>
            </a:r>
            <a:r>
              <a:rPr lang="en-US" dirty="0"/>
              <a:t>′</a:t>
            </a:r>
          </a:p>
          <a:p>
            <a:pPr lvl="2"/>
            <a:r>
              <a:rPr lang="en-US" dirty="0"/>
              <a:t>Heuristic function </a:t>
            </a:r>
            <a:r>
              <a:rPr lang="en-US" i="1" dirty="0" err="1"/>
              <a:t>h</a:t>
            </a:r>
            <a:r>
              <a:rPr lang="en-US" i="1" baseline="-25000" dirty="0" err="1"/>
              <a:t>A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for </a:t>
            </a:r>
            <a:r>
              <a:rPr lang="en-US" i="1" dirty="0"/>
              <a:t>P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Find a solution π′ for (</a:t>
            </a:r>
            <a:r>
              <a:rPr lang="en-US" dirty="0" err="1"/>
              <a:t>Σ</a:t>
            </a:r>
            <a:r>
              <a:rPr lang="en-US" dirty="0"/>
              <a:t>′,</a:t>
            </a:r>
            <a:r>
              <a:rPr lang="en-US" i="1" dirty="0" err="1"/>
              <a:t>s</a:t>
            </a:r>
            <a:r>
              <a:rPr lang="en-US" dirty="0" err="1"/>
              <a:t>,</a:t>
            </a:r>
            <a:r>
              <a:rPr lang="en-US" i="1" dirty="0" err="1"/>
              <a:t>g</a:t>
            </a:r>
            <a:r>
              <a:rPr lang="en-US" i="1" dirty="0"/>
              <a:t>′</a:t>
            </a:r>
            <a:r>
              <a:rPr lang="en-US" dirty="0"/>
              <a:t>); return cost(π′)</a:t>
            </a:r>
          </a:p>
          <a:p>
            <a:pPr lvl="3"/>
            <a:r>
              <a:rPr lang="en-US" dirty="0"/>
              <a:t>Useful if </a:t>
            </a:r>
            <a:r>
              <a:rPr lang="en-US" i="1" dirty="0"/>
              <a:t>A</a:t>
            </a:r>
            <a:r>
              <a:rPr lang="en-US" dirty="0"/>
              <a:t> runs quickly</a:t>
            </a:r>
          </a:p>
          <a:p>
            <a:pPr lvl="2"/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dirty="0"/>
              <a:t> always finds optimal solutions, then </a:t>
            </a:r>
            <a:r>
              <a:rPr lang="en-US" i="1" dirty="0" err="1"/>
              <a:t>h</a:t>
            </a:r>
            <a:r>
              <a:rPr lang="en-US" i="1" baseline="-25000" dirty="0" err="1"/>
              <a:t>A</a:t>
            </a:r>
            <a:r>
              <a:rPr lang="en-US" dirty="0"/>
              <a:t> is admissible</a:t>
            </a:r>
          </a:p>
        </p:txBody>
      </p:sp>
    </p:spTree>
    <p:extLst>
      <p:ext uri="{BB962C8B-B14F-4D97-AF65-F5344CB8AC3E}">
        <p14:creationId xmlns:p14="http://schemas.microsoft.com/office/powerpoint/2010/main" val="3540000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1601"/>
            <a:ext cx="11785600" cy="627864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521325"/>
          </a:xfrm>
        </p:spPr>
        <p:txBody>
          <a:bodyPr/>
          <a:lstStyle/>
          <a:p>
            <a:r>
              <a:rPr lang="en-US" dirty="0"/>
              <a:t>Relaxation: let vehicle travel in a straight line between any pair of cities</a:t>
            </a:r>
          </a:p>
          <a:p>
            <a:pPr lvl="1"/>
            <a:r>
              <a:rPr lang="en-US" dirty="0"/>
              <a:t>straight-line-distance ≤ distance by road </a:t>
            </a:r>
          </a:p>
          <a:p>
            <a:pPr marL="690562" lvl="2" indent="0">
              <a:buNone/>
            </a:pPr>
            <a:r>
              <a:rPr lang="en-US" dirty="0"/>
              <a:t>⇒ additional solutions with lower cost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274" y="2060448"/>
            <a:ext cx="6904167" cy="46959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40716" y="2024564"/>
            <a:ext cx="1880581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196975" algn="l"/>
              </a:tabLst>
            </a:pPr>
            <a:r>
              <a:rPr lang="en-US" sz="1500" dirty="0">
                <a:latin typeface="Calibri"/>
                <a:cs typeface="Calibri"/>
              </a:rPr>
              <a:t>straight-line dist. </a:t>
            </a:r>
            <a:r>
              <a:rPr lang="en-US" sz="1500" u="sng" dirty="0">
                <a:latin typeface="Calibri"/>
                <a:cs typeface="Calibri"/>
              </a:rPr>
              <a:t>from </a:t>
            </a:r>
            <a:r>
              <a:rPr lang="en-US" sz="1500" i="1" u="sng" dirty="0">
                <a:latin typeface="Times New Roman" panose="02020603050405020304" pitchFamily="18" charset="0"/>
                <a:cs typeface="Calibri"/>
              </a:rPr>
              <a:t>s </a:t>
            </a:r>
            <a:r>
              <a:rPr lang="en-US" sz="1500" u="sng" dirty="0">
                <a:latin typeface="Calibri"/>
                <a:cs typeface="Calibri"/>
              </a:rPr>
              <a:t>to Bucharest</a:t>
            </a:r>
          </a:p>
          <a:p>
            <a:pPr>
              <a:tabLst>
                <a:tab pos="1196975" algn="l"/>
              </a:tabLst>
            </a:pPr>
            <a:r>
              <a:rPr lang="en-US" sz="1500" dirty="0">
                <a:latin typeface="Calibri"/>
                <a:cs typeface="Calibri"/>
              </a:rPr>
              <a:t>Arad	366</a:t>
            </a:r>
          </a:p>
          <a:p>
            <a:pPr>
              <a:tabLst>
                <a:tab pos="1196975" algn="l"/>
              </a:tabLst>
            </a:pPr>
            <a:r>
              <a:rPr lang="en-US" sz="1500" dirty="0">
                <a:latin typeface="Calibri"/>
                <a:cs typeface="Calibri"/>
              </a:rPr>
              <a:t>Bucharest	    0</a:t>
            </a:r>
          </a:p>
          <a:p>
            <a:pPr>
              <a:tabLst>
                <a:tab pos="1196975" algn="l"/>
              </a:tabLst>
            </a:pPr>
            <a:r>
              <a:rPr lang="en-US" sz="1500" dirty="0">
                <a:latin typeface="Calibri"/>
                <a:cs typeface="Calibri"/>
              </a:rPr>
              <a:t>Craiova	160</a:t>
            </a:r>
          </a:p>
          <a:p>
            <a:pPr>
              <a:tabLst>
                <a:tab pos="1196975" algn="l"/>
              </a:tabLst>
            </a:pPr>
            <a:r>
              <a:rPr lang="en-US" sz="1500" dirty="0" err="1">
                <a:latin typeface="Calibri"/>
                <a:cs typeface="Calibri"/>
              </a:rPr>
              <a:t>Dobreta</a:t>
            </a:r>
            <a:r>
              <a:rPr lang="en-US" sz="1500" dirty="0">
                <a:latin typeface="Calibri"/>
                <a:cs typeface="Calibri"/>
              </a:rPr>
              <a:t>	242</a:t>
            </a:r>
          </a:p>
          <a:p>
            <a:pPr>
              <a:tabLst>
                <a:tab pos="1196975" algn="l"/>
              </a:tabLst>
            </a:pPr>
            <a:r>
              <a:rPr lang="en-US" sz="1500" dirty="0" err="1">
                <a:latin typeface="Calibri"/>
                <a:cs typeface="Calibri"/>
              </a:rPr>
              <a:t>Fagaras</a:t>
            </a:r>
            <a:r>
              <a:rPr lang="en-US" sz="1500" dirty="0">
                <a:latin typeface="Calibri"/>
                <a:cs typeface="Calibri"/>
              </a:rPr>
              <a:t>	176</a:t>
            </a:r>
          </a:p>
          <a:p>
            <a:pPr>
              <a:tabLst>
                <a:tab pos="1196975" algn="l"/>
              </a:tabLst>
            </a:pPr>
            <a:r>
              <a:rPr lang="en-US" sz="1500" dirty="0">
                <a:latin typeface="Calibri"/>
                <a:cs typeface="Calibri"/>
              </a:rPr>
              <a:t>Iasi	226</a:t>
            </a:r>
          </a:p>
          <a:p>
            <a:pPr>
              <a:tabLst>
                <a:tab pos="1196975" algn="l"/>
              </a:tabLst>
            </a:pPr>
            <a:r>
              <a:rPr lang="en-US" sz="1500" dirty="0" err="1">
                <a:latin typeface="Calibri"/>
                <a:cs typeface="Calibri"/>
              </a:rPr>
              <a:t>Lugoj</a:t>
            </a:r>
            <a:r>
              <a:rPr lang="en-US" sz="1500" dirty="0">
                <a:latin typeface="Calibri"/>
                <a:cs typeface="Calibri"/>
              </a:rPr>
              <a:t>	244</a:t>
            </a:r>
          </a:p>
          <a:p>
            <a:pPr>
              <a:tabLst>
                <a:tab pos="1196975" algn="l"/>
              </a:tabLst>
            </a:pPr>
            <a:r>
              <a:rPr lang="en-US" sz="1500" dirty="0" err="1">
                <a:latin typeface="Calibri"/>
                <a:cs typeface="Calibri"/>
              </a:rPr>
              <a:t>Mehadia</a:t>
            </a:r>
            <a:r>
              <a:rPr lang="en-US" sz="1500" dirty="0">
                <a:latin typeface="Calibri"/>
                <a:cs typeface="Calibri"/>
              </a:rPr>
              <a:t>	241</a:t>
            </a:r>
          </a:p>
          <a:p>
            <a:pPr>
              <a:tabLst>
                <a:tab pos="1196975" algn="l"/>
              </a:tabLst>
            </a:pPr>
            <a:r>
              <a:rPr lang="en-US" sz="1500" dirty="0" err="1">
                <a:latin typeface="Calibri"/>
                <a:cs typeface="Calibri"/>
              </a:rPr>
              <a:t>Neamt</a:t>
            </a:r>
            <a:r>
              <a:rPr lang="en-US" sz="1500" dirty="0">
                <a:latin typeface="Calibri"/>
                <a:cs typeface="Calibri"/>
              </a:rPr>
              <a:t>	234</a:t>
            </a:r>
          </a:p>
          <a:p>
            <a:pPr>
              <a:tabLst>
                <a:tab pos="1196975" algn="l"/>
              </a:tabLst>
            </a:pPr>
            <a:r>
              <a:rPr lang="en-US" sz="1500" dirty="0">
                <a:latin typeface="Calibri"/>
                <a:cs typeface="Calibri"/>
              </a:rPr>
              <a:t>Oradea	380</a:t>
            </a:r>
          </a:p>
          <a:p>
            <a:pPr>
              <a:tabLst>
                <a:tab pos="1196975" algn="l"/>
              </a:tabLst>
            </a:pPr>
            <a:r>
              <a:rPr lang="en-US" sz="1500" dirty="0">
                <a:latin typeface="Calibri"/>
                <a:cs typeface="Calibri"/>
              </a:rPr>
              <a:t>Pitesti	100</a:t>
            </a:r>
          </a:p>
          <a:p>
            <a:pPr>
              <a:tabLst>
                <a:tab pos="1196975" algn="l"/>
              </a:tabLst>
            </a:pPr>
            <a:r>
              <a:rPr lang="en-US" sz="1500" dirty="0" err="1">
                <a:latin typeface="Calibri"/>
                <a:cs typeface="Calibri"/>
              </a:rPr>
              <a:t>Rimnicu</a:t>
            </a:r>
            <a:r>
              <a:rPr lang="en-US" sz="1500" dirty="0">
                <a:latin typeface="Calibri"/>
                <a:cs typeface="Calibri"/>
              </a:rPr>
              <a:t> </a:t>
            </a:r>
            <a:r>
              <a:rPr lang="en-US" sz="1500" dirty="0" err="1">
                <a:latin typeface="Calibri"/>
                <a:cs typeface="Calibri"/>
              </a:rPr>
              <a:t>Vilcea</a:t>
            </a:r>
            <a:r>
              <a:rPr lang="en-US" sz="1500" dirty="0">
                <a:latin typeface="Calibri"/>
                <a:cs typeface="Calibri"/>
              </a:rPr>
              <a:t>	193</a:t>
            </a:r>
          </a:p>
          <a:p>
            <a:pPr>
              <a:tabLst>
                <a:tab pos="1196975" algn="l"/>
              </a:tabLst>
            </a:pPr>
            <a:r>
              <a:rPr lang="en-US" sz="1500" dirty="0">
                <a:latin typeface="Calibri"/>
                <a:cs typeface="Calibri"/>
              </a:rPr>
              <a:t>Sibiu	253</a:t>
            </a:r>
          </a:p>
          <a:p>
            <a:pPr>
              <a:tabLst>
                <a:tab pos="1196975" algn="l"/>
              </a:tabLst>
            </a:pPr>
            <a:r>
              <a:rPr lang="en-US" sz="1500" dirty="0">
                <a:latin typeface="Calibri"/>
                <a:cs typeface="Calibri"/>
              </a:rPr>
              <a:t>Timisoara	329</a:t>
            </a:r>
          </a:p>
          <a:p>
            <a:pPr>
              <a:tabLst>
                <a:tab pos="1196975" algn="l"/>
              </a:tabLst>
            </a:pPr>
            <a:r>
              <a:rPr lang="en-US" sz="1500" dirty="0" err="1">
                <a:latin typeface="Calibri"/>
                <a:cs typeface="Calibri"/>
              </a:rPr>
              <a:t>Urziceni</a:t>
            </a:r>
            <a:r>
              <a:rPr lang="en-US" sz="1500" dirty="0">
                <a:latin typeface="Calibri"/>
                <a:cs typeface="Calibri"/>
              </a:rPr>
              <a:t>	  80</a:t>
            </a:r>
          </a:p>
          <a:p>
            <a:pPr>
              <a:tabLst>
                <a:tab pos="1196975" algn="l"/>
              </a:tabLst>
            </a:pPr>
            <a:r>
              <a:rPr lang="en-US" sz="1500" dirty="0" err="1">
                <a:latin typeface="Calibri"/>
                <a:cs typeface="Calibri"/>
              </a:rPr>
              <a:t>Vaslui</a:t>
            </a:r>
            <a:r>
              <a:rPr lang="en-US" sz="1500" dirty="0">
                <a:latin typeface="Calibri"/>
                <a:cs typeface="Calibri"/>
              </a:rPr>
              <a:t>	199</a:t>
            </a:r>
          </a:p>
          <a:p>
            <a:pPr>
              <a:tabLst>
                <a:tab pos="1196975" algn="l"/>
              </a:tabLst>
            </a:pPr>
            <a:r>
              <a:rPr lang="en-US" sz="1500" dirty="0" err="1">
                <a:latin typeface="Calibri"/>
                <a:cs typeface="Calibri"/>
              </a:rPr>
              <a:t>Zerind</a:t>
            </a:r>
            <a:r>
              <a:rPr lang="en-US" sz="1500" dirty="0">
                <a:latin typeface="Calibri"/>
                <a:cs typeface="Calibri"/>
              </a:rPr>
              <a:t>	374</a:t>
            </a:r>
          </a:p>
        </p:txBody>
      </p:sp>
    </p:spTree>
    <p:extLst>
      <p:ext uri="{BB962C8B-B14F-4D97-AF65-F5344CB8AC3E}">
        <p14:creationId xmlns:p14="http://schemas.microsoft.com/office/powerpoint/2010/main" val="1066663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Domain-independent Heuristics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2038324" y="1325876"/>
            <a:ext cx="7763222" cy="5049524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Use relaxation to get heuristic functions that can be used in any classical planning problem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Delete-relaxation heuristics</a:t>
            </a:r>
          </a:p>
          <a:p>
            <a:pPr lvl="2" eaLnBrk="1" hangingPunct="1"/>
            <a:r>
              <a:rPr lang="en-US" dirty="0">
                <a:latin typeface="Times New Roman" charset="0"/>
              </a:rPr>
              <a:t>Optimal relaxed solution</a:t>
            </a:r>
          </a:p>
          <a:p>
            <a:pPr lvl="2" eaLnBrk="1" hangingPunct="1"/>
            <a:r>
              <a:rPr lang="en-US" dirty="0">
                <a:latin typeface="Times New Roman" charset="0"/>
              </a:rPr>
              <a:t>Fast-Forward heuristic</a:t>
            </a:r>
          </a:p>
          <a:p>
            <a:pPr lvl="1"/>
            <a:r>
              <a:rPr lang="en-US" dirty="0">
                <a:latin typeface="Times New Roman" charset="0"/>
              </a:rPr>
              <a:t>Landmark heuristics</a:t>
            </a:r>
          </a:p>
          <a:p>
            <a:pPr lvl="1"/>
            <a:r>
              <a:rPr lang="en-US" dirty="0">
                <a:latin typeface="Times New Roman" charset="0"/>
              </a:rPr>
              <a:t>Max-cost and additive-cost heuristics (I’ll skip these)</a:t>
            </a:r>
          </a:p>
          <a:p>
            <a:pPr lvl="2"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81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3.2.1.     Delete-Relaxation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102" y="1008688"/>
            <a:ext cx="5575443" cy="2679733"/>
          </a:xfrm>
        </p:spPr>
        <p:txBody>
          <a:bodyPr/>
          <a:lstStyle/>
          <a:p>
            <a:r>
              <a:rPr lang="en-US" dirty="0"/>
              <a:t>Allow a state variable to have more than one value at the same time</a:t>
            </a:r>
          </a:p>
          <a:p>
            <a:r>
              <a:rPr lang="en-US" dirty="0"/>
              <a:t>When assigning a new value, keep the old one too</a:t>
            </a:r>
          </a:p>
          <a:p>
            <a:r>
              <a:rPr lang="en-US" i="1" dirty="0"/>
              <a:t>Relaxed state-transition function</a:t>
            </a:r>
            <a:r>
              <a:rPr lang="en-US" dirty="0"/>
              <a:t>, </a:t>
            </a:r>
            <a:r>
              <a:rPr lang="en-US" dirty="0" err="1"/>
              <a:t>γ</a:t>
            </a:r>
            <a:r>
              <a:rPr lang="en-US" b="1" baseline="30000" dirty="0"/>
              <a:t>+</a:t>
            </a:r>
            <a:endParaRPr lang="en-US" dirty="0"/>
          </a:p>
          <a:p>
            <a:pPr lvl="1"/>
            <a:r>
              <a:rPr lang="en-US" dirty="0"/>
              <a:t>If action </a:t>
            </a:r>
            <a:r>
              <a:rPr lang="en-US" i="1" dirty="0"/>
              <a:t>a</a:t>
            </a:r>
            <a:r>
              <a:rPr lang="en-US" dirty="0"/>
              <a:t> is applicable to state </a:t>
            </a:r>
            <a:r>
              <a:rPr lang="en-US" i="1" dirty="0"/>
              <a:t>s</a:t>
            </a:r>
            <a:r>
              <a:rPr lang="en-US" dirty="0"/>
              <a:t>, then</a:t>
            </a:r>
            <a:br>
              <a:rPr lang="en-US" dirty="0"/>
            </a:br>
            <a:r>
              <a:rPr lang="en-US" dirty="0" err="1"/>
              <a:t>γ</a:t>
            </a:r>
            <a:r>
              <a:rPr lang="en-US" b="1" baseline="30000" dirty="0"/>
              <a:t>+</a:t>
            </a:r>
            <a:r>
              <a:rPr lang="en-US" dirty="0"/>
              <a:t>(</a:t>
            </a:r>
            <a:r>
              <a:rPr lang="en-US" i="1" dirty="0" err="1"/>
              <a:t>s,a</a:t>
            </a:r>
            <a:r>
              <a:rPr lang="en-US" dirty="0"/>
              <a:t>) = </a:t>
            </a:r>
            <a:r>
              <a:rPr lang="en-US" i="1" dirty="0"/>
              <a:t>s</a:t>
            </a:r>
            <a:r>
              <a:rPr lang="en-US" dirty="0"/>
              <a:t> ∪ </a:t>
            </a:r>
            <a:r>
              <a:rPr lang="en-US" dirty="0" err="1"/>
              <a:t>γ</a:t>
            </a:r>
            <a:r>
              <a:rPr lang="en-US" dirty="0"/>
              <a:t>(</a:t>
            </a:r>
            <a:r>
              <a:rPr lang="en-US" i="1" dirty="0" err="1"/>
              <a:t>s,a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F80993-705A-164C-BD7B-966F5B15A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1751" y="1097899"/>
            <a:ext cx="5685909" cy="2292573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includes an atom </a:t>
            </a:r>
            <a:r>
              <a:rPr lang="en-US" i="1" dirty="0"/>
              <a:t>x=v</a:t>
            </a:r>
            <a:r>
              <a:rPr lang="en-US" dirty="0"/>
              <a:t>, and </a:t>
            </a:r>
            <a:r>
              <a:rPr lang="en-US" i="1" dirty="0"/>
              <a:t>a</a:t>
            </a:r>
            <a:r>
              <a:rPr lang="en-US" dirty="0"/>
              <a:t> has an effect </a:t>
            </a:r>
            <a:r>
              <a:rPr lang="en-US" i="1" dirty="0" err="1"/>
              <a:t>x←w</a:t>
            </a:r>
            <a:endParaRPr lang="en-US" i="1" dirty="0"/>
          </a:p>
          <a:p>
            <a:pPr lvl="1"/>
            <a:r>
              <a:rPr lang="en-US" dirty="0"/>
              <a:t>Then </a:t>
            </a:r>
            <a:r>
              <a:rPr lang="en-US" dirty="0" err="1"/>
              <a:t>γ</a:t>
            </a:r>
            <a:r>
              <a:rPr lang="en-US" b="1" baseline="30000" dirty="0"/>
              <a:t>+</a:t>
            </a:r>
            <a:r>
              <a:rPr lang="en-US" dirty="0"/>
              <a:t>(</a:t>
            </a:r>
            <a:r>
              <a:rPr lang="en-US" i="1" dirty="0" err="1"/>
              <a:t>s,a</a:t>
            </a:r>
            <a:r>
              <a:rPr lang="en-US" dirty="0"/>
              <a:t>) includes both </a:t>
            </a:r>
            <a:r>
              <a:rPr lang="en-US" i="1" dirty="0"/>
              <a:t>x=v</a:t>
            </a:r>
            <a:r>
              <a:rPr lang="en-US" dirty="0"/>
              <a:t> and </a:t>
            </a:r>
            <a:r>
              <a:rPr lang="en-US" i="1" dirty="0"/>
              <a:t>x=w</a:t>
            </a:r>
          </a:p>
          <a:p>
            <a:r>
              <a:rPr lang="en-US" i="1" dirty="0"/>
              <a:t>Relaxed state</a:t>
            </a:r>
            <a:r>
              <a:rPr lang="en-US" dirty="0"/>
              <a:t> (or </a:t>
            </a:r>
            <a:r>
              <a:rPr lang="en-US" i="1" dirty="0"/>
              <a:t>r-state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set </a:t>
            </a:r>
            <a:r>
              <a:rPr lang="en-US" i="1" dirty="0" err="1"/>
              <a:t>ŝ</a:t>
            </a:r>
            <a:r>
              <a:rPr lang="en-US" i="1" dirty="0"/>
              <a:t> </a:t>
            </a:r>
            <a:r>
              <a:rPr lang="en-US" dirty="0"/>
              <a:t>of ground atoms that includes ≥ 1 value for each state variable</a:t>
            </a:r>
          </a:p>
          <a:p>
            <a:pPr lvl="1"/>
            <a:r>
              <a:rPr lang="en-US" dirty="0"/>
              <a:t>represents {all states that are subsets of </a:t>
            </a:r>
            <a:r>
              <a:rPr lang="en-US" i="1" dirty="0" err="1"/>
              <a:t>ŝ</a:t>
            </a:r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29" name="Rectangle 428"/>
          <p:cNvSpPr/>
          <p:nvPr/>
        </p:nvSpPr>
        <p:spPr>
          <a:xfrm>
            <a:off x="575355" y="5655941"/>
            <a:ext cx="4623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17525" algn="l"/>
              </a:tabLst>
            </a:pPr>
            <a:r>
              <a:rPr lang="en-US" sz="2000" i="1" dirty="0">
                <a:latin typeface="Times New Roman"/>
                <a:cs typeface="Times New Roman"/>
              </a:rPr>
              <a:t>s</a:t>
            </a:r>
            <a:r>
              <a:rPr lang="en-US" sz="2000" baseline="-25000" dirty="0">
                <a:latin typeface="Times New Roman"/>
                <a:cs typeface="Times New Roman"/>
              </a:rPr>
              <a:t>0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= </a:t>
            </a:r>
            <a:r>
              <a:rPr lang="ro-RO" sz="2000" dirty="0"/>
              <a:t>{</a:t>
            </a:r>
            <a:r>
              <a:rPr lang="ro-RO" sz="2000" b="1" dirty="0">
                <a:latin typeface="Calibri"/>
              </a:rPr>
              <a:t>loc(r1)=d3</a:t>
            </a:r>
            <a:r>
              <a:rPr lang="ro-RO" sz="2000" dirty="0">
                <a:latin typeface="Calibri"/>
              </a:rPr>
              <a:t>, cargo(r1)=</a:t>
            </a:r>
            <a:r>
              <a:rPr lang="ro-RO" sz="2000" dirty="0" err="1">
                <a:latin typeface="Calibri"/>
              </a:rPr>
              <a:t>nil</a:t>
            </a:r>
            <a:r>
              <a:rPr lang="ro-RO" sz="2000" dirty="0">
                <a:latin typeface="Calibri"/>
              </a:rPr>
              <a:t>, loc(c1)=d1</a:t>
            </a:r>
            <a:r>
              <a:rPr lang="ro-RO" sz="2000" dirty="0"/>
              <a:t>}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430" name="Group 429"/>
          <p:cNvGrpSpPr/>
          <p:nvPr/>
        </p:nvGrpSpPr>
        <p:grpSpPr>
          <a:xfrm>
            <a:off x="1004789" y="3423242"/>
            <a:ext cx="3792268" cy="1975637"/>
            <a:chOff x="821024" y="4395049"/>
            <a:chExt cx="4213631" cy="2195152"/>
          </a:xfrm>
        </p:grpSpPr>
        <p:sp>
          <p:nvSpPr>
            <p:cNvPr id="431" name="Rectangle 891"/>
            <p:cNvSpPr>
              <a:spLocks noChangeArrowheads="1"/>
            </p:cNvSpPr>
            <p:nvPr/>
          </p:nvSpPr>
          <p:spPr bwMode="auto">
            <a:xfrm>
              <a:off x="1747217" y="5906458"/>
              <a:ext cx="72" cy="307777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432" name="Rectangle 891"/>
            <p:cNvSpPr>
              <a:spLocks noChangeArrowheads="1"/>
            </p:cNvSpPr>
            <p:nvPr/>
          </p:nvSpPr>
          <p:spPr bwMode="auto">
            <a:xfrm>
              <a:off x="3751119" y="5970316"/>
              <a:ext cx="72" cy="307777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433" name="Group 432"/>
            <p:cNvGrpSpPr/>
            <p:nvPr/>
          </p:nvGrpSpPr>
          <p:grpSpPr>
            <a:xfrm>
              <a:off x="1260662" y="5235327"/>
              <a:ext cx="1838582" cy="882564"/>
              <a:chOff x="1026717" y="2292224"/>
              <a:chExt cx="2553587" cy="1225782"/>
            </a:xfrm>
          </p:grpSpPr>
          <p:sp>
            <p:nvSpPr>
              <p:cNvPr id="475" name="Line 853"/>
              <p:cNvSpPr>
                <a:spLocks noChangeShapeType="1"/>
              </p:cNvSpPr>
              <p:nvPr/>
            </p:nvSpPr>
            <p:spPr bwMode="auto">
              <a:xfrm>
                <a:off x="1026717" y="3511947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476" name="Straight Connector 475"/>
              <p:cNvCxnSpPr/>
              <p:nvPr/>
            </p:nvCxnSpPr>
            <p:spPr>
              <a:xfrm>
                <a:off x="2180139" y="2292224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7" name="Freeform 860"/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478" name="Freeform 860"/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434" name="Line 853"/>
            <p:cNvSpPr>
              <a:spLocks noChangeShapeType="1"/>
            </p:cNvSpPr>
            <p:nvPr/>
          </p:nvSpPr>
          <p:spPr bwMode="auto">
            <a:xfrm>
              <a:off x="3633197" y="6122722"/>
              <a:ext cx="592531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435" name="Group 434"/>
            <p:cNvGrpSpPr/>
            <p:nvPr/>
          </p:nvGrpSpPr>
          <p:grpSpPr>
            <a:xfrm>
              <a:off x="3846905" y="5267662"/>
              <a:ext cx="1187750" cy="320306"/>
              <a:chOff x="4618723" y="2316384"/>
              <a:chExt cx="1649655" cy="444870"/>
            </a:xfrm>
          </p:grpSpPr>
          <p:sp>
            <p:nvSpPr>
              <p:cNvPr id="472" name="Freeform 860"/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473" name="Straight Connector 472"/>
              <p:cNvCxnSpPr/>
              <p:nvPr/>
            </p:nvCxnSpPr>
            <p:spPr>
              <a:xfrm>
                <a:off x="5143667" y="2316384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4" name="Freeform 860"/>
              <p:cNvSpPr>
                <a:spLocks/>
              </p:cNvSpPr>
              <p:nvPr/>
            </p:nvSpPr>
            <p:spPr bwMode="auto">
              <a:xfrm>
                <a:off x="4618723" y="2337343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436" name="Straight Connector 435"/>
            <p:cNvCxnSpPr/>
            <p:nvPr/>
          </p:nvCxnSpPr>
          <p:spPr>
            <a:xfrm>
              <a:off x="2803769" y="6063004"/>
              <a:ext cx="65836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Freeform 860"/>
            <p:cNvSpPr>
              <a:spLocks/>
            </p:cNvSpPr>
            <p:nvPr/>
          </p:nvSpPr>
          <p:spPr bwMode="auto">
            <a:xfrm>
              <a:off x="2481009" y="6106437"/>
              <a:ext cx="888796" cy="27190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438" name="Freeform 860"/>
            <p:cNvSpPr>
              <a:spLocks/>
            </p:cNvSpPr>
            <p:nvPr/>
          </p:nvSpPr>
          <p:spPr bwMode="auto">
            <a:xfrm>
              <a:off x="2354818" y="6063148"/>
              <a:ext cx="1123653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439" name="Line 853"/>
            <p:cNvSpPr>
              <a:spLocks noChangeShapeType="1"/>
            </p:cNvSpPr>
            <p:nvPr/>
          </p:nvSpPr>
          <p:spPr bwMode="auto">
            <a:xfrm>
              <a:off x="2974335" y="6585839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440" name="Line 853"/>
            <p:cNvSpPr>
              <a:spLocks noChangeShapeType="1"/>
            </p:cNvSpPr>
            <p:nvPr/>
          </p:nvSpPr>
          <p:spPr bwMode="auto">
            <a:xfrm>
              <a:off x="821024" y="6581477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441" name="Line 853"/>
            <p:cNvSpPr>
              <a:spLocks noChangeShapeType="1"/>
            </p:cNvSpPr>
            <p:nvPr/>
          </p:nvSpPr>
          <p:spPr bwMode="auto">
            <a:xfrm>
              <a:off x="2493168" y="5664069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442" name="Group 441"/>
            <p:cNvGrpSpPr/>
            <p:nvPr/>
          </p:nvGrpSpPr>
          <p:grpSpPr>
            <a:xfrm>
              <a:off x="2893449" y="4395049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448" name="Oval 859"/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449" name="Oval 861"/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450" name="Oval 862"/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451" name="Oval 863"/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452" name="Oval 863"/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453" name="Group 452"/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468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69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470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71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454" name="Group 453"/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455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56" name="Rectangle 880"/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57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58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59" name="Line 882"/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60" name="Rectangle 880"/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61" name="Oval 878"/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62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63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64" name="Line 884"/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65" name="Oval 885"/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66" name="Line 881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67" name="Line 882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443" name="Group 442"/>
            <p:cNvGrpSpPr/>
            <p:nvPr/>
          </p:nvGrpSpPr>
          <p:grpSpPr>
            <a:xfrm>
              <a:off x="884857" y="6119126"/>
              <a:ext cx="538242" cy="388228"/>
              <a:chOff x="1012668" y="927183"/>
              <a:chExt cx="747559" cy="539204"/>
            </a:xfrm>
          </p:grpSpPr>
          <p:sp>
            <p:nvSpPr>
              <p:cNvPr id="444" name="Line 853"/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445" name="Rectangle 876"/>
              <p:cNvSpPr>
                <a:spLocks noChangeAspect="1" noChangeArrowheads="1"/>
              </p:cNvSpPr>
              <p:nvPr/>
            </p:nvSpPr>
            <p:spPr bwMode="auto">
              <a:xfrm>
                <a:off x="1059818" y="927183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446" name="Rectangle 873"/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447" name="Freeform 875"/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479" name="Rectangle 478"/>
          <p:cNvSpPr/>
          <p:nvPr/>
        </p:nvSpPr>
        <p:spPr>
          <a:xfrm>
            <a:off x="6051478" y="5532651"/>
            <a:ext cx="5794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800"/>
              <a:tabLst>
                <a:tab pos="233363" algn="l"/>
                <a:tab pos="568325" algn="l"/>
              </a:tabLst>
            </a:pPr>
            <a:r>
              <a:rPr lang="en-US" sz="20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ŝ</a:t>
            </a:r>
            <a:r>
              <a:rPr lang="en-US" sz="2000" baseline="-25000" dirty="0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=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γ</a:t>
            </a:r>
            <a:r>
              <a:rPr lang="en-US" sz="2000" baseline="30000" dirty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(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s</a:t>
            </a:r>
            <a:r>
              <a:rPr lang="en-US" sz="2000" baseline="-25000" dirty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  <a:t>move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  <a:t>r1,d3,d1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)) </a:t>
            </a:r>
          </a:p>
          <a:p>
            <a:pPr>
              <a:tabLst>
                <a:tab pos="233363" algn="l"/>
                <a:tab pos="568325" algn="l"/>
              </a:tabLst>
            </a:pPr>
            <a:r>
              <a:rPr lang="is-IS" sz="2000" dirty="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is-I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= {</a:t>
            </a:r>
            <a:r>
              <a:rPr lang="is-IS" sz="2000" b="1" dirty="0">
                <a:solidFill>
                  <a:srgbClr val="000000"/>
                </a:solidFill>
                <a:latin typeface="Calibri"/>
                <a:ea typeface="ＭＳ Ｐゴシック"/>
              </a:rPr>
              <a:t>loc(r1)=d3, loc(r1)=d1, 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</a:rPr>
              <a:t>cargo(r1)=nil</a:t>
            </a:r>
            <a:r>
              <a:rPr lang="is-IS" sz="2000" dirty="0">
                <a:solidFill>
                  <a:srgbClr val="000000"/>
                </a:solidFill>
                <a:latin typeface="Calibri"/>
                <a:ea typeface="ＭＳ Ｐゴシック"/>
              </a:rPr>
              <a:t>, loc(c1)=d1</a:t>
            </a:r>
            <a:r>
              <a:rPr lang="is-I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4928053" y="4438863"/>
            <a:ext cx="2286535" cy="1015663"/>
          </a:xfrm>
          <a:prstGeom prst="rect">
            <a:avLst/>
          </a:prstGeom>
          <a:solidFill>
            <a:srgbClr val="CDFFCC"/>
          </a:solidFill>
        </p:spPr>
        <p:txBody>
          <a:bodyPr wrap="square">
            <a:spAutoFit/>
          </a:bodyPr>
          <a:lstStyle/>
          <a:p>
            <a:pPr>
              <a:tabLst>
                <a:tab pos="341313" algn="l"/>
              </a:tabLst>
            </a:pPr>
            <a:r>
              <a:rPr lang="en-US" sz="2000" dirty="0">
                <a:latin typeface="Calibri" charset="0"/>
              </a:rPr>
              <a:t>move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dirty="0">
                <a:latin typeface="Calibri" charset="0"/>
              </a:rPr>
              <a:t>r1, d3, d1</a:t>
            </a:r>
            <a:r>
              <a:rPr lang="en-US" sz="2000" dirty="0">
                <a:latin typeface="Times New Roman" charset="0"/>
              </a:rPr>
              <a:t>) </a:t>
            </a:r>
            <a:br>
              <a:rPr lang="en-US" sz="2000" dirty="0">
                <a:latin typeface="Times New Roman" charset="0"/>
              </a:rPr>
            </a:br>
            <a:r>
              <a:rPr lang="en-US" sz="2000" dirty="0">
                <a:latin typeface="Times New Roman" charset="0"/>
              </a:rPr>
              <a:t>	pre: </a:t>
            </a:r>
            <a:r>
              <a:rPr lang="en-US" sz="2000" dirty="0" err="1">
                <a:latin typeface="Calibri" charset="0"/>
                <a:cs typeface="Calibri"/>
              </a:rPr>
              <a:t>loc</a:t>
            </a:r>
            <a:r>
              <a:rPr lang="en-US" sz="2000" dirty="0">
                <a:latin typeface="Calibri" charset="0"/>
                <a:cs typeface="Calibri"/>
              </a:rPr>
              <a:t>(r1)</a:t>
            </a:r>
            <a:r>
              <a:rPr lang="en-US" sz="2000" dirty="0">
                <a:latin typeface="Times New Roman" charset="0"/>
              </a:rPr>
              <a:t> =</a:t>
            </a:r>
            <a:r>
              <a:rPr lang="en-US" sz="2000" dirty="0">
                <a:latin typeface="Calibri" charset="0"/>
              </a:rPr>
              <a:t> d3</a:t>
            </a:r>
            <a:br>
              <a:rPr lang="en-US" sz="2000" dirty="0">
                <a:latin typeface="Times New Roman" charset="0"/>
              </a:rPr>
            </a:br>
            <a:r>
              <a:rPr lang="en-US" sz="2000" dirty="0">
                <a:latin typeface="Times New Roman" charset="0"/>
              </a:rPr>
              <a:t>	eff: </a:t>
            </a:r>
            <a:r>
              <a:rPr lang="en-US" sz="2000" b="1" dirty="0" err="1">
                <a:latin typeface="Calibri" charset="0"/>
                <a:cs typeface="Calibri"/>
              </a:rPr>
              <a:t>loc</a:t>
            </a:r>
            <a:r>
              <a:rPr lang="en-US" sz="2000" b="1" dirty="0">
                <a:latin typeface="Calibri" charset="0"/>
                <a:cs typeface="Calibri"/>
              </a:rPr>
              <a:t>(r1)</a:t>
            </a:r>
            <a:r>
              <a:rPr lang="en-US" sz="2000" b="1" dirty="0">
                <a:latin typeface="Times New Roman" charset="0"/>
              </a:rPr>
              <a:t> ← </a:t>
            </a:r>
            <a:r>
              <a:rPr lang="en-US" sz="2000" b="1" dirty="0">
                <a:latin typeface="Calibri" charset="0"/>
              </a:rPr>
              <a:t>d1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381780-AE64-894E-B173-23B36927F164}"/>
              </a:ext>
            </a:extLst>
          </p:cNvPr>
          <p:cNvGrpSpPr/>
          <p:nvPr/>
        </p:nvGrpSpPr>
        <p:grpSpPr>
          <a:xfrm>
            <a:off x="7381807" y="3390128"/>
            <a:ext cx="3907520" cy="2008751"/>
            <a:chOff x="4966767" y="2165564"/>
            <a:chExt cx="3907520" cy="2008751"/>
          </a:xfrm>
        </p:grpSpPr>
        <p:sp>
          <p:nvSpPr>
            <p:cNvPr id="130" name="Rectangle 891">
              <a:extLst>
                <a:ext uri="{FF2B5EF4-FFF2-40B4-BE49-F238E27FC236}">
                  <a16:creationId xmlns:a16="http://schemas.microsoft.com/office/drawing/2014/main" id="{A4AFFC37-B605-964C-82F0-9C78CE716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5590" y="3558946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31" name="Rectangle 891">
              <a:extLst>
                <a:ext uri="{FF2B5EF4-FFF2-40B4-BE49-F238E27FC236}">
                  <a16:creationId xmlns:a16="http://schemas.microsoft.com/office/drawing/2014/main" id="{34D50592-79D7-F041-A641-DA576DE99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9102" y="3616418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2200C2D-4D88-DA48-BB2F-F178A9F79E8A}"/>
                </a:ext>
              </a:extLst>
            </p:cNvPr>
            <p:cNvGrpSpPr/>
            <p:nvPr/>
          </p:nvGrpSpPr>
          <p:grpSpPr>
            <a:xfrm>
              <a:off x="5477690" y="2954928"/>
              <a:ext cx="1654724" cy="794307"/>
              <a:chOff x="1026717" y="2292225"/>
              <a:chExt cx="2553587" cy="1225781"/>
            </a:xfrm>
          </p:grpSpPr>
          <p:sp>
            <p:nvSpPr>
              <p:cNvPr id="133" name="Line 853">
                <a:extLst>
                  <a:ext uri="{FF2B5EF4-FFF2-40B4-BE49-F238E27FC236}">
                    <a16:creationId xmlns:a16="http://schemas.microsoft.com/office/drawing/2014/main" id="{21FBBA32-B76A-2A43-B969-D0C9896A2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717" y="3511947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286DC214-8CEC-724D-B456-55257EB58B55}"/>
                  </a:ext>
                </a:extLst>
              </p:cNvPr>
              <p:cNvCxnSpPr/>
              <p:nvPr/>
            </p:nvCxnSpPr>
            <p:spPr>
              <a:xfrm>
                <a:off x="2180139" y="22922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Freeform 860">
                <a:extLst>
                  <a:ext uri="{FF2B5EF4-FFF2-40B4-BE49-F238E27FC236}">
                    <a16:creationId xmlns:a16="http://schemas.microsoft.com/office/drawing/2014/main" id="{6618D844-B823-684F-8975-F0E74C8AA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36" name="Freeform 860">
                <a:extLst>
                  <a:ext uri="{FF2B5EF4-FFF2-40B4-BE49-F238E27FC236}">
                    <a16:creationId xmlns:a16="http://schemas.microsoft.com/office/drawing/2014/main" id="{D312D5B7-8D48-FE43-9D2B-F84D61DFB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37" name="Line 853">
              <a:extLst>
                <a:ext uri="{FF2B5EF4-FFF2-40B4-BE49-F238E27FC236}">
                  <a16:creationId xmlns:a16="http://schemas.microsoft.com/office/drawing/2014/main" id="{EDDC6ABF-9DFC-AA42-A3AF-46241FF1B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2972" y="3761605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A6970A7-2DF1-A343-9D14-3DB03C323C70}"/>
                </a:ext>
              </a:extLst>
            </p:cNvPr>
            <p:cNvGrpSpPr/>
            <p:nvPr/>
          </p:nvGrpSpPr>
          <p:grpSpPr>
            <a:xfrm>
              <a:off x="7805310" y="2989564"/>
              <a:ext cx="1068977" cy="282748"/>
              <a:chOff x="4618721" y="2324916"/>
              <a:chExt cx="1649657" cy="436338"/>
            </a:xfrm>
          </p:grpSpPr>
          <p:sp>
            <p:nvSpPr>
              <p:cNvPr id="139" name="Freeform 860">
                <a:extLst>
                  <a:ext uri="{FF2B5EF4-FFF2-40B4-BE49-F238E27FC236}">
                    <a16:creationId xmlns:a16="http://schemas.microsoft.com/office/drawing/2014/main" id="{B4ED3080-C65F-E547-B32D-1F5B48A3B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1112A4D1-4C76-AD49-B5B8-C18254BBC748}"/>
                  </a:ext>
                </a:extLst>
              </p:cNvPr>
              <p:cNvCxnSpPr/>
              <p:nvPr/>
            </p:nvCxnSpPr>
            <p:spPr>
              <a:xfrm>
                <a:off x="5143666" y="2324916"/>
                <a:ext cx="112471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Freeform 860">
                <a:extLst>
                  <a:ext uri="{FF2B5EF4-FFF2-40B4-BE49-F238E27FC236}">
                    <a16:creationId xmlns:a16="http://schemas.microsoft.com/office/drawing/2014/main" id="{21126F22-A012-674F-935D-9E5948786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1" y="2337342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AC02A0E-B02D-054C-B6B4-DD4A89E29368}"/>
                </a:ext>
              </a:extLst>
            </p:cNvPr>
            <p:cNvCxnSpPr/>
            <p:nvPr/>
          </p:nvCxnSpPr>
          <p:spPr>
            <a:xfrm>
              <a:off x="6866487" y="3699838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reeform 860">
              <a:extLst>
                <a:ext uri="{FF2B5EF4-FFF2-40B4-BE49-F238E27FC236}">
                  <a16:creationId xmlns:a16="http://schemas.microsoft.com/office/drawing/2014/main" id="{E4F2C98F-28DD-7646-9025-08338ACE9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003" y="3738927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44" name="Freeform 860">
              <a:extLst>
                <a:ext uri="{FF2B5EF4-FFF2-40B4-BE49-F238E27FC236}">
                  <a16:creationId xmlns:a16="http://schemas.microsoft.com/office/drawing/2014/main" id="{D1CC2175-D15E-8045-9294-2A5E7691C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431" y="3699967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45" name="Line 853">
              <a:extLst>
                <a:ext uri="{FF2B5EF4-FFF2-40B4-BE49-F238E27FC236}">
                  <a16:creationId xmlns:a16="http://schemas.microsoft.com/office/drawing/2014/main" id="{B29DC155-BD34-E141-B7D1-9A6B0FD08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9996" y="4170389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46" name="Line 853">
              <a:extLst>
                <a:ext uri="{FF2B5EF4-FFF2-40B4-BE49-F238E27FC236}">
                  <a16:creationId xmlns:a16="http://schemas.microsoft.com/office/drawing/2014/main" id="{1AAA5646-1A87-DA4A-A72D-536085BC9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2016" y="4166463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147" name="Line 853">
              <a:extLst>
                <a:ext uri="{FF2B5EF4-FFF2-40B4-BE49-F238E27FC236}">
                  <a16:creationId xmlns:a16="http://schemas.microsoft.com/office/drawing/2014/main" id="{18B457A8-D231-F546-BC43-735C0C49F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6946" y="3340796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BFA8B18-BDE7-4A4A-ACFE-1B0B07A472B7}"/>
                </a:ext>
              </a:extLst>
            </p:cNvPr>
            <p:cNvGrpSpPr/>
            <p:nvPr/>
          </p:nvGrpSpPr>
          <p:grpSpPr>
            <a:xfrm>
              <a:off x="5139466" y="3750347"/>
              <a:ext cx="484418" cy="349404"/>
              <a:chOff x="1012668" y="927184"/>
              <a:chExt cx="747559" cy="539203"/>
            </a:xfrm>
          </p:grpSpPr>
          <p:sp>
            <p:nvSpPr>
              <p:cNvPr id="149" name="Line 853">
                <a:extLst>
                  <a:ext uri="{FF2B5EF4-FFF2-40B4-BE49-F238E27FC236}">
                    <a16:creationId xmlns:a16="http://schemas.microsoft.com/office/drawing/2014/main" id="{06081BD3-A530-3144-8B10-62DF1C746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150" name="Rectangle 876">
                <a:extLst>
                  <a:ext uri="{FF2B5EF4-FFF2-40B4-BE49-F238E27FC236}">
                    <a16:creationId xmlns:a16="http://schemas.microsoft.com/office/drawing/2014/main" id="{074F98D5-F194-1E45-87B5-DB4B270FA3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151" name="Rectangle 873">
                <a:extLst>
                  <a:ext uri="{FF2B5EF4-FFF2-40B4-BE49-F238E27FC236}">
                    <a16:creationId xmlns:a16="http://schemas.microsoft.com/office/drawing/2014/main" id="{1B831A6B-A4E0-2640-A14B-9A393DC8E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52" name="Freeform 875">
                <a:extLst>
                  <a:ext uri="{FF2B5EF4-FFF2-40B4-BE49-F238E27FC236}">
                    <a16:creationId xmlns:a16="http://schemas.microsoft.com/office/drawing/2014/main" id="{A47287A9-6128-4E42-B3B9-62DA5DB8A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C16B3BD-68B7-D849-A4C4-D74B294B95B5}"/>
                </a:ext>
              </a:extLst>
            </p:cNvPr>
            <p:cNvGrpSpPr/>
            <p:nvPr/>
          </p:nvGrpSpPr>
          <p:grpSpPr>
            <a:xfrm>
              <a:off x="4966767" y="2165564"/>
              <a:ext cx="1082989" cy="919087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54" name="Oval 859">
                <a:extLst>
                  <a:ext uri="{FF2B5EF4-FFF2-40B4-BE49-F238E27FC236}">
                    <a16:creationId xmlns:a16="http://schemas.microsoft.com/office/drawing/2014/main" id="{F52F9B25-9AE6-9A4E-92C5-7DCBC20CAC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55" name="Oval 861">
                <a:extLst>
                  <a:ext uri="{FF2B5EF4-FFF2-40B4-BE49-F238E27FC236}">
                    <a16:creationId xmlns:a16="http://schemas.microsoft.com/office/drawing/2014/main" id="{0522F197-6BD1-8743-B341-AF8605B29F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56" name="Oval 862">
                <a:extLst>
                  <a:ext uri="{FF2B5EF4-FFF2-40B4-BE49-F238E27FC236}">
                    <a16:creationId xmlns:a16="http://schemas.microsoft.com/office/drawing/2014/main" id="{50EFEBA0-0DE7-C242-A4A8-2F7CB575FF1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57" name="Oval 863">
                <a:extLst>
                  <a:ext uri="{FF2B5EF4-FFF2-40B4-BE49-F238E27FC236}">
                    <a16:creationId xmlns:a16="http://schemas.microsoft.com/office/drawing/2014/main" id="{BD651AAE-0D54-974F-9B36-D9EF9FF32B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58" name="Oval 863">
                <a:extLst>
                  <a:ext uri="{FF2B5EF4-FFF2-40B4-BE49-F238E27FC236}">
                    <a16:creationId xmlns:a16="http://schemas.microsoft.com/office/drawing/2014/main" id="{07391731-035E-6747-97D4-7841E9D700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7486BCD6-F627-0D4A-964F-CB98B8651C28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74" name="Freeform 860">
                  <a:extLst>
                    <a:ext uri="{FF2B5EF4-FFF2-40B4-BE49-F238E27FC236}">
                      <a16:creationId xmlns:a16="http://schemas.microsoft.com/office/drawing/2014/main" id="{4F703CB2-D049-BC41-B4AD-C2FEB9CDFF9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5" name="Rectangle 864">
                  <a:extLst>
                    <a:ext uri="{FF2B5EF4-FFF2-40B4-BE49-F238E27FC236}">
                      <a16:creationId xmlns:a16="http://schemas.microsoft.com/office/drawing/2014/main" id="{5D420707-6A10-EF40-8049-8B5A6B449C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76" name="Freeform 865">
                  <a:extLst>
                    <a:ext uri="{FF2B5EF4-FFF2-40B4-BE49-F238E27FC236}">
                      <a16:creationId xmlns:a16="http://schemas.microsoft.com/office/drawing/2014/main" id="{9D492D9C-7DA8-B744-9F5D-E5CA26A04E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7" name="Freeform 866">
                  <a:extLst>
                    <a:ext uri="{FF2B5EF4-FFF2-40B4-BE49-F238E27FC236}">
                      <a16:creationId xmlns:a16="http://schemas.microsoft.com/office/drawing/2014/main" id="{2984A522-5305-D049-B04F-9C68C1A8E1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4378CE80-97A8-A640-9A2C-93D6B13072FF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61" name="Oval 878">
                  <a:extLst>
                    <a:ext uri="{FF2B5EF4-FFF2-40B4-BE49-F238E27FC236}">
                      <a16:creationId xmlns:a16="http://schemas.microsoft.com/office/drawing/2014/main" id="{C5325D48-DEAC-B346-99FB-CBD8D53B6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62" name="Rectangle 880">
                  <a:extLst>
                    <a:ext uri="{FF2B5EF4-FFF2-40B4-BE49-F238E27FC236}">
                      <a16:creationId xmlns:a16="http://schemas.microsoft.com/office/drawing/2014/main" id="{E86694A2-494B-D344-9B94-4E4C195EA4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63" name="Oval 878">
                  <a:extLst>
                    <a:ext uri="{FF2B5EF4-FFF2-40B4-BE49-F238E27FC236}">
                      <a16:creationId xmlns:a16="http://schemas.microsoft.com/office/drawing/2014/main" id="{1FCD86B0-4F30-D044-B4DD-2B45DAF082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64" name="Line 881">
                  <a:extLst>
                    <a:ext uri="{FF2B5EF4-FFF2-40B4-BE49-F238E27FC236}">
                      <a16:creationId xmlns:a16="http://schemas.microsoft.com/office/drawing/2014/main" id="{A347EACF-583F-4143-916E-B1A842074C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65" name="Line 882">
                  <a:extLst>
                    <a:ext uri="{FF2B5EF4-FFF2-40B4-BE49-F238E27FC236}">
                      <a16:creationId xmlns:a16="http://schemas.microsoft.com/office/drawing/2014/main" id="{CAB96864-5C04-EA48-BA8E-850EA9373D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66" name="Rectangle 880">
                  <a:extLst>
                    <a:ext uri="{FF2B5EF4-FFF2-40B4-BE49-F238E27FC236}">
                      <a16:creationId xmlns:a16="http://schemas.microsoft.com/office/drawing/2014/main" id="{D1F7B849-60D4-D449-A0BB-AD79D0C20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67" name="Oval 878">
                  <a:extLst>
                    <a:ext uri="{FF2B5EF4-FFF2-40B4-BE49-F238E27FC236}">
                      <a16:creationId xmlns:a16="http://schemas.microsoft.com/office/drawing/2014/main" id="{4A594375-7D60-5744-A6E8-9FECF6EF9B6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68" name="Line 882">
                  <a:extLst>
                    <a:ext uri="{FF2B5EF4-FFF2-40B4-BE49-F238E27FC236}">
                      <a16:creationId xmlns:a16="http://schemas.microsoft.com/office/drawing/2014/main" id="{AFC8AA37-4A89-1E4F-81BD-87ADDA1A15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69" name="Line 882">
                  <a:extLst>
                    <a:ext uri="{FF2B5EF4-FFF2-40B4-BE49-F238E27FC236}">
                      <a16:creationId xmlns:a16="http://schemas.microsoft.com/office/drawing/2014/main" id="{F67A768D-503D-BD41-8433-1865CBE2BB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0" name="Line 884">
                  <a:extLst>
                    <a:ext uri="{FF2B5EF4-FFF2-40B4-BE49-F238E27FC236}">
                      <a16:creationId xmlns:a16="http://schemas.microsoft.com/office/drawing/2014/main" id="{795B17DA-FEA2-CF4B-B74E-D17AB849F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1" name="Oval 885">
                  <a:extLst>
                    <a:ext uri="{FF2B5EF4-FFF2-40B4-BE49-F238E27FC236}">
                      <a16:creationId xmlns:a16="http://schemas.microsoft.com/office/drawing/2014/main" id="{D3FC5E9F-020B-9C4C-B00B-800217083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2" name="Line 881">
                  <a:extLst>
                    <a:ext uri="{FF2B5EF4-FFF2-40B4-BE49-F238E27FC236}">
                      <a16:creationId xmlns:a16="http://schemas.microsoft.com/office/drawing/2014/main" id="{761D2BDB-2CE2-444F-A62E-BF8B3235D5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3" name="Line 882">
                  <a:extLst>
                    <a:ext uri="{FF2B5EF4-FFF2-40B4-BE49-F238E27FC236}">
                      <a16:creationId xmlns:a16="http://schemas.microsoft.com/office/drawing/2014/main" id="{56C3FD93-A3E4-CE49-A4F1-E79FC5DE1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2CDEB971-016D-F347-88D9-41889EA7746C}"/>
                </a:ext>
              </a:extLst>
            </p:cNvPr>
            <p:cNvCxnSpPr>
              <a:cxnSpLocks/>
            </p:cNvCxnSpPr>
            <p:nvPr/>
          </p:nvCxnSpPr>
          <p:spPr>
            <a:xfrm>
              <a:off x="5953826" y="3054967"/>
              <a:ext cx="109138" cy="770314"/>
            </a:xfrm>
            <a:prstGeom prst="straightConnector1">
              <a:avLst/>
            </a:prstGeom>
            <a:ln>
              <a:solidFill>
                <a:srgbClr val="0195F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22633D8D-0B32-D343-9771-1127126557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5045" y="3061004"/>
              <a:ext cx="1134613" cy="18347"/>
            </a:xfrm>
            <a:prstGeom prst="straightConnector1">
              <a:avLst/>
            </a:prstGeom>
            <a:ln>
              <a:solidFill>
                <a:srgbClr val="0195F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5139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784" y="101601"/>
            <a:ext cx="10751015" cy="812800"/>
          </a:xfrm>
        </p:spPr>
        <p:txBody>
          <a:bodyPr/>
          <a:lstStyle/>
          <a:p>
            <a:r>
              <a:rPr lang="en-US" dirty="0"/>
              <a:t>Relaxed Applicability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92" y="1873404"/>
            <a:ext cx="5193652" cy="1493739"/>
          </a:xfrm>
        </p:spPr>
        <p:txBody>
          <a:bodyPr/>
          <a:lstStyle/>
          <a:p>
            <a:r>
              <a:rPr lang="en-US" dirty="0"/>
              <a:t>Action </a:t>
            </a:r>
            <a:r>
              <a:rPr lang="en-US" i="1" dirty="0"/>
              <a:t>a </a:t>
            </a:r>
            <a:r>
              <a:rPr lang="en-US" dirty="0"/>
              <a:t>is </a:t>
            </a:r>
            <a:r>
              <a:rPr lang="en-US" i="1" dirty="0"/>
              <a:t>r-applicable</a:t>
            </a:r>
            <a:r>
              <a:rPr lang="en-US" dirty="0"/>
              <a:t> in a relaxed state </a:t>
            </a:r>
            <a:r>
              <a:rPr lang="en-US" i="1" dirty="0" err="1"/>
              <a:t>ŝ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if an </a:t>
            </a:r>
            <a:r>
              <a:rPr lang="en-US" i="1" dirty="0"/>
              <a:t>r-subset </a:t>
            </a:r>
            <a:r>
              <a:rPr lang="en-US" dirty="0"/>
              <a:t>of </a:t>
            </a:r>
            <a:r>
              <a:rPr lang="en-US" i="1" dirty="0" err="1"/>
              <a:t>ŝ</a:t>
            </a:r>
            <a:r>
              <a:rPr lang="en-US" i="1" dirty="0"/>
              <a:t> </a:t>
            </a:r>
            <a:r>
              <a:rPr lang="en-US" dirty="0"/>
              <a:t>satisfies </a:t>
            </a:r>
            <a:r>
              <a:rPr lang="en-US" i="1" dirty="0"/>
              <a:t>a</a:t>
            </a:r>
            <a:r>
              <a:rPr lang="en-US" dirty="0"/>
              <a:t>’s preconditions</a:t>
            </a:r>
          </a:p>
          <a:p>
            <a:pPr lvl="1"/>
            <a:r>
              <a:rPr lang="en-US" dirty="0"/>
              <a:t>a subset with one value per state variable</a:t>
            </a:r>
          </a:p>
          <a:p>
            <a:r>
              <a:rPr lang="en-US" dirty="0"/>
              <a:t>If </a:t>
            </a:r>
            <a:r>
              <a:rPr lang="en-US" i="1" dirty="0"/>
              <a:t>a </a:t>
            </a:r>
            <a:r>
              <a:rPr lang="en-US" dirty="0"/>
              <a:t>is r-applicable then </a:t>
            </a:r>
            <a:r>
              <a:rPr lang="en-US" i="1" dirty="0" err="1"/>
              <a:t>γ</a:t>
            </a:r>
            <a:r>
              <a:rPr lang="en-US" b="1" baseline="30000" dirty="0"/>
              <a:t>+</a:t>
            </a:r>
            <a:r>
              <a:rPr lang="en-US" dirty="0"/>
              <a:t>(</a:t>
            </a:r>
            <a:r>
              <a:rPr lang="en-US" i="1" dirty="0" err="1"/>
              <a:t>ŝ,a</a:t>
            </a:r>
            <a:r>
              <a:rPr lang="en-US" dirty="0"/>
              <a:t>) = </a:t>
            </a:r>
            <a:r>
              <a:rPr lang="en-US" i="1" dirty="0" err="1"/>
              <a:t>ŝ</a:t>
            </a:r>
            <a:r>
              <a:rPr lang="en-US" i="1" dirty="0"/>
              <a:t> </a:t>
            </a:r>
            <a:r>
              <a:rPr lang="en-US" dirty="0"/>
              <a:t>∪ </a:t>
            </a:r>
            <a:r>
              <a:rPr lang="en-US" i="1" dirty="0" err="1"/>
              <a:t>γ</a:t>
            </a:r>
            <a:r>
              <a:rPr lang="en-US" dirty="0"/>
              <a:t>(</a:t>
            </a:r>
            <a:r>
              <a:rPr lang="en-US" i="1" dirty="0" err="1"/>
              <a:t>s,a</a:t>
            </a:r>
            <a:r>
              <a:rPr lang="en-US" dirty="0"/>
              <a:t>)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580930" y="205150"/>
            <a:ext cx="4031154" cy="1354217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Times New Roman" charset="0"/>
              </a:rPr>
              <a:t>Poll</a:t>
            </a:r>
            <a:r>
              <a:rPr lang="en-US" dirty="0">
                <a:solidFill>
                  <a:schemeClr val="tx1"/>
                </a:solidFill>
                <a:latin typeface="Times New Roman" charset="0"/>
              </a:rPr>
              <a:t>: would this definition be equivalent?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Action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is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r-applicable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in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ŝ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if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ŝ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satisfies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’s preconditions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A. Yes     B. No     C. don’t know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771E55-17AB-FC41-B237-455B90766994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185639" y="1559367"/>
            <a:ext cx="410868" cy="41951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C7E834ED-26CD-BC4C-8546-E78B466F6090}"/>
              </a:ext>
            </a:extLst>
          </p:cNvPr>
          <p:cNvSpPr txBox="1">
            <a:spLocks/>
          </p:cNvSpPr>
          <p:nvPr/>
        </p:nvSpPr>
        <p:spPr bwMode="auto">
          <a:xfrm>
            <a:off x="1684756" y="3398508"/>
            <a:ext cx="3678673" cy="315983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</a:p>
          <a:p>
            <a:pPr marL="0" indent="0">
              <a:spcBef>
                <a:spcPts val="200"/>
              </a:spcBef>
              <a:buNone/>
              <a:tabLst>
                <a:tab pos="219075" algn="l"/>
                <a:tab pos="619125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</a:p>
          <a:p>
            <a:pPr marL="0" indent="0">
              <a:spcBef>
                <a:spcPts val="200"/>
              </a:spcBef>
              <a:buNone/>
              <a:tabLst>
                <a:tab pos="219075" algn="l"/>
                <a:tab pos="619125" algn="l"/>
              </a:tabLst>
            </a:pPr>
            <a:r>
              <a:rPr lang="en-US" sz="1800" dirty="0"/>
              <a:t>	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>
                <a:latin typeface="Times New Roman"/>
                <a:cs typeface="Times New Roman"/>
              </a:rPr>
              <a:t>c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r </a:t>
            </a:r>
            <a:br>
              <a:rPr lang="en-US" sz="1800" i="1" baseline="-25000" dirty="0"/>
            </a:br>
            <a:endParaRPr lang="en-US" sz="1800" i="1" baseline="-25000" dirty="0"/>
          </a:p>
          <a:p>
            <a:pPr marL="0" indent="0">
              <a:spcBef>
                <a:spcPts val="200"/>
              </a:spcBef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move</a:t>
            </a:r>
            <a:r>
              <a:rPr lang="en-US" sz="1800" dirty="0"/>
              <a:t>(</a:t>
            </a:r>
            <a:r>
              <a:rPr lang="en-US" sz="1800" i="1" dirty="0"/>
              <a:t>r, d, e</a:t>
            </a:r>
            <a:r>
              <a:rPr lang="en-US" sz="1800" dirty="0"/>
              <a:t>) </a:t>
            </a:r>
          </a:p>
          <a:p>
            <a:pPr marL="0" indent="0">
              <a:spcBef>
                <a:spcPts val="200"/>
              </a:spcBef>
              <a:buNone/>
              <a:tabLst>
                <a:tab pos="219075" algn="l"/>
                <a:tab pos="619125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d</a:t>
            </a:r>
            <a:r>
              <a:rPr lang="en-US" sz="1800" dirty="0"/>
              <a:t> </a:t>
            </a:r>
          </a:p>
          <a:p>
            <a:pPr marL="0" indent="0">
              <a:spcBef>
                <a:spcPts val="200"/>
              </a:spcBef>
              <a:buNone/>
              <a:tabLst>
                <a:tab pos="219075" algn="l"/>
                <a:tab pos="619125" algn="l"/>
              </a:tabLst>
            </a:pPr>
            <a:r>
              <a:rPr lang="en-US" sz="1800" dirty="0"/>
              <a:t>	eff:	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/>
              <a:t>e </a:t>
            </a:r>
            <a:br>
              <a:rPr lang="en-US" sz="1800" i="1" baseline="-25000" dirty="0"/>
            </a:br>
            <a:endParaRPr lang="en-US" sz="1800" i="1" baseline="-25000" dirty="0"/>
          </a:p>
          <a:p>
            <a:pPr marL="0" indent="0">
              <a:spcBef>
                <a:spcPts val="200"/>
              </a:spcBef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unload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</a:p>
          <a:p>
            <a:pPr marL="0" indent="0">
              <a:spcBef>
                <a:spcPts val="200"/>
              </a:spcBef>
              <a:buNone/>
              <a:tabLst>
                <a:tab pos="219075" algn="l"/>
                <a:tab pos="619125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)=</a:t>
            </a:r>
            <a:r>
              <a:rPr lang="en-US" sz="1800" i="1" dirty="0"/>
              <a:t>r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 </a:t>
            </a:r>
          </a:p>
          <a:p>
            <a:pPr marL="0" indent="0">
              <a:spcBef>
                <a:spcPts val="200"/>
              </a:spcBef>
              <a:buNone/>
              <a:tabLst>
                <a:tab pos="219075" algn="l"/>
                <a:tab pos="619125" algn="l"/>
              </a:tabLst>
            </a:pPr>
            <a:r>
              <a:rPr lang="en-US" sz="1800" i="1" dirty="0"/>
              <a:t>	</a:t>
            </a:r>
            <a:r>
              <a:rPr lang="en-US" sz="1800" dirty="0"/>
              <a:t>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dirty="0">
                <a:latin typeface="Calibri"/>
                <a:cs typeface="Calibri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l</a:t>
            </a:r>
            <a:endParaRPr lang="en-US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D56652-AA2E-ADD7-9A27-9D55CDCFA0FA}"/>
              </a:ext>
            </a:extLst>
          </p:cNvPr>
          <p:cNvGrpSpPr/>
          <p:nvPr/>
        </p:nvGrpSpPr>
        <p:grpSpPr>
          <a:xfrm>
            <a:off x="7762504" y="4523060"/>
            <a:ext cx="4145305" cy="2027225"/>
            <a:chOff x="7762504" y="4523060"/>
            <a:chExt cx="4145305" cy="2027225"/>
          </a:xfrm>
        </p:grpSpPr>
        <p:sp>
          <p:nvSpPr>
            <p:cNvPr id="219" name="Rectangle 891">
              <a:extLst>
                <a:ext uri="{FF2B5EF4-FFF2-40B4-BE49-F238E27FC236}">
                  <a16:creationId xmlns:a16="http://schemas.microsoft.com/office/drawing/2014/main" id="{2F03EDD6-3F5E-A84E-91AA-F8F719F1D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9115" y="5934916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20" name="Rectangle 891">
              <a:extLst>
                <a:ext uri="{FF2B5EF4-FFF2-40B4-BE49-F238E27FC236}">
                  <a16:creationId xmlns:a16="http://schemas.microsoft.com/office/drawing/2014/main" id="{CD126E3A-78F5-A040-9DC6-080FB4951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2627" y="5992388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224DF3C8-499B-8341-858E-B1AC692CADEA}"/>
                </a:ext>
              </a:extLst>
            </p:cNvPr>
            <p:cNvGrpSpPr/>
            <p:nvPr/>
          </p:nvGrpSpPr>
          <p:grpSpPr>
            <a:xfrm>
              <a:off x="8511215" y="5330898"/>
              <a:ext cx="1654724" cy="802328"/>
              <a:chOff x="1026717" y="2292224"/>
              <a:chExt cx="2553587" cy="1238160"/>
            </a:xfrm>
          </p:grpSpPr>
          <p:sp>
            <p:nvSpPr>
              <p:cNvPr id="267" name="Line 853">
                <a:extLst>
                  <a:ext uri="{FF2B5EF4-FFF2-40B4-BE49-F238E27FC236}">
                    <a16:creationId xmlns:a16="http://schemas.microsoft.com/office/drawing/2014/main" id="{7A52AC77-0EBE-8D42-8926-EFBE8090B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717" y="3524325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EF2321BC-6CBC-CF49-B8CB-0A5DC3C49B92}"/>
                  </a:ext>
                </a:extLst>
              </p:cNvPr>
              <p:cNvCxnSpPr/>
              <p:nvPr/>
            </p:nvCxnSpPr>
            <p:spPr>
              <a:xfrm>
                <a:off x="2180139" y="2292224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Freeform 860">
                <a:extLst>
                  <a:ext uri="{FF2B5EF4-FFF2-40B4-BE49-F238E27FC236}">
                    <a16:creationId xmlns:a16="http://schemas.microsoft.com/office/drawing/2014/main" id="{89D011B5-89D7-2C4A-A9AB-2EF7E99A3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0" name="Freeform 860">
                <a:extLst>
                  <a:ext uri="{FF2B5EF4-FFF2-40B4-BE49-F238E27FC236}">
                    <a16:creationId xmlns:a16="http://schemas.microsoft.com/office/drawing/2014/main" id="{348397DE-62B6-D34E-AE27-A0ABE30D4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222" name="Line 853">
              <a:extLst>
                <a:ext uri="{FF2B5EF4-FFF2-40B4-BE49-F238E27FC236}">
                  <a16:creationId xmlns:a16="http://schemas.microsoft.com/office/drawing/2014/main" id="{AC322115-2DC0-D24B-A12A-D3B12A18B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46497" y="6137575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4B19EBC9-945D-2342-90C2-93F9E4301A26}"/>
                </a:ext>
              </a:extLst>
            </p:cNvPr>
            <p:cNvGrpSpPr/>
            <p:nvPr/>
          </p:nvGrpSpPr>
          <p:grpSpPr>
            <a:xfrm>
              <a:off x="10838834" y="5365532"/>
              <a:ext cx="1068975" cy="282744"/>
              <a:chOff x="4618723" y="2324921"/>
              <a:chExt cx="1649655" cy="436333"/>
            </a:xfrm>
          </p:grpSpPr>
          <p:sp>
            <p:nvSpPr>
              <p:cNvPr id="264" name="Freeform 860">
                <a:extLst>
                  <a:ext uri="{FF2B5EF4-FFF2-40B4-BE49-F238E27FC236}">
                    <a16:creationId xmlns:a16="http://schemas.microsoft.com/office/drawing/2014/main" id="{A0100DB7-79B3-424E-A67A-17C031C37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80126054-F481-FC47-82C4-3F2C1495DF6D}"/>
                  </a:ext>
                </a:extLst>
              </p:cNvPr>
              <p:cNvCxnSpPr/>
              <p:nvPr/>
            </p:nvCxnSpPr>
            <p:spPr>
              <a:xfrm>
                <a:off x="5143667" y="2324921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Freeform 860">
                <a:extLst>
                  <a:ext uri="{FF2B5EF4-FFF2-40B4-BE49-F238E27FC236}">
                    <a16:creationId xmlns:a16="http://schemas.microsoft.com/office/drawing/2014/main" id="{FF99176C-F08F-1843-9EB0-12E1CFDEF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337343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D1A2A570-56A4-E249-8CD3-EB776047E626}"/>
                </a:ext>
              </a:extLst>
            </p:cNvPr>
            <p:cNvCxnSpPr/>
            <p:nvPr/>
          </p:nvCxnSpPr>
          <p:spPr>
            <a:xfrm>
              <a:off x="9900012" y="6075808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Freeform 860">
              <a:extLst>
                <a:ext uri="{FF2B5EF4-FFF2-40B4-BE49-F238E27FC236}">
                  <a16:creationId xmlns:a16="http://schemas.microsoft.com/office/drawing/2014/main" id="{07DB4A8E-5B25-854C-A5E2-55F69F004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9528" y="6114897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26" name="Freeform 860">
              <a:extLst>
                <a:ext uri="{FF2B5EF4-FFF2-40B4-BE49-F238E27FC236}">
                  <a16:creationId xmlns:a16="http://schemas.microsoft.com/office/drawing/2014/main" id="{FC90A214-E8C4-5C4E-8E3B-0090AEE5A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956" y="6075937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27" name="Line 853">
              <a:extLst>
                <a:ext uri="{FF2B5EF4-FFF2-40B4-BE49-F238E27FC236}">
                  <a16:creationId xmlns:a16="http://schemas.microsoft.com/office/drawing/2014/main" id="{E8EBC321-5AAE-6F4F-B664-670E5EF7E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3521" y="6546359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228" name="Line 853">
              <a:extLst>
                <a:ext uri="{FF2B5EF4-FFF2-40B4-BE49-F238E27FC236}">
                  <a16:creationId xmlns:a16="http://schemas.microsoft.com/office/drawing/2014/main" id="{ED0D8BB2-44CD-CE4C-A2EA-29D4B03F6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5541" y="6542433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229" name="Line 853">
              <a:extLst>
                <a:ext uri="{FF2B5EF4-FFF2-40B4-BE49-F238E27FC236}">
                  <a16:creationId xmlns:a16="http://schemas.microsoft.com/office/drawing/2014/main" id="{BB45EE79-5777-CE4C-BE15-65BE558AD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0471" y="5716766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94A4C88A-014A-BB47-B00B-54AA76FE145A}"/>
                </a:ext>
              </a:extLst>
            </p:cNvPr>
            <p:cNvGrpSpPr/>
            <p:nvPr/>
          </p:nvGrpSpPr>
          <p:grpSpPr>
            <a:xfrm>
              <a:off x="7762504" y="5865300"/>
              <a:ext cx="484418" cy="349404"/>
              <a:chOff x="1012668" y="927184"/>
              <a:chExt cx="747559" cy="539203"/>
            </a:xfrm>
          </p:grpSpPr>
          <p:sp>
            <p:nvSpPr>
              <p:cNvPr id="260" name="Line 853">
                <a:extLst>
                  <a:ext uri="{FF2B5EF4-FFF2-40B4-BE49-F238E27FC236}">
                    <a16:creationId xmlns:a16="http://schemas.microsoft.com/office/drawing/2014/main" id="{CBE80626-0CC3-F842-87C5-19F78C266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261" name="Rectangle 876">
                <a:extLst>
                  <a:ext uri="{FF2B5EF4-FFF2-40B4-BE49-F238E27FC236}">
                    <a16:creationId xmlns:a16="http://schemas.microsoft.com/office/drawing/2014/main" id="{040E5F07-D3C1-BE4D-8C11-BE59C49DDB6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62" name="Rectangle 873">
                <a:extLst>
                  <a:ext uri="{FF2B5EF4-FFF2-40B4-BE49-F238E27FC236}">
                    <a16:creationId xmlns:a16="http://schemas.microsoft.com/office/drawing/2014/main" id="{BDB0E1FE-3314-7642-B76F-1292EF079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63" name="Freeform 875">
                <a:extLst>
                  <a:ext uri="{FF2B5EF4-FFF2-40B4-BE49-F238E27FC236}">
                    <a16:creationId xmlns:a16="http://schemas.microsoft.com/office/drawing/2014/main" id="{84FE6DFD-7617-8442-8E8C-845DF94EB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EAB3CC14-8E81-3545-92E5-F20DC9BEEEF1}"/>
                </a:ext>
              </a:extLst>
            </p:cNvPr>
            <p:cNvGrpSpPr/>
            <p:nvPr/>
          </p:nvGrpSpPr>
          <p:grpSpPr>
            <a:xfrm>
              <a:off x="7994743" y="4523060"/>
              <a:ext cx="1082989" cy="919087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36" name="Oval 859">
                <a:extLst>
                  <a:ext uri="{FF2B5EF4-FFF2-40B4-BE49-F238E27FC236}">
                    <a16:creationId xmlns:a16="http://schemas.microsoft.com/office/drawing/2014/main" id="{07F6004B-C500-5345-BB5F-5C916D938DE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37" name="Oval 861">
                <a:extLst>
                  <a:ext uri="{FF2B5EF4-FFF2-40B4-BE49-F238E27FC236}">
                    <a16:creationId xmlns:a16="http://schemas.microsoft.com/office/drawing/2014/main" id="{9AC547E7-1DE6-A144-B067-7730C2DB8D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38" name="Oval 862">
                <a:extLst>
                  <a:ext uri="{FF2B5EF4-FFF2-40B4-BE49-F238E27FC236}">
                    <a16:creationId xmlns:a16="http://schemas.microsoft.com/office/drawing/2014/main" id="{2DC84770-550D-1444-AD45-84EC2340DB3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39" name="Oval 863">
                <a:extLst>
                  <a:ext uri="{FF2B5EF4-FFF2-40B4-BE49-F238E27FC236}">
                    <a16:creationId xmlns:a16="http://schemas.microsoft.com/office/drawing/2014/main" id="{7033155D-401B-D44E-B045-4D35D3462D6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40" name="Oval 863">
                <a:extLst>
                  <a:ext uri="{FF2B5EF4-FFF2-40B4-BE49-F238E27FC236}">
                    <a16:creationId xmlns:a16="http://schemas.microsoft.com/office/drawing/2014/main" id="{FB685E40-D2A0-5345-B99B-B8EE176E52F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C7842518-CD16-D04F-8BB7-0B99AD4EB665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56" name="Freeform 860">
                  <a:extLst>
                    <a:ext uri="{FF2B5EF4-FFF2-40B4-BE49-F238E27FC236}">
                      <a16:creationId xmlns:a16="http://schemas.microsoft.com/office/drawing/2014/main" id="{93CE02BE-F317-4047-B0EC-5723B0513CF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57" name="Rectangle 864">
                  <a:extLst>
                    <a:ext uri="{FF2B5EF4-FFF2-40B4-BE49-F238E27FC236}">
                      <a16:creationId xmlns:a16="http://schemas.microsoft.com/office/drawing/2014/main" id="{95D24226-34FE-D34E-94C1-F0B80492789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58" name="Freeform 865">
                  <a:extLst>
                    <a:ext uri="{FF2B5EF4-FFF2-40B4-BE49-F238E27FC236}">
                      <a16:creationId xmlns:a16="http://schemas.microsoft.com/office/drawing/2014/main" id="{E6E6BCB4-A093-234F-8AEE-B5481B0FB2B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59" name="Freeform 866">
                  <a:extLst>
                    <a:ext uri="{FF2B5EF4-FFF2-40B4-BE49-F238E27FC236}">
                      <a16:creationId xmlns:a16="http://schemas.microsoft.com/office/drawing/2014/main" id="{7E5A5F27-1906-B749-B452-ED83BB5C7A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50ECCDED-EAB9-1141-81D6-DCA4C1772457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43" name="Oval 878">
                  <a:extLst>
                    <a:ext uri="{FF2B5EF4-FFF2-40B4-BE49-F238E27FC236}">
                      <a16:creationId xmlns:a16="http://schemas.microsoft.com/office/drawing/2014/main" id="{77D6921B-41D7-5A47-B898-3A58E5D3E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4" name="Rectangle 880">
                  <a:extLst>
                    <a:ext uri="{FF2B5EF4-FFF2-40B4-BE49-F238E27FC236}">
                      <a16:creationId xmlns:a16="http://schemas.microsoft.com/office/drawing/2014/main" id="{9F1BB22F-9929-0747-B49A-8D7AAAF226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5" name="Oval 878">
                  <a:extLst>
                    <a:ext uri="{FF2B5EF4-FFF2-40B4-BE49-F238E27FC236}">
                      <a16:creationId xmlns:a16="http://schemas.microsoft.com/office/drawing/2014/main" id="{85DB4043-DA61-564B-B850-B6A7CEA64B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6" name="Line 881">
                  <a:extLst>
                    <a:ext uri="{FF2B5EF4-FFF2-40B4-BE49-F238E27FC236}">
                      <a16:creationId xmlns:a16="http://schemas.microsoft.com/office/drawing/2014/main" id="{25E99BA2-550A-444D-B026-ADB13CDD99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7" name="Line 882">
                  <a:extLst>
                    <a:ext uri="{FF2B5EF4-FFF2-40B4-BE49-F238E27FC236}">
                      <a16:creationId xmlns:a16="http://schemas.microsoft.com/office/drawing/2014/main" id="{2DAF394F-FF21-7845-99BF-40B51CEB0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8" name="Rectangle 880">
                  <a:extLst>
                    <a:ext uri="{FF2B5EF4-FFF2-40B4-BE49-F238E27FC236}">
                      <a16:creationId xmlns:a16="http://schemas.microsoft.com/office/drawing/2014/main" id="{0B52A040-C55D-A84D-9CD9-571A60D824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9" name="Oval 878">
                  <a:extLst>
                    <a:ext uri="{FF2B5EF4-FFF2-40B4-BE49-F238E27FC236}">
                      <a16:creationId xmlns:a16="http://schemas.microsoft.com/office/drawing/2014/main" id="{12A58D62-7A6F-DB48-B497-D9695B320E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50" name="Line 882">
                  <a:extLst>
                    <a:ext uri="{FF2B5EF4-FFF2-40B4-BE49-F238E27FC236}">
                      <a16:creationId xmlns:a16="http://schemas.microsoft.com/office/drawing/2014/main" id="{339A79B4-BCC4-9C46-81CC-04C6CF1428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51" name="Line 882">
                  <a:extLst>
                    <a:ext uri="{FF2B5EF4-FFF2-40B4-BE49-F238E27FC236}">
                      <a16:creationId xmlns:a16="http://schemas.microsoft.com/office/drawing/2014/main" id="{5037A25A-A628-314D-A15D-53A10543C7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52" name="Line 884">
                  <a:extLst>
                    <a:ext uri="{FF2B5EF4-FFF2-40B4-BE49-F238E27FC236}">
                      <a16:creationId xmlns:a16="http://schemas.microsoft.com/office/drawing/2014/main" id="{3FDEC229-9D22-2846-A78D-83A0264B97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53" name="Oval 885">
                  <a:extLst>
                    <a:ext uri="{FF2B5EF4-FFF2-40B4-BE49-F238E27FC236}">
                      <a16:creationId xmlns:a16="http://schemas.microsoft.com/office/drawing/2014/main" id="{94F8AAA4-666B-304E-B93D-1612B21829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54" name="Line 881">
                  <a:extLst>
                    <a:ext uri="{FF2B5EF4-FFF2-40B4-BE49-F238E27FC236}">
                      <a16:creationId xmlns:a16="http://schemas.microsoft.com/office/drawing/2014/main" id="{DB19818C-7E33-2D41-96FB-08230F81EE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55" name="Line 882">
                  <a:extLst>
                    <a:ext uri="{FF2B5EF4-FFF2-40B4-BE49-F238E27FC236}">
                      <a16:creationId xmlns:a16="http://schemas.microsoft.com/office/drawing/2014/main" id="{F74B027B-A24F-2E44-BFCC-E101E8382A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88558B3A-C670-E34F-B3BD-85434F568D92}"/>
                </a:ext>
              </a:extLst>
            </p:cNvPr>
            <p:cNvCxnSpPr>
              <a:cxnSpLocks/>
            </p:cNvCxnSpPr>
            <p:nvPr/>
          </p:nvCxnSpPr>
          <p:spPr>
            <a:xfrm>
              <a:off x="8981802" y="5400271"/>
              <a:ext cx="109138" cy="770314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5ECBE426-8A15-2544-91E5-C016E5A4FE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3021" y="5381924"/>
              <a:ext cx="1134613" cy="18347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BB22F364-0703-1342-8994-D418E307576A}"/>
                </a:ext>
              </a:extLst>
            </p:cNvPr>
            <p:cNvCxnSpPr>
              <a:cxnSpLocks/>
            </p:cNvCxnSpPr>
            <p:nvPr/>
          </p:nvCxnSpPr>
          <p:spPr>
            <a:xfrm>
              <a:off x="8288408" y="6114897"/>
              <a:ext cx="265021" cy="239530"/>
            </a:xfrm>
            <a:prstGeom prst="straightConnector1">
              <a:avLst/>
            </a:prstGeom>
            <a:ln>
              <a:solidFill>
                <a:srgbClr val="B03B3C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4F337D2D-7B4F-3D49-8CB1-7E1F63D71D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8822" y="5273748"/>
              <a:ext cx="502837" cy="550411"/>
            </a:xfrm>
            <a:prstGeom prst="straightConnector1">
              <a:avLst/>
            </a:prstGeom>
            <a:ln>
              <a:solidFill>
                <a:srgbClr val="B03B3C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08F26F-5E96-4038-858F-953E7AF62A7A}"/>
              </a:ext>
            </a:extLst>
          </p:cNvPr>
          <p:cNvGrpSpPr/>
          <p:nvPr/>
        </p:nvGrpSpPr>
        <p:grpSpPr>
          <a:xfrm>
            <a:off x="7994742" y="2337682"/>
            <a:ext cx="3907520" cy="2008751"/>
            <a:chOff x="7994742" y="2337682"/>
            <a:chExt cx="3907520" cy="2008751"/>
          </a:xfrm>
        </p:grpSpPr>
        <p:sp>
          <p:nvSpPr>
            <p:cNvPr id="272" name="Rectangle 891">
              <a:extLst>
                <a:ext uri="{FF2B5EF4-FFF2-40B4-BE49-F238E27FC236}">
                  <a16:creationId xmlns:a16="http://schemas.microsoft.com/office/drawing/2014/main" id="{50FDD45C-0506-E246-8F6A-51EDD5A26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3565" y="3731064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73" name="Rectangle 891">
              <a:extLst>
                <a:ext uri="{FF2B5EF4-FFF2-40B4-BE49-F238E27FC236}">
                  <a16:creationId xmlns:a16="http://schemas.microsoft.com/office/drawing/2014/main" id="{7DA4CF27-8321-1545-8354-F15E508EA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077" y="3788536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B0CA42B3-F1D1-FD48-B44F-EAAA56CCFA45}"/>
                </a:ext>
              </a:extLst>
            </p:cNvPr>
            <p:cNvGrpSpPr/>
            <p:nvPr/>
          </p:nvGrpSpPr>
          <p:grpSpPr>
            <a:xfrm>
              <a:off x="8505665" y="3127046"/>
              <a:ext cx="1654724" cy="794307"/>
              <a:chOff x="1026717" y="2292225"/>
              <a:chExt cx="2553587" cy="1225781"/>
            </a:xfrm>
          </p:grpSpPr>
          <p:sp>
            <p:nvSpPr>
              <p:cNvPr id="318" name="Line 853">
                <a:extLst>
                  <a:ext uri="{FF2B5EF4-FFF2-40B4-BE49-F238E27FC236}">
                    <a16:creationId xmlns:a16="http://schemas.microsoft.com/office/drawing/2014/main" id="{8BC174E3-EB53-594A-984C-C2E35A88C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717" y="3511947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7C5AC7A8-DB72-BA4E-BF53-5A007EC98954}"/>
                  </a:ext>
                </a:extLst>
              </p:cNvPr>
              <p:cNvCxnSpPr/>
              <p:nvPr/>
            </p:nvCxnSpPr>
            <p:spPr>
              <a:xfrm>
                <a:off x="2180139" y="22922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0" name="Freeform 860">
                <a:extLst>
                  <a:ext uri="{FF2B5EF4-FFF2-40B4-BE49-F238E27FC236}">
                    <a16:creationId xmlns:a16="http://schemas.microsoft.com/office/drawing/2014/main" id="{11746838-508C-264B-84A3-BE2419114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21" name="Freeform 860">
                <a:extLst>
                  <a:ext uri="{FF2B5EF4-FFF2-40B4-BE49-F238E27FC236}">
                    <a16:creationId xmlns:a16="http://schemas.microsoft.com/office/drawing/2014/main" id="{9EF21FFD-A0A7-3542-A136-85B4B5480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275" name="Line 853">
              <a:extLst>
                <a:ext uri="{FF2B5EF4-FFF2-40B4-BE49-F238E27FC236}">
                  <a16:creationId xmlns:a16="http://schemas.microsoft.com/office/drawing/2014/main" id="{8C7A992A-0764-064F-BDE2-9AD03A457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40947" y="3933723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93331BF3-14DC-D447-AEAD-89BE48EBBF8A}"/>
                </a:ext>
              </a:extLst>
            </p:cNvPr>
            <p:cNvGrpSpPr/>
            <p:nvPr/>
          </p:nvGrpSpPr>
          <p:grpSpPr>
            <a:xfrm>
              <a:off x="10833285" y="3161682"/>
              <a:ext cx="1068977" cy="282748"/>
              <a:chOff x="4618721" y="2324916"/>
              <a:chExt cx="1649657" cy="436338"/>
            </a:xfrm>
          </p:grpSpPr>
          <p:sp>
            <p:nvSpPr>
              <p:cNvPr id="315" name="Freeform 860">
                <a:extLst>
                  <a:ext uri="{FF2B5EF4-FFF2-40B4-BE49-F238E27FC236}">
                    <a16:creationId xmlns:a16="http://schemas.microsoft.com/office/drawing/2014/main" id="{41A31140-DD2B-E84C-A025-064FD561B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22737548-5F2E-F94B-A124-87B22F65F5B7}"/>
                  </a:ext>
                </a:extLst>
              </p:cNvPr>
              <p:cNvCxnSpPr/>
              <p:nvPr/>
            </p:nvCxnSpPr>
            <p:spPr>
              <a:xfrm>
                <a:off x="5143666" y="2324916"/>
                <a:ext cx="112471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Freeform 860">
                <a:extLst>
                  <a:ext uri="{FF2B5EF4-FFF2-40B4-BE49-F238E27FC236}">
                    <a16:creationId xmlns:a16="http://schemas.microsoft.com/office/drawing/2014/main" id="{9D9D66D0-3C5D-2B4D-BE86-99246A9C8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1" y="2337342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98FA0D7A-9C5C-B14C-A57E-5F08658303A6}"/>
                </a:ext>
              </a:extLst>
            </p:cNvPr>
            <p:cNvCxnSpPr/>
            <p:nvPr/>
          </p:nvCxnSpPr>
          <p:spPr>
            <a:xfrm>
              <a:off x="9894462" y="3871956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Freeform 860">
              <a:extLst>
                <a:ext uri="{FF2B5EF4-FFF2-40B4-BE49-F238E27FC236}">
                  <a16:creationId xmlns:a16="http://schemas.microsoft.com/office/drawing/2014/main" id="{E70EDE07-1260-C245-8ACF-922B8CE5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3978" y="3911045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79" name="Freeform 860">
              <a:extLst>
                <a:ext uri="{FF2B5EF4-FFF2-40B4-BE49-F238E27FC236}">
                  <a16:creationId xmlns:a16="http://schemas.microsoft.com/office/drawing/2014/main" id="{5E438FE2-40C4-C646-B3FC-F44D9B4ED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06" y="3872085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80" name="Line 853">
              <a:extLst>
                <a:ext uri="{FF2B5EF4-FFF2-40B4-BE49-F238E27FC236}">
                  <a16:creationId xmlns:a16="http://schemas.microsoft.com/office/drawing/2014/main" id="{AD764237-7176-AA4F-BE96-8BC8017370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7971" y="4342507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281" name="Line 853">
              <a:extLst>
                <a:ext uri="{FF2B5EF4-FFF2-40B4-BE49-F238E27FC236}">
                  <a16:creationId xmlns:a16="http://schemas.microsoft.com/office/drawing/2014/main" id="{D79B1D83-6204-9C48-88E2-326095361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9991" y="4338581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282" name="Line 853">
              <a:extLst>
                <a:ext uri="{FF2B5EF4-FFF2-40B4-BE49-F238E27FC236}">
                  <a16:creationId xmlns:a16="http://schemas.microsoft.com/office/drawing/2014/main" id="{3292BC98-7C15-6F46-923F-71FEC05F7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4921" y="3512914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2CA6E2E5-D43E-6642-BBF0-3910F8070E59}"/>
                </a:ext>
              </a:extLst>
            </p:cNvPr>
            <p:cNvGrpSpPr/>
            <p:nvPr/>
          </p:nvGrpSpPr>
          <p:grpSpPr>
            <a:xfrm>
              <a:off x="8167441" y="3922465"/>
              <a:ext cx="484418" cy="349404"/>
              <a:chOff x="1012668" y="927184"/>
              <a:chExt cx="747559" cy="539203"/>
            </a:xfrm>
          </p:grpSpPr>
          <p:sp>
            <p:nvSpPr>
              <p:cNvPr id="311" name="Line 853">
                <a:extLst>
                  <a:ext uri="{FF2B5EF4-FFF2-40B4-BE49-F238E27FC236}">
                    <a16:creationId xmlns:a16="http://schemas.microsoft.com/office/drawing/2014/main" id="{74945790-8A27-8E48-B587-0B7A6012B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312" name="Rectangle 876">
                <a:extLst>
                  <a:ext uri="{FF2B5EF4-FFF2-40B4-BE49-F238E27FC236}">
                    <a16:creationId xmlns:a16="http://schemas.microsoft.com/office/drawing/2014/main" id="{BA896FBC-9746-1345-8F15-4DFA550F151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313" name="Rectangle 873">
                <a:extLst>
                  <a:ext uri="{FF2B5EF4-FFF2-40B4-BE49-F238E27FC236}">
                    <a16:creationId xmlns:a16="http://schemas.microsoft.com/office/drawing/2014/main" id="{F66340E8-28D8-924B-BB2E-17CB3C9967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314" name="Freeform 875">
                <a:extLst>
                  <a:ext uri="{FF2B5EF4-FFF2-40B4-BE49-F238E27FC236}">
                    <a16:creationId xmlns:a16="http://schemas.microsoft.com/office/drawing/2014/main" id="{75C39C76-9A4B-1847-95AA-D9B638C36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B45F2C81-10C0-0348-82D1-1AFB70E3E0B2}"/>
                </a:ext>
              </a:extLst>
            </p:cNvPr>
            <p:cNvGrpSpPr/>
            <p:nvPr/>
          </p:nvGrpSpPr>
          <p:grpSpPr>
            <a:xfrm>
              <a:off x="7994742" y="2337682"/>
              <a:ext cx="1082989" cy="919087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87" name="Oval 859">
                <a:extLst>
                  <a:ext uri="{FF2B5EF4-FFF2-40B4-BE49-F238E27FC236}">
                    <a16:creationId xmlns:a16="http://schemas.microsoft.com/office/drawing/2014/main" id="{1D4AFB94-0ED4-8A4F-90DD-9EA45446F37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88" name="Oval 861">
                <a:extLst>
                  <a:ext uri="{FF2B5EF4-FFF2-40B4-BE49-F238E27FC236}">
                    <a16:creationId xmlns:a16="http://schemas.microsoft.com/office/drawing/2014/main" id="{6FA3779B-FD19-5E49-A807-69A876B0FFC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89" name="Oval 862">
                <a:extLst>
                  <a:ext uri="{FF2B5EF4-FFF2-40B4-BE49-F238E27FC236}">
                    <a16:creationId xmlns:a16="http://schemas.microsoft.com/office/drawing/2014/main" id="{2B1BD3B1-6670-D543-99F4-C215BB14D11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90" name="Oval 863">
                <a:extLst>
                  <a:ext uri="{FF2B5EF4-FFF2-40B4-BE49-F238E27FC236}">
                    <a16:creationId xmlns:a16="http://schemas.microsoft.com/office/drawing/2014/main" id="{BBAC3EB5-A68D-3F4E-AEAC-BDF5CFA517B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91" name="Oval 863">
                <a:extLst>
                  <a:ext uri="{FF2B5EF4-FFF2-40B4-BE49-F238E27FC236}">
                    <a16:creationId xmlns:a16="http://schemas.microsoft.com/office/drawing/2014/main" id="{FCF04403-383F-654D-867D-80112A83EE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138EE5D8-3921-9048-B987-4AF23F8B264C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307" name="Freeform 860">
                  <a:extLst>
                    <a:ext uri="{FF2B5EF4-FFF2-40B4-BE49-F238E27FC236}">
                      <a16:creationId xmlns:a16="http://schemas.microsoft.com/office/drawing/2014/main" id="{E110883C-4617-3145-BF97-DFF991336CB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8" name="Rectangle 864">
                  <a:extLst>
                    <a:ext uri="{FF2B5EF4-FFF2-40B4-BE49-F238E27FC236}">
                      <a16:creationId xmlns:a16="http://schemas.microsoft.com/office/drawing/2014/main" id="{DBF53AD4-0E23-B24A-8AAE-F044BFA7E14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309" name="Freeform 865">
                  <a:extLst>
                    <a:ext uri="{FF2B5EF4-FFF2-40B4-BE49-F238E27FC236}">
                      <a16:creationId xmlns:a16="http://schemas.microsoft.com/office/drawing/2014/main" id="{2555B266-B4C1-5446-9A9F-59C0801BB96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10" name="Freeform 866">
                  <a:extLst>
                    <a:ext uri="{FF2B5EF4-FFF2-40B4-BE49-F238E27FC236}">
                      <a16:creationId xmlns:a16="http://schemas.microsoft.com/office/drawing/2014/main" id="{0743CA2D-50B9-954D-BB68-FA8C0C44BD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312877E1-9DFC-E54E-8EAF-821D74DB141A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94" name="Oval 878">
                  <a:extLst>
                    <a:ext uri="{FF2B5EF4-FFF2-40B4-BE49-F238E27FC236}">
                      <a16:creationId xmlns:a16="http://schemas.microsoft.com/office/drawing/2014/main" id="{67683830-8C24-2E47-91C2-B687DD86A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5" name="Rectangle 880">
                  <a:extLst>
                    <a:ext uri="{FF2B5EF4-FFF2-40B4-BE49-F238E27FC236}">
                      <a16:creationId xmlns:a16="http://schemas.microsoft.com/office/drawing/2014/main" id="{32FF5D91-E3BA-F144-86B0-6EDB641D27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6" name="Oval 878">
                  <a:extLst>
                    <a:ext uri="{FF2B5EF4-FFF2-40B4-BE49-F238E27FC236}">
                      <a16:creationId xmlns:a16="http://schemas.microsoft.com/office/drawing/2014/main" id="{C0338822-5FEA-584D-871C-FFFF7422B8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7" name="Line 881">
                  <a:extLst>
                    <a:ext uri="{FF2B5EF4-FFF2-40B4-BE49-F238E27FC236}">
                      <a16:creationId xmlns:a16="http://schemas.microsoft.com/office/drawing/2014/main" id="{DA198CFB-E26E-C843-929D-FDEAE3F1C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8" name="Line 882">
                  <a:extLst>
                    <a:ext uri="{FF2B5EF4-FFF2-40B4-BE49-F238E27FC236}">
                      <a16:creationId xmlns:a16="http://schemas.microsoft.com/office/drawing/2014/main" id="{24B26E2E-9756-774A-BD45-2357D39B19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9" name="Rectangle 880">
                  <a:extLst>
                    <a:ext uri="{FF2B5EF4-FFF2-40B4-BE49-F238E27FC236}">
                      <a16:creationId xmlns:a16="http://schemas.microsoft.com/office/drawing/2014/main" id="{A9465426-DB8A-C847-9238-A15FE1B51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0" name="Oval 878">
                  <a:extLst>
                    <a:ext uri="{FF2B5EF4-FFF2-40B4-BE49-F238E27FC236}">
                      <a16:creationId xmlns:a16="http://schemas.microsoft.com/office/drawing/2014/main" id="{BB41577D-49DA-8145-9D41-52FF3EA25A0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1" name="Line 882">
                  <a:extLst>
                    <a:ext uri="{FF2B5EF4-FFF2-40B4-BE49-F238E27FC236}">
                      <a16:creationId xmlns:a16="http://schemas.microsoft.com/office/drawing/2014/main" id="{85B676DC-9F31-7B4E-B7A2-2223AC8A9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2" name="Line 882">
                  <a:extLst>
                    <a:ext uri="{FF2B5EF4-FFF2-40B4-BE49-F238E27FC236}">
                      <a16:creationId xmlns:a16="http://schemas.microsoft.com/office/drawing/2014/main" id="{132DA469-2467-504E-9840-A98177CBB5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3" name="Line 884">
                  <a:extLst>
                    <a:ext uri="{FF2B5EF4-FFF2-40B4-BE49-F238E27FC236}">
                      <a16:creationId xmlns:a16="http://schemas.microsoft.com/office/drawing/2014/main" id="{1B374238-AD4B-7B4E-87D6-837E87044A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4" name="Oval 885">
                  <a:extLst>
                    <a:ext uri="{FF2B5EF4-FFF2-40B4-BE49-F238E27FC236}">
                      <a16:creationId xmlns:a16="http://schemas.microsoft.com/office/drawing/2014/main" id="{FC437756-FF7E-214C-A1AB-16A2B3F64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5" name="Line 881">
                  <a:extLst>
                    <a:ext uri="{FF2B5EF4-FFF2-40B4-BE49-F238E27FC236}">
                      <a16:creationId xmlns:a16="http://schemas.microsoft.com/office/drawing/2014/main" id="{749E9AF8-F018-394E-8F57-71FE52F157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6" name="Line 882">
                  <a:extLst>
                    <a:ext uri="{FF2B5EF4-FFF2-40B4-BE49-F238E27FC236}">
                      <a16:creationId xmlns:a16="http://schemas.microsoft.com/office/drawing/2014/main" id="{6E4F1D97-F526-1041-927B-2D3B26481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BE766FE8-B213-8045-AE41-FF652C01BA91}"/>
                </a:ext>
              </a:extLst>
            </p:cNvPr>
            <p:cNvCxnSpPr>
              <a:cxnSpLocks/>
            </p:cNvCxnSpPr>
            <p:nvPr/>
          </p:nvCxnSpPr>
          <p:spPr>
            <a:xfrm>
              <a:off x="8981801" y="3214893"/>
              <a:ext cx="109138" cy="770314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40502687-40C4-0241-B309-4723AB1233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3020" y="3196546"/>
              <a:ext cx="1134613" cy="18347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EB302DC4-54F5-9A4D-9F4C-5E31AFA96C88}"/>
              </a:ext>
            </a:extLst>
          </p:cNvPr>
          <p:cNvGrpSpPr/>
          <p:nvPr/>
        </p:nvGrpSpPr>
        <p:grpSpPr>
          <a:xfrm>
            <a:off x="8118034" y="199099"/>
            <a:ext cx="3792268" cy="1975637"/>
            <a:chOff x="821024" y="4395049"/>
            <a:chExt cx="4213631" cy="2195152"/>
          </a:xfrm>
        </p:grpSpPr>
        <p:sp>
          <p:nvSpPr>
            <p:cNvPr id="323" name="Rectangle 891">
              <a:extLst>
                <a:ext uri="{FF2B5EF4-FFF2-40B4-BE49-F238E27FC236}">
                  <a16:creationId xmlns:a16="http://schemas.microsoft.com/office/drawing/2014/main" id="{13497ED6-C0D4-E043-A640-8A0C40E87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217" y="5906458"/>
              <a:ext cx="72" cy="307777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324" name="Rectangle 891">
              <a:extLst>
                <a:ext uri="{FF2B5EF4-FFF2-40B4-BE49-F238E27FC236}">
                  <a16:creationId xmlns:a16="http://schemas.microsoft.com/office/drawing/2014/main" id="{9ABC6EA4-FE03-C744-86D0-AAF07D05F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119" y="5970316"/>
              <a:ext cx="72" cy="307777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58CA4615-5DA5-F748-A82F-031B5BAEAF99}"/>
                </a:ext>
              </a:extLst>
            </p:cNvPr>
            <p:cNvGrpSpPr/>
            <p:nvPr/>
          </p:nvGrpSpPr>
          <p:grpSpPr>
            <a:xfrm>
              <a:off x="1260662" y="5235327"/>
              <a:ext cx="1838582" cy="882564"/>
              <a:chOff x="1026717" y="2292224"/>
              <a:chExt cx="2553587" cy="1225782"/>
            </a:xfrm>
          </p:grpSpPr>
          <p:sp>
            <p:nvSpPr>
              <p:cNvPr id="367" name="Line 853">
                <a:extLst>
                  <a:ext uri="{FF2B5EF4-FFF2-40B4-BE49-F238E27FC236}">
                    <a16:creationId xmlns:a16="http://schemas.microsoft.com/office/drawing/2014/main" id="{F26DCA3E-3463-2A49-B3D3-4850E4909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717" y="3511947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1A1D6AFE-0AD9-B143-83A6-C35E78E7FFD3}"/>
                  </a:ext>
                </a:extLst>
              </p:cNvPr>
              <p:cNvCxnSpPr/>
              <p:nvPr/>
            </p:nvCxnSpPr>
            <p:spPr>
              <a:xfrm>
                <a:off x="2180139" y="2292224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" name="Freeform 860">
                <a:extLst>
                  <a:ext uri="{FF2B5EF4-FFF2-40B4-BE49-F238E27FC236}">
                    <a16:creationId xmlns:a16="http://schemas.microsoft.com/office/drawing/2014/main" id="{8C2054C0-C57B-BF4D-8CC7-EFBCE267D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70" name="Freeform 860">
                <a:extLst>
                  <a:ext uri="{FF2B5EF4-FFF2-40B4-BE49-F238E27FC236}">
                    <a16:creationId xmlns:a16="http://schemas.microsoft.com/office/drawing/2014/main" id="{F686EB36-8312-0142-935C-89A44F5B2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326" name="Line 853">
              <a:extLst>
                <a:ext uri="{FF2B5EF4-FFF2-40B4-BE49-F238E27FC236}">
                  <a16:creationId xmlns:a16="http://schemas.microsoft.com/office/drawing/2014/main" id="{8E5D87B9-BBBA-9C46-8E24-584C4BAAA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197" y="6122722"/>
              <a:ext cx="592531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D71A0477-2B9E-5642-A079-BCD0C232A33B}"/>
                </a:ext>
              </a:extLst>
            </p:cNvPr>
            <p:cNvGrpSpPr/>
            <p:nvPr/>
          </p:nvGrpSpPr>
          <p:grpSpPr>
            <a:xfrm>
              <a:off x="3846905" y="5267662"/>
              <a:ext cx="1187750" cy="320306"/>
              <a:chOff x="4618723" y="2316384"/>
              <a:chExt cx="1649655" cy="444870"/>
            </a:xfrm>
          </p:grpSpPr>
          <p:sp>
            <p:nvSpPr>
              <p:cNvPr id="364" name="Freeform 860">
                <a:extLst>
                  <a:ext uri="{FF2B5EF4-FFF2-40B4-BE49-F238E27FC236}">
                    <a16:creationId xmlns:a16="http://schemas.microsoft.com/office/drawing/2014/main" id="{50742B1B-9A86-CC49-967E-AFDAA6ACF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51172513-4A49-E847-9335-9CF6EA10A600}"/>
                  </a:ext>
                </a:extLst>
              </p:cNvPr>
              <p:cNvCxnSpPr/>
              <p:nvPr/>
            </p:nvCxnSpPr>
            <p:spPr>
              <a:xfrm>
                <a:off x="5143667" y="2316384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6" name="Freeform 860">
                <a:extLst>
                  <a:ext uri="{FF2B5EF4-FFF2-40B4-BE49-F238E27FC236}">
                    <a16:creationId xmlns:a16="http://schemas.microsoft.com/office/drawing/2014/main" id="{64358C8F-FB3F-4345-B738-31AD63D7A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337343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4C7A1E4A-477C-5B41-99E0-DA7EC66764A8}"/>
                </a:ext>
              </a:extLst>
            </p:cNvPr>
            <p:cNvCxnSpPr/>
            <p:nvPr/>
          </p:nvCxnSpPr>
          <p:spPr>
            <a:xfrm>
              <a:off x="2803769" y="6063004"/>
              <a:ext cx="65836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Freeform 860">
              <a:extLst>
                <a:ext uri="{FF2B5EF4-FFF2-40B4-BE49-F238E27FC236}">
                  <a16:creationId xmlns:a16="http://schemas.microsoft.com/office/drawing/2014/main" id="{4CA99899-0E9E-5D41-BF89-F50918FBD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009" y="6106437"/>
              <a:ext cx="888796" cy="27190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330" name="Freeform 860">
              <a:extLst>
                <a:ext uri="{FF2B5EF4-FFF2-40B4-BE49-F238E27FC236}">
                  <a16:creationId xmlns:a16="http://schemas.microsoft.com/office/drawing/2014/main" id="{08E09383-17D2-CB44-AACF-E2C0615A2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818" y="6063148"/>
              <a:ext cx="1123653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331" name="Line 853">
              <a:extLst>
                <a:ext uri="{FF2B5EF4-FFF2-40B4-BE49-F238E27FC236}">
                  <a16:creationId xmlns:a16="http://schemas.microsoft.com/office/drawing/2014/main" id="{A6B51BBA-7C70-2E4F-9249-82FB6EBA5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4335" y="6585839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332" name="Line 853">
              <a:extLst>
                <a:ext uri="{FF2B5EF4-FFF2-40B4-BE49-F238E27FC236}">
                  <a16:creationId xmlns:a16="http://schemas.microsoft.com/office/drawing/2014/main" id="{622EFE6C-B3FC-5D4D-A618-E8501FE6B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024" y="6581477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333" name="Line 853">
              <a:extLst>
                <a:ext uri="{FF2B5EF4-FFF2-40B4-BE49-F238E27FC236}">
                  <a16:creationId xmlns:a16="http://schemas.microsoft.com/office/drawing/2014/main" id="{AAB4CA8C-B2CD-1848-9623-E4F318971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3168" y="5664069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C2AF82FE-EE43-3D4A-8CBB-04EB1356C214}"/>
                </a:ext>
              </a:extLst>
            </p:cNvPr>
            <p:cNvGrpSpPr/>
            <p:nvPr/>
          </p:nvGrpSpPr>
          <p:grpSpPr>
            <a:xfrm>
              <a:off x="2893449" y="4395049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340" name="Oval 859">
                <a:extLst>
                  <a:ext uri="{FF2B5EF4-FFF2-40B4-BE49-F238E27FC236}">
                    <a16:creationId xmlns:a16="http://schemas.microsoft.com/office/drawing/2014/main" id="{7B66B358-03FB-3E4E-86DD-46AD500CA4F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41" name="Oval 861">
                <a:extLst>
                  <a:ext uri="{FF2B5EF4-FFF2-40B4-BE49-F238E27FC236}">
                    <a16:creationId xmlns:a16="http://schemas.microsoft.com/office/drawing/2014/main" id="{EA0F2CF3-BC56-334D-89B5-166E2A308CC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42" name="Oval 862">
                <a:extLst>
                  <a:ext uri="{FF2B5EF4-FFF2-40B4-BE49-F238E27FC236}">
                    <a16:creationId xmlns:a16="http://schemas.microsoft.com/office/drawing/2014/main" id="{69923CAA-A9F3-6F48-A754-C8FEDA0AB9E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43" name="Oval 863">
                <a:extLst>
                  <a:ext uri="{FF2B5EF4-FFF2-40B4-BE49-F238E27FC236}">
                    <a16:creationId xmlns:a16="http://schemas.microsoft.com/office/drawing/2014/main" id="{9C233628-7BA6-634D-BD63-067F0A08B3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44" name="Oval 863">
                <a:extLst>
                  <a:ext uri="{FF2B5EF4-FFF2-40B4-BE49-F238E27FC236}">
                    <a16:creationId xmlns:a16="http://schemas.microsoft.com/office/drawing/2014/main" id="{3DC89FBA-14C9-814F-88D3-08A63783E68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345" name="Group 344">
                <a:extLst>
                  <a:ext uri="{FF2B5EF4-FFF2-40B4-BE49-F238E27FC236}">
                    <a16:creationId xmlns:a16="http://schemas.microsoft.com/office/drawing/2014/main" id="{B323A0A4-5BAB-B04E-B1F1-B6F1FCE26D72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360" name="Freeform 860">
                  <a:extLst>
                    <a:ext uri="{FF2B5EF4-FFF2-40B4-BE49-F238E27FC236}">
                      <a16:creationId xmlns:a16="http://schemas.microsoft.com/office/drawing/2014/main" id="{8472B5B8-DBB9-CD40-AC31-86532063379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61" name="Rectangle 864">
                  <a:extLst>
                    <a:ext uri="{FF2B5EF4-FFF2-40B4-BE49-F238E27FC236}">
                      <a16:creationId xmlns:a16="http://schemas.microsoft.com/office/drawing/2014/main" id="{6A628194-CC6F-E54C-B0A0-55CD4E41D21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362" name="Freeform 865">
                  <a:extLst>
                    <a:ext uri="{FF2B5EF4-FFF2-40B4-BE49-F238E27FC236}">
                      <a16:creationId xmlns:a16="http://schemas.microsoft.com/office/drawing/2014/main" id="{F0916F13-ABA2-FA45-8062-5E7F20B69DA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63" name="Freeform 866">
                  <a:extLst>
                    <a:ext uri="{FF2B5EF4-FFF2-40B4-BE49-F238E27FC236}">
                      <a16:creationId xmlns:a16="http://schemas.microsoft.com/office/drawing/2014/main" id="{D313BA4B-077C-C94B-92B7-1363047CA97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228304D3-E07F-AF42-BE53-EECA50B76C32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347" name="Oval 878">
                  <a:extLst>
                    <a:ext uri="{FF2B5EF4-FFF2-40B4-BE49-F238E27FC236}">
                      <a16:creationId xmlns:a16="http://schemas.microsoft.com/office/drawing/2014/main" id="{F25A1043-741B-054B-8784-FE6E55102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48" name="Rectangle 880">
                  <a:extLst>
                    <a:ext uri="{FF2B5EF4-FFF2-40B4-BE49-F238E27FC236}">
                      <a16:creationId xmlns:a16="http://schemas.microsoft.com/office/drawing/2014/main" id="{0B0DD188-1BF0-2145-8964-6DE023961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49" name="Oval 878">
                  <a:extLst>
                    <a:ext uri="{FF2B5EF4-FFF2-40B4-BE49-F238E27FC236}">
                      <a16:creationId xmlns:a16="http://schemas.microsoft.com/office/drawing/2014/main" id="{E40083F3-C066-DD47-BA85-5F08795AB2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50" name="Line 881">
                  <a:extLst>
                    <a:ext uri="{FF2B5EF4-FFF2-40B4-BE49-F238E27FC236}">
                      <a16:creationId xmlns:a16="http://schemas.microsoft.com/office/drawing/2014/main" id="{45599C80-7DA1-3A40-B145-0C89B121BE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51" name="Line 882">
                  <a:extLst>
                    <a:ext uri="{FF2B5EF4-FFF2-40B4-BE49-F238E27FC236}">
                      <a16:creationId xmlns:a16="http://schemas.microsoft.com/office/drawing/2014/main" id="{AF78EBB5-8F58-0B43-B3C8-AA6AD688C3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52" name="Rectangle 880">
                  <a:extLst>
                    <a:ext uri="{FF2B5EF4-FFF2-40B4-BE49-F238E27FC236}">
                      <a16:creationId xmlns:a16="http://schemas.microsoft.com/office/drawing/2014/main" id="{4CA79224-C4D5-6845-A3A8-77064A404D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53" name="Oval 878">
                  <a:extLst>
                    <a:ext uri="{FF2B5EF4-FFF2-40B4-BE49-F238E27FC236}">
                      <a16:creationId xmlns:a16="http://schemas.microsoft.com/office/drawing/2014/main" id="{937C44CE-7F99-3644-A08A-2A451773439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54" name="Line 882">
                  <a:extLst>
                    <a:ext uri="{FF2B5EF4-FFF2-40B4-BE49-F238E27FC236}">
                      <a16:creationId xmlns:a16="http://schemas.microsoft.com/office/drawing/2014/main" id="{4E04CD00-E8C3-AE4F-ABE6-B6A7228859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55" name="Line 882">
                  <a:extLst>
                    <a:ext uri="{FF2B5EF4-FFF2-40B4-BE49-F238E27FC236}">
                      <a16:creationId xmlns:a16="http://schemas.microsoft.com/office/drawing/2014/main" id="{637DF33C-7EE5-1E4D-AF35-64C7F3578D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56" name="Line 884">
                  <a:extLst>
                    <a:ext uri="{FF2B5EF4-FFF2-40B4-BE49-F238E27FC236}">
                      <a16:creationId xmlns:a16="http://schemas.microsoft.com/office/drawing/2014/main" id="{A50EBD14-C1F7-8D49-ABAC-EAB10B3CE3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57" name="Oval 885">
                  <a:extLst>
                    <a:ext uri="{FF2B5EF4-FFF2-40B4-BE49-F238E27FC236}">
                      <a16:creationId xmlns:a16="http://schemas.microsoft.com/office/drawing/2014/main" id="{24335824-D89B-4242-AD6C-673FAD2D5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58" name="Line 881">
                  <a:extLst>
                    <a:ext uri="{FF2B5EF4-FFF2-40B4-BE49-F238E27FC236}">
                      <a16:creationId xmlns:a16="http://schemas.microsoft.com/office/drawing/2014/main" id="{5A84449E-A98E-8F42-8C13-D7CF7AD0B2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59" name="Line 882">
                  <a:extLst>
                    <a:ext uri="{FF2B5EF4-FFF2-40B4-BE49-F238E27FC236}">
                      <a16:creationId xmlns:a16="http://schemas.microsoft.com/office/drawing/2014/main" id="{EFAB9070-9B66-CA46-89E7-A48BE00FD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7C6BCE05-CEE9-AF4A-B160-D375ED5CD10A}"/>
                </a:ext>
              </a:extLst>
            </p:cNvPr>
            <p:cNvGrpSpPr/>
            <p:nvPr/>
          </p:nvGrpSpPr>
          <p:grpSpPr>
            <a:xfrm>
              <a:off x="884857" y="6119126"/>
              <a:ext cx="538242" cy="388228"/>
              <a:chOff x="1012668" y="927183"/>
              <a:chExt cx="747559" cy="539204"/>
            </a:xfrm>
          </p:grpSpPr>
          <p:sp>
            <p:nvSpPr>
              <p:cNvPr id="336" name="Line 853">
                <a:extLst>
                  <a:ext uri="{FF2B5EF4-FFF2-40B4-BE49-F238E27FC236}">
                    <a16:creationId xmlns:a16="http://schemas.microsoft.com/office/drawing/2014/main" id="{78DC1872-CD08-154E-8297-49A530336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337" name="Rectangle 876">
                <a:extLst>
                  <a:ext uri="{FF2B5EF4-FFF2-40B4-BE49-F238E27FC236}">
                    <a16:creationId xmlns:a16="http://schemas.microsoft.com/office/drawing/2014/main" id="{B9C21B3F-6954-FE43-A2A6-9BBCA679834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3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338" name="Rectangle 873">
                <a:extLst>
                  <a:ext uri="{FF2B5EF4-FFF2-40B4-BE49-F238E27FC236}">
                    <a16:creationId xmlns:a16="http://schemas.microsoft.com/office/drawing/2014/main" id="{0A458B45-7E85-EE49-934D-F94F6FFC1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339" name="Freeform 875">
                <a:extLst>
                  <a:ext uri="{FF2B5EF4-FFF2-40B4-BE49-F238E27FC236}">
                    <a16:creationId xmlns:a16="http://schemas.microsoft.com/office/drawing/2014/main" id="{A4723EB8-BF30-2541-9DDA-EAE52E998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371" name="Rectangle 370">
            <a:extLst>
              <a:ext uri="{FF2B5EF4-FFF2-40B4-BE49-F238E27FC236}">
                <a16:creationId xmlns:a16="http://schemas.microsoft.com/office/drawing/2014/main" id="{858A07F8-6873-E845-A0D1-3A1B5E9F8D01}"/>
              </a:ext>
            </a:extLst>
          </p:cNvPr>
          <p:cNvSpPr/>
          <p:nvPr/>
        </p:nvSpPr>
        <p:spPr>
          <a:xfrm>
            <a:off x="9416114" y="4794353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1148AB7D-93A9-D845-8315-D019B22B096D}"/>
              </a:ext>
            </a:extLst>
          </p:cNvPr>
          <p:cNvSpPr/>
          <p:nvPr/>
        </p:nvSpPr>
        <p:spPr>
          <a:xfrm>
            <a:off x="9646573" y="2558819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99D229F3-A223-4945-948F-93940668275A}"/>
              </a:ext>
            </a:extLst>
          </p:cNvPr>
          <p:cNvSpPr/>
          <p:nvPr/>
        </p:nvSpPr>
        <p:spPr>
          <a:xfrm>
            <a:off x="9233977" y="40506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CBB08C47-F570-C348-B5DC-3EE036BC29E8}"/>
              </a:ext>
            </a:extLst>
          </p:cNvPr>
          <p:cNvSpPr/>
          <p:nvPr/>
        </p:nvSpPr>
        <p:spPr>
          <a:xfrm>
            <a:off x="5645348" y="2410435"/>
            <a:ext cx="3006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325">
              <a:tabLst>
                <a:tab pos="284163" algn="l"/>
                <a:tab pos="568325" algn="l"/>
              </a:tabLst>
            </a:pPr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</a:rPr>
              <a:t>= </a:t>
            </a:r>
            <a:r>
              <a:rPr lang="en-US" i="1" dirty="0" err="1">
                <a:latin typeface="Times New Roman" panose="02020603050405020304" pitchFamily="18" charset="0"/>
              </a:rPr>
              <a:t>γ</a:t>
            </a:r>
            <a:r>
              <a:rPr lang="en-US" b="1" baseline="30000" dirty="0">
                <a:latin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0</a:t>
            </a:r>
            <a:r>
              <a:rPr lang="en-US" i="1" dirty="0">
                <a:latin typeface="Times New Roman" panose="02020603050405020304" pitchFamily="18" charset="0"/>
              </a:rPr>
              <a:t>,</a:t>
            </a:r>
            <a:r>
              <a:rPr lang="en-US" dirty="0">
                <a:latin typeface="Calibri" panose="020F0502020204030204" pitchFamily="34" charset="0"/>
              </a:rPr>
              <a:t> move(r1,d3,d1)</a:t>
            </a:r>
            <a:r>
              <a:rPr lang="en-US" dirty="0">
                <a:latin typeface="Times New Roman" panose="02020603050405020304" pitchFamily="18" charset="0"/>
              </a:rPr>
              <a:t>)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	= </a:t>
            </a:r>
            <a:r>
              <a:rPr lang="ro-RO" dirty="0">
                <a:latin typeface="Calibri" panose="020F0502020204030204" pitchFamily="34" charset="0"/>
              </a:rPr>
              <a:t>{</a:t>
            </a: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loc(r1) = d1, </a:t>
            </a:r>
          </a:p>
          <a:p>
            <a:pPr indent="-60325">
              <a:tabLst>
                <a:tab pos="284163" algn="l"/>
                <a:tab pos="568325" algn="l"/>
              </a:tabLst>
            </a:pP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		loc(r1) = d3, </a:t>
            </a:r>
            <a:b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</a:b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		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cargo(r1) = nil</a:t>
            </a: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, </a:t>
            </a:r>
          </a:p>
          <a:p>
            <a:pPr indent="-60325">
              <a:tabLst>
                <a:tab pos="284163" algn="l"/>
                <a:tab pos="568325" algn="l"/>
              </a:tabLst>
            </a:pP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		loc(c1) = d1</a:t>
            </a:r>
            <a:r>
              <a:rPr lang="ro-RO" dirty="0">
                <a:latin typeface="Calibri" panose="020F0502020204030204" pitchFamily="34" charset="0"/>
              </a:rPr>
              <a:t>}</a:t>
            </a:r>
            <a:endParaRPr lang="en-US" dirty="0">
              <a:latin typeface="Calibri" panose="020F0502020204030204" pitchFamily="34" charset="0"/>
            </a:endParaRPr>
          </a:p>
          <a:p>
            <a:pPr marL="396875" lvl="1" indent="0">
              <a:buNone/>
              <a:tabLst>
                <a:tab pos="284163" algn="l"/>
                <a:tab pos="568325" algn="l"/>
              </a:tabLst>
            </a:pPr>
            <a:br>
              <a:rPr lang="en-US" baseline="-25000" dirty="0">
                <a:latin typeface="Calibri" panose="020F0502020204030204" pitchFamily="34" charset="0"/>
              </a:rPr>
            </a:br>
            <a:endParaRPr lang="en-US" baseline="-25000" dirty="0">
              <a:latin typeface="Calibri" panose="020F0502020204030204" pitchFamily="34" charset="0"/>
            </a:endParaRPr>
          </a:p>
          <a:p>
            <a:pPr marL="396875" lvl="1" indent="0">
              <a:buNone/>
              <a:tabLst>
                <a:tab pos="284163" algn="l"/>
                <a:tab pos="568325" algn="l"/>
              </a:tabLst>
            </a:pPr>
            <a:endParaRPr lang="en-US" baseline="-25000" dirty="0">
              <a:latin typeface="Calibri" panose="020F0502020204030204" pitchFamily="34" charset="0"/>
            </a:endParaRPr>
          </a:p>
          <a:p>
            <a:pPr indent="-60325">
              <a:tabLst>
                <a:tab pos="284163" algn="l"/>
                <a:tab pos="568325" algn="l"/>
              </a:tabLst>
            </a:pPr>
            <a:br>
              <a:rPr lang="ro-RO" baseline="-25000" dirty="0">
                <a:latin typeface="Calibri" panose="020F0502020204030204" pitchFamily="34" charset="0"/>
              </a:rPr>
            </a:br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</a:rPr>
              <a:t>= </a:t>
            </a:r>
            <a:r>
              <a:rPr lang="en-US" i="1" dirty="0" err="1">
                <a:latin typeface="Times New Roman" panose="02020603050405020304" pitchFamily="18" charset="0"/>
              </a:rPr>
              <a:t>γ</a:t>
            </a:r>
            <a:r>
              <a:rPr lang="en-US" b="1" baseline="30000" dirty="0">
                <a:latin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</a:rPr>
              <a:t>,</a:t>
            </a:r>
            <a:r>
              <a:rPr lang="en-US" dirty="0">
                <a:latin typeface="Calibri" panose="020F0502020204030204" pitchFamily="34" charset="0"/>
              </a:rPr>
              <a:t> load(r1,c1,d1)</a:t>
            </a:r>
            <a:r>
              <a:rPr lang="en-US" dirty="0">
                <a:latin typeface="Times New Roman" panose="02020603050405020304" pitchFamily="18" charset="0"/>
              </a:rPr>
              <a:t>)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	= </a:t>
            </a:r>
            <a:r>
              <a:rPr lang="ro-RO" dirty="0">
                <a:latin typeface="Calibri" panose="020F0502020204030204" pitchFamily="34" charset="0"/>
              </a:rPr>
              <a:t>{</a:t>
            </a: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loc(r1) = d1, </a:t>
            </a:r>
          </a:p>
          <a:p>
            <a:pPr indent="-60325">
              <a:tabLst>
                <a:tab pos="284163" algn="l"/>
                <a:tab pos="568325" algn="l"/>
              </a:tabLst>
            </a:pPr>
            <a:r>
              <a:rPr lang="ro-RO" dirty="0">
                <a:latin typeface="Calibri" panose="020F0502020204030204" pitchFamily="34" charset="0"/>
              </a:rPr>
              <a:t>		loc(r1) = d3,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		</a:t>
            </a:r>
            <a:r>
              <a:rPr lang="ro-RO" dirty="0">
                <a:latin typeface="Calibri" panose="020F0502020204030204" pitchFamily="34" charset="0"/>
              </a:rPr>
              <a:t>cargo(r1) = </a:t>
            </a:r>
            <a:r>
              <a:rPr lang="ro-RO" dirty="0" err="1">
                <a:latin typeface="Calibri" panose="020F0502020204030204" pitchFamily="34" charset="0"/>
              </a:rPr>
              <a:t>nil</a:t>
            </a:r>
            <a:r>
              <a:rPr lang="ro-RO" dirty="0">
                <a:latin typeface="Calibri" panose="020F0502020204030204" pitchFamily="34" charset="0"/>
              </a:rPr>
              <a:t>,</a:t>
            </a:r>
            <a:br>
              <a:rPr lang="ro-RO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/>
              </a:rPr>
              <a:t>		</a:t>
            </a:r>
            <a:r>
              <a:rPr lang="ro-RO" dirty="0">
                <a:latin typeface="Calibri" panose="020F0502020204030204" pitchFamily="34" charset="0"/>
              </a:rPr>
              <a:t>cargo(r1) = </a:t>
            </a:r>
            <a:r>
              <a:rPr lang="ro-RO" dirty="0">
                <a:latin typeface="Calibri" panose="020F0502020204030204" pitchFamily="34" charset="0"/>
                <a:cs typeface="Calibri"/>
              </a:rPr>
              <a:t>c1,</a:t>
            </a:r>
            <a:br>
              <a:rPr lang="ro-RO" dirty="0">
                <a:latin typeface="Calibri" panose="020F0502020204030204" pitchFamily="34" charset="0"/>
              </a:rPr>
            </a:br>
            <a:r>
              <a:rPr lang="ro-RO" dirty="0">
                <a:latin typeface="Calibri" panose="020F0502020204030204" pitchFamily="34" charset="0"/>
              </a:rPr>
              <a:t>		loc(c1) = r1,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		</a:t>
            </a:r>
            <a:r>
              <a:rPr lang="ro-RO" dirty="0">
                <a:latin typeface="Calibri" panose="020F0502020204030204" pitchFamily="34" charset="0"/>
              </a:rPr>
              <a:t>loc(c1) = d1}</a:t>
            </a: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C1E201C4-2C3A-A847-9584-44C71294A24E}"/>
              </a:ext>
            </a:extLst>
          </p:cNvPr>
          <p:cNvSpPr/>
          <p:nvPr/>
        </p:nvSpPr>
        <p:spPr>
          <a:xfrm>
            <a:off x="6098962" y="1013731"/>
            <a:ext cx="300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17525" algn="l"/>
              </a:tabLst>
            </a:pP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</a:rPr>
              <a:t>= </a:t>
            </a:r>
            <a:r>
              <a:rPr lang="ro-RO" dirty="0">
                <a:latin typeface="Calibri" panose="020F0502020204030204" pitchFamily="34" charset="0"/>
              </a:rPr>
              <a:t>{loc(r1) = d3, </a:t>
            </a:r>
            <a:br>
              <a:rPr lang="ro-RO" dirty="0">
                <a:latin typeface="Calibri" panose="020F0502020204030204" pitchFamily="34" charset="0"/>
              </a:rPr>
            </a:br>
            <a:r>
              <a:rPr lang="ro-RO" dirty="0">
                <a:latin typeface="Calibri" panose="020F0502020204030204" pitchFamily="34" charset="0"/>
              </a:rPr>
              <a:t>	cargo(r1) = </a:t>
            </a:r>
            <a:r>
              <a:rPr lang="ro-RO" dirty="0" err="1">
                <a:latin typeface="Calibri" panose="020F0502020204030204" pitchFamily="34" charset="0"/>
              </a:rPr>
              <a:t>nil</a:t>
            </a:r>
            <a:r>
              <a:rPr lang="ro-RO" dirty="0">
                <a:latin typeface="Calibri" panose="020F0502020204030204" pitchFamily="34" charset="0"/>
              </a:rPr>
              <a:t>, </a:t>
            </a:r>
            <a:br>
              <a:rPr lang="ro-RO" dirty="0">
                <a:latin typeface="Calibri" panose="020F0502020204030204" pitchFamily="34" charset="0"/>
              </a:rPr>
            </a:br>
            <a:r>
              <a:rPr lang="ro-RO" dirty="0">
                <a:latin typeface="Calibri" panose="020F0502020204030204" pitchFamily="34" charset="0"/>
              </a:rPr>
              <a:t>	loc(c1) = d1}</a:t>
            </a:r>
          </a:p>
        </p:txBody>
      </p:sp>
    </p:spTree>
    <p:extLst>
      <p:ext uri="{BB962C8B-B14F-4D97-AF65-F5344CB8AC3E}">
        <p14:creationId xmlns:p14="http://schemas.microsoft.com/office/powerpoint/2010/main" val="249117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22" y="101601"/>
            <a:ext cx="9735015" cy="812800"/>
          </a:xfrm>
        </p:spPr>
        <p:txBody>
          <a:bodyPr/>
          <a:lstStyle/>
          <a:p>
            <a:r>
              <a:rPr lang="en-US" dirty="0"/>
              <a:t>Relaxed Applicability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92" y="1115123"/>
            <a:ext cx="5015230" cy="5376226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π</a:t>
            </a:r>
            <a:r>
              <a:rPr lang="en-US" dirty="0"/>
              <a:t> = </a:t>
            </a:r>
            <a:r>
              <a:rPr lang="el-GR" dirty="0"/>
              <a:t>⟨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⟩ be a plan</a:t>
            </a:r>
          </a:p>
          <a:p>
            <a:r>
              <a:rPr lang="en-US" dirty="0"/>
              <a:t>Suppose we can r-apply the actions of π in the order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 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r-apply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in </a:t>
            </a:r>
            <a:r>
              <a:rPr lang="en-US" i="1" dirty="0"/>
              <a:t>ŝ</a:t>
            </a:r>
            <a:r>
              <a:rPr lang="en-US" baseline="-25000" dirty="0"/>
              <a:t>0</a:t>
            </a:r>
            <a:r>
              <a:rPr lang="en-US" dirty="0"/>
              <a:t>, get </a:t>
            </a:r>
            <a:r>
              <a:rPr lang="en-US" i="1" dirty="0"/>
              <a:t>ŝ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err="1"/>
              <a:t>γ</a:t>
            </a:r>
            <a:r>
              <a:rPr lang="en-US" b="1" baseline="30000" dirty="0"/>
              <a:t>+</a:t>
            </a:r>
            <a:r>
              <a:rPr lang="en-US" dirty="0"/>
              <a:t>(</a:t>
            </a:r>
            <a:r>
              <a:rPr lang="en-US" i="1" dirty="0"/>
              <a:t>ŝ</a:t>
            </a:r>
            <a:r>
              <a:rPr lang="en-US" baseline="-25000" dirty="0"/>
              <a:t>0</a:t>
            </a:r>
            <a:r>
              <a:rPr lang="en-US" i="1" dirty="0"/>
              <a:t>,a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en-US" i="1" dirty="0"/>
          </a:p>
          <a:p>
            <a:pPr lvl="1"/>
            <a:r>
              <a:rPr lang="en-US" dirty="0"/>
              <a:t>r-apply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in </a:t>
            </a:r>
            <a:r>
              <a:rPr lang="en-US" i="1" dirty="0"/>
              <a:t>ŝ</a:t>
            </a:r>
            <a:r>
              <a:rPr lang="en-US" baseline="-25000" dirty="0"/>
              <a:t>1</a:t>
            </a:r>
            <a:r>
              <a:rPr lang="en-US" dirty="0"/>
              <a:t>, get </a:t>
            </a:r>
            <a:r>
              <a:rPr lang="en-US" i="1" dirty="0"/>
              <a:t>ŝ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 err="1"/>
              <a:t>γ</a:t>
            </a:r>
            <a:r>
              <a:rPr lang="en-US" b="1" baseline="30000" dirty="0"/>
              <a:t>+</a:t>
            </a:r>
            <a:r>
              <a:rPr lang="en-US" dirty="0"/>
              <a:t>(</a:t>
            </a:r>
            <a:r>
              <a:rPr lang="en-US" i="1" dirty="0"/>
              <a:t>ŝ</a:t>
            </a:r>
            <a:r>
              <a:rPr lang="en-US" baseline="-25000" dirty="0"/>
              <a:t>1</a:t>
            </a:r>
            <a:r>
              <a:rPr lang="en-US" i="1" dirty="0"/>
              <a:t>,a</a:t>
            </a:r>
            <a:r>
              <a:rPr lang="en-US" baseline="-25000" dirty="0"/>
              <a:t>2</a:t>
            </a:r>
            <a:r>
              <a:rPr lang="en-US" dirty="0"/>
              <a:t>)</a:t>
            </a:r>
            <a:endParaRPr lang="en-US" i="1" dirty="0"/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r-apply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in </a:t>
            </a:r>
            <a:r>
              <a:rPr lang="en-US" i="1" dirty="0" err="1"/>
              <a:t>ŝ</a:t>
            </a:r>
            <a:r>
              <a:rPr lang="en-US" i="1" baseline="-25000" dirty="0" err="1"/>
              <a:t>n</a:t>
            </a:r>
            <a:r>
              <a:rPr lang="en-US" baseline="-25000" dirty="0"/>
              <a:t>–1</a:t>
            </a:r>
            <a:r>
              <a:rPr lang="en-US" dirty="0"/>
              <a:t>, get </a:t>
            </a:r>
            <a:r>
              <a:rPr lang="en-US" i="1" dirty="0" err="1"/>
              <a:t>ŝ</a:t>
            </a:r>
            <a:r>
              <a:rPr lang="en-US" i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γ</a:t>
            </a:r>
            <a:r>
              <a:rPr lang="en-US" b="1" baseline="30000" dirty="0"/>
              <a:t>+</a:t>
            </a:r>
            <a:r>
              <a:rPr lang="en-US" dirty="0"/>
              <a:t>(</a:t>
            </a:r>
            <a:r>
              <a:rPr lang="en-US" i="1" dirty="0" err="1"/>
              <a:t>ŝ</a:t>
            </a:r>
            <a:r>
              <a:rPr lang="en-US" i="1" baseline="-25000" dirty="0" err="1"/>
              <a:t>n</a:t>
            </a:r>
            <a:r>
              <a:rPr lang="en-US" baseline="-25000" dirty="0"/>
              <a:t>–1</a:t>
            </a:r>
            <a:r>
              <a:rPr lang="en-US" i="1" dirty="0"/>
              <a:t>,a</a:t>
            </a:r>
            <a:r>
              <a:rPr lang="en-US" i="1" baseline="-25000" dirty="0"/>
              <a:t>n</a:t>
            </a:r>
            <a:r>
              <a:rPr lang="en-US" dirty="0"/>
              <a:t>)</a:t>
            </a:r>
            <a:br>
              <a:rPr lang="en-US" dirty="0"/>
            </a:br>
            <a:endParaRPr lang="en-US" i="1" dirty="0"/>
          </a:p>
          <a:p>
            <a:r>
              <a:rPr lang="en-US" dirty="0"/>
              <a:t>Then π is </a:t>
            </a:r>
            <a:r>
              <a:rPr lang="en-US" i="1" dirty="0"/>
              <a:t>r-applicable</a:t>
            </a:r>
            <a:r>
              <a:rPr lang="en-US" dirty="0"/>
              <a:t> in </a:t>
            </a:r>
            <a:r>
              <a:rPr lang="en-US" i="1" dirty="0"/>
              <a:t>ŝ</a:t>
            </a:r>
            <a:r>
              <a:rPr lang="en-US" baseline="-25000" dirty="0"/>
              <a:t>0</a:t>
            </a:r>
            <a:br>
              <a:rPr lang="en-US" dirty="0"/>
            </a:br>
            <a:r>
              <a:rPr lang="en-US" dirty="0"/>
              <a:t>and </a:t>
            </a:r>
            <a:r>
              <a:rPr lang="en-US" i="1" dirty="0" err="1"/>
              <a:t>γ</a:t>
            </a:r>
            <a:r>
              <a:rPr lang="en-US" b="1" baseline="30000" dirty="0"/>
              <a:t>+</a:t>
            </a:r>
            <a:r>
              <a:rPr lang="en-US" dirty="0"/>
              <a:t>(</a:t>
            </a:r>
            <a:r>
              <a:rPr lang="en-US" i="1" dirty="0"/>
              <a:t>ŝ</a:t>
            </a:r>
            <a:r>
              <a:rPr lang="en-US" baseline="-25000" dirty="0"/>
              <a:t>0</a:t>
            </a:r>
            <a:r>
              <a:rPr lang="en-US" i="1" dirty="0"/>
              <a:t>,</a:t>
            </a:r>
            <a:r>
              <a:rPr lang="el-GR" i="1" dirty="0"/>
              <a:t>π</a:t>
            </a:r>
            <a:r>
              <a:rPr lang="en-US" dirty="0"/>
              <a:t>) =  </a:t>
            </a:r>
            <a:r>
              <a:rPr lang="en-US" i="1" dirty="0" err="1"/>
              <a:t>ŝ</a:t>
            </a:r>
            <a:r>
              <a:rPr lang="en-US" i="1" baseline="-25000" dirty="0" err="1"/>
              <a:t>n</a:t>
            </a:r>
            <a:endParaRPr lang="en-US" dirty="0"/>
          </a:p>
          <a:p>
            <a:endParaRPr lang="en-US" dirty="0"/>
          </a:p>
          <a:p>
            <a:r>
              <a:rPr lang="en-US" dirty="0"/>
              <a:t>Example: if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 and </a:t>
            </a:r>
            <a:r>
              <a:rPr lang="en-US" i="1" dirty="0"/>
              <a:t>ŝ</a:t>
            </a:r>
            <a:r>
              <a:rPr lang="en-US" baseline="-25000" dirty="0"/>
              <a:t>2</a:t>
            </a:r>
            <a:r>
              <a:rPr lang="en-US" dirty="0"/>
              <a:t> are as shown, then</a:t>
            </a:r>
          </a:p>
          <a:p>
            <a:pPr marL="349250" lvl="1" indent="0">
              <a:buNone/>
            </a:pPr>
            <a:r>
              <a:rPr lang="en-US" i="1" dirty="0" err="1"/>
              <a:t>γ</a:t>
            </a:r>
            <a:r>
              <a:rPr lang="en-US" b="1" baseline="30000" dirty="0"/>
              <a:t>+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i="1" dirty="0"/>
              <a:t>, </a:t>
            </a:r>
            <a:r>
              <a:rPr lang="en-US" dirty="0">
                <a:latin typeface="Times New Roman" panose="02020603050405020304" pitchFamily="18" charset="0"/>
              </a:rPr>
              <a:t>⟨</a:t>
            </a:r>
            <a:r>
              <a:rPr lang="en-US" dirty="0">
                <a:latin typeface="Calibri" panose="020F0502020204030204" pitchFamily="34" charset="0"/>
              </a:rPr>
              <a:t>move(r1,d3,d1), load(r1,c1,d1)</a:t>
            </a:r>
            <a:r>
              <a:rPr lang="en-US" dirty="0">
                <a:latin typeface="Times New Roman" panose="02020603050405020304" pitchFamily="18" charset="0"/>
              </a:rPr>
              <a:t>⟩</a:t>
            </a:r>
            <a:r>
              <a:rPr lang="en-US" dirty="0"/>
              <a:t>) = </a:t>
            </a:r>
            <a:r>
              <a:rPr lang="en-US" i="1" dirty="0"/>
              <a:t>ŝ</a:t>
            </a:r>
            <a:r>
              <a:rPr lang="en-US" baseline="-25000" dirty="0"/>
              <a:t>2</a:t>
            </a:r>
            <a:endParaRPr lang="en-US" i="1" dirty="0"/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4E0C833F-FF83-7042-BC9B-AB3DA9631B00}"/>
              </a:ext>
            </a:extLst>
          </p:cNvPr>
          <p:cNvGrpSpPr/>
          <p:nvPr/>
        </p:nvGrpSpPr>
        <p:grpSpPr>
          <a:xfrm>
            <a:off x="8118034" y="199099"/>
            <a:ext cx="3792268" cy="1975637"/>
            <a:chOff x="821024" y="4395049"/>
            <a:chExt cx="4213631" cy="2195152"/>
          </a:xfrm>
        </p:grpSpPr>
        <p:sp>
          <p:nvSpPr>
            <p:cNvPr id="270" name="Rectangle 891">
              <a:extLst>
                <a:ext uri="{FF2B5EF4-FFF2-40B4-BE49-F238E27FC236}">
                  <a16:creationId xmlns:a16="http://schemas.microsoft.com/office/drawing/2014/main" id="{79F13044-28D0-0A45-A784-D6F254A48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217" y="5906458"/>
              <a:ext cx="72" cy="307777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71" name="Rectangle 891">
              <a:extLst>
                <a:ext uri="{FF2B5EF4-FFF2-40B4-BE49-F238E27FC236}">
                  <a16:creationId xmlns:a16="http://schemas.microsoft.com/office/drawing/2014/main" id="{87FF3849-0A2A-F045-8D4D-0E171E978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119" y="5970316"/>
              <a:ext cx="72" cy="307777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A0844EC8-F366-C248-A6E4-42F33E419CFE}"/>
                </a:ext>
              </a:extLst>
            </p:cNvPr>
            <p:cNvGrpSpPr/>
            <p:nvPr/>
          </p:nvGrpSpPr>
          <p:grpSpPr>
            <a:xfrm>
              <a:off x="1260662" y="5235327"/>
              <a:ext cx="1838582" cy="882564"/>
              <a:chOff x="1026717" y="2292224"/>
              <a:chExt cx="2553587" cy="1225782"/>
            </a:xfrm>
          </p:grpSpPr>
          <p:sp>
            <p:nvSpPr>
              <p:cNvPr id="314" name="Line 853">
                <a:extLst>
                  <a:ext uri="{FF2B5EF4-FFF2-40B4-BE49-F238E27FC236}">
                    <a16:creationId xmlns:a16="http://schemas.microsoft.com/office/drawing/2014/main" id="{EDA671B9-A550-BA4D-928D-1321CDC4B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717" y="3511947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FE1EF5D1-CC69-3C42-990B-A497C518A058}"/>
                  </a:ext>
                </a:extLst>
              </p:cNvPr>
              <p:cNvCxnSpPr/>
              <p:nvPr/>
            </p:nvCxnSpPr>
            <p:spPr>
              <a:xfrm>
                <a:off x="2180139" y="2292224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6" name="Freeform 860">
                <a:extLst>
                  <a:ext uri="{FF2B5EF4-FFF2-40B4-BE49-F238E27FC236}">
                    <a16:creationId xmlns:a16="http://schemas.microsoft.com/office/drawing/2014/main" id="{593DF62B-3795-1B48-9C8F-523ABB62D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17" name="Freeform 860">
                <a:extLst>
                  <a:ext uri="{FF2B5EF4-FFF2-40B4-BE49-F238E27FC236}">
                    <a16:creationId xmlns:a16="http://schemas.microsoft.com/office/drawing/2014/main" id="{BB31166A-5F7E-7A47-A24F-4DEA357F9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273" name="Line 853">
              <a:extLst>
                <a:ext uri="{FF2B5EF4-FFF2-40B4-BE49-F238E27FC236}">
                  <a16:creationId xmlns:a16="http://schemas.microsoft.com/office/drawing/2014/main" id="{8D58DDEA-8827-EB43-A1C7-17EC2DF95C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197" y="6122722"/>
              <a:ext cx="592531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39788B7-708F-7B4F-9496-38CC558DC737}"/>
                </a:ext>
              </a:extLst>
            </p:cNvPr>
            <p:cNvGrpSpPr/>
            <p:nvPr/>
          </p:nvGrpSpPr>
          <p:grpSpPr>
            <a:xfrm>
              <a:off x="3846905" y="5267662"/>
              <a:ext cx="1187750" cy="320306"/>
              <a:chOff x="4618723" y="2316384"/>
              <a:chExt cx="1649655" cy="444870"/>
            </a:xfrm>
          </p:grpSpPr>
          <p:sp>
            <p:nvSpPr>
              <p:cNvPr id="311" name="Freeform 860">
                <a:extLst>
                  <a:ext uri="{FF2B5EF4-FFF2-40B4-BE49-F238E27FC236}">
                    <a16:creationId xmlns:a16="http://schemas.microsoft.com/office/drawing/2014/main" id="{E25720F9-022B-3B40-8D2C-5A24DC5D3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B39956FF-DA08-DA48-9C19-197D5B2D294F}"/>
                  </a:ext>
                </a:extLst>
              </p:cNvPr>
              <p:cNvCxnSpPr/>
              <p:nvPr/>
            </p:nvCxnSpPr>
            <p:spPr>
              <a:xfrm>
                <a:off x="5143667" y="2316384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Freeform 860">
                <a:extLst>
                  <a:ext uri="{FF2B5EF4-FFF2-40B4-BE49-F238E27FC236}">
                    <a16:creationId xmlns:a16="http://schemas.microsoft.com/office/drawing/2014/main" id="{65BBC854-1571-264B-8F9C-5C1A23E4B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337343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A84C3AA-7F4A-A344-9AAF-4CA6A64D8FF1}"/>
                </a:ext>
              </a:extLst>
            </p:cNvPr>
            <p:cNvCxnSpPr/>
            <p:nvPr/>
          </p:nvCxnSpPr>
          <p:spPr>
            <a:xfrm>
              <a:off x="2803769" y="6063004"/>
              <a:ext cx="65836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Freeform 860">
              <a:extLst>
                <a:ext uri="{FF2B5EF4-FFF2-40B4-BE49-F238E27FC236}">
                  <a16:creationId xmlns:a16="http://schemas.microsoft.com/office/drawing/2014/main" id="{A6C8BF00-FDAA-C04C-A0C6-5E976ABB6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009" y="6106437"/>
              <a:ext cx="888796" cy="27190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77" name="Freeform 860">
              <a:extLst>
                <a:ext uri="{FF2B5EF4-FFF2-40B4-BE49-F238E27FC236}">
                  <a16:creationId xmlns:a16="http://schemas.microsoft.com/office/drawing/2014/main" id="{D7E0ECF0-5D31-B144-A8EA-1C830A9F7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818" y="6063148"/>
              <a:ext cx="1123653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78" name="Line 853">
              <a:extLst>
                <a:ext uri="{FF2B5EF4-FFF2-40B4-BE49-F238E27FC236}">
                  <a16:creationId xmlns:a16="http://schemas.microsoft.com/office/drawing/2014/main" id="{CBAD9C25-4339-CE49-8FFE-3314A70AD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4335" y="6585839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279" name="Line 853">
              <a:extLst>
                <a:ext uri="{FF2B5EF4-FFF2-40B4-BE49-F238E27FC236}">
                  <a16:creationId xmlns:a16="http://schemas.microsoft.com/office/drawing/2014/main" id="{7D42A43B-53B5-F841-9460-A7692ED7C5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024" y="6581477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280" name="Line 853">
              <a:extLst>
                <a:ext uri="{FF2B5EF4-FFF2-40B4-BE49-F238E27FC236}">
                  <a16:creationId xmlns:a16="http://schemas.microsoft.com/office/drawing/2014/main" id="{20CE7D60-490C-4E47-8886-4B0666FE2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3168" y="5664069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9DC08377-6E2A-F94E-92E3-FF4C3711C603}"/>
                </a:ext>
              </a:extLst>
            </p:cNvPr>
            <p:cNvGrpSpPr/>
            <p:nvPr/>
          </p:nvGrpSpPr>
          <p:grpSpPr>
            <a:xfrm>
              <a:off x="2893449" y="4395049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87" name="Oval 859">
                <a:extLst>
                  <a:ext uri="{FF2B5EF4-FFF2-40B4-BE49-F238E27FC236}">
                    <a16:creationId xmlns:a16="http://schemas.microsoft.com/office/drawing/2014/main" id="{B88948E0-C951-7C43-AA4E-FC587814B00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88" name="Oval 861">
                <a:extLst>
                  <a:ext uri="{FF2B5EF4-FFF2-40B4-BE49-F238E27FC236}">
                    <a16:creationId xmlns:a16="http://schemas.microsoft.com/office/drawing/2014/main" id="{6E8FBF8F-B982-CD47-A68C-3C5765F66F7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89" name="Oval 862">
                <a:extLst>
                  <a:ext uri="{FF2B5EF4-FFF2-40B4-BE49-F238E27FC236}">
                    <a16:creationId xmlns:a16="http://schemas.microsoft.com/office/drawing/2014/main" id="{6904C221-EE37-9E49-A0CA-DB142CDA734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90" name="Oval 863">
                <a:extLst>
                  <a:ext uri="{FF2B5EF4-FFF2-40B4-BE49-F238E27FC236}">
                    <a16:creationId xmlns:a16="http://schemas.microsoft.com/office/drawing/2014/main" id="{8F99F73E-3179-A14B-9D62-E04B100A325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91" name="Oval 863">
                <a:extLst>
                  <a:ext uri="{FF2B5EF4-FFF2-40B4-BE49-F238E27FC236}">
                    <a16:creationId xmlns:a16="http://schemas.microsoft.com/office/drawing/2014/main" id="{BDB3E8B1-C296-DF42-B2B4-A0E19B39791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81732A30-B292-534F-8404-892EE9C4E537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307" name="Freeform 860">
                  <a:extLst>
                    <a:ext uri="{FF2B5EF4-FFF2-40B4-BE49-F238E27FC236}">
                      <a16:creationId xmlns:a16="http://schemas.microsoft.com/office/drawing/2014/main" id="{45638B8F-360D-9E41-8F95-97B0521BD4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8" name="Rectangle 864">
                  <a:extLst>
                    <a:ext uri="{FF2B5EF4-FFF2-40B4-BE49-F238E27FC236}">
                      <a16:creationId xmlns:a16="http://schemas.microsoft.com/office/drawing/2014/main" id="{E4AF0DCB-A6C8-0F41-AF90-004495DA11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309" name="Freeform 865">
                  <a:extLst>
                    <a:ext uri="{FF2B5EF4-FFF2-40B4-BE49-F238E27FC236}">
                      <a16:creationId xmlns:a16="http://schemas.microsoft.com/office/drawing/2014/main" id="{983FF411-F7BE-9E47-BF2F-6EBF7BC9BAD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10" name="Freeform 866">
                  <a:extLst>
                    <a:ext uri="{FF2B5EF4-FFF2-40B4-BE49-F238E27FC236}">
                      <a16:creationId xmlns:a16="http://schemas.microsoft.com/office/drawing/2014/main" id="{1357A96F-03C6-944F-BEBA-EA0BAE5EB61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D042A594-6733-9A4A-AD88-9B0121126B76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94" name="Oval 878">
                  <a:extLst>
                    <a:ext uri="{FF2B5EF4-FFF2-40B4-BE49-F238E27FC236}">
                      <a16:creationId xmlns:a16="http://schemas.microsoft.com/office/drawing/2014/main" id="{CEDE7CE8-30C4-494B-9245-A37241CE79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5" name="Rectangle 880">
                  <a:extLst>
                    <a:ext uri="{FF2B5EF4-FFF2-40B4-BE49-F238E27FC236}">
                      <a16:creationId xmlns:a16="http://schemas.microsoft.com/office/drawing/2014/main" id="{A5DED0F4-EF41-1443-B14E-B53020B25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6" name="Oval 878">
                  <a:extLst>
                    <a:ext uri="{FF2B5EF4-FFF2-40B4-BE49-F238E27FC236}">
                      <a16:creationId xmlns:a16="http://schemas.microsoft.com/office/drawing/2014/main" id="{E67B5A90-1E36-C845-BE1D-EB27AF666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7" name="Line 881">
                  <a:extLst>
                    <a:ext uri="{FF2B5EF4-FFF2-40B4-BE49-F238E27FC236}">
                      <a16:creationId xmlns:a16="http://schemas.microsoft.com/office/drawing/2014/main" id="{9DF7F1FA-D34F-164F-AC5D-3F516EC3DF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8" name="Line 882">
                  <a:extLst>
                    <a:ext uri="{FF2B5EF4-FFF2-40B4-BE49-F238E27FC236}">
                      <a16:creationId xmlns:a16="http://schemas.microsoft.com/office/drawing/2014/main" id="{A9D07F90-21F9-6042-97DC-D67AF3A4CB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9" name="Rectangle 880">
                  <a:extLst>
                    <a:ext uri="{FF2B5EF4-FFF2-40B4-BE49-F238E27FC236}">
                      <a16:creationId xmlns:a16="http://schemas.microsoft.com/office/drawing/2014/main" id="{4FE6892B-5B39-A940-B46B-26B42DA78C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0" name="Oval 878">
                  <a:extLst>
                    <a:ext uri="{FF2B5EF4-FFF2-40B4-BE49-F238E27FC236}">
                      <a16:creationId xmlns:a16="http://schemas.microsoft.com/office/drawing/2014/main" id="{CFF590E7-06B0-794C-8C02-2C5733703FA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1" name="Line 882">
                  <a:extLst>
                    <a:ext uri="{FF2B5EF4-FFF2-40B4-BE49-F238E27FC236}">
                      <a16:creationId xmlns:a16="http://schemas.microsoft.com/office/drawing/2014/main" id="{F7596D8D-9F32-BB4F-8F90-876888C0F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2" name="Line 882">
                  <a:extLst>
                    <a:ext uri="{FF2B5EF4-FFF2-40B4-BE49-F238E27FC236}">
                      <a16:creationId xmlns:a16="http://schemas.microsoft.com/office/drawing/2014/main" id="{ED8EB01B-D85B-EF4D-9CE6-808159FB71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3" name="Line 884">
                  <a:extLst>
                    <a:ext uri="{FF2B5EF4-FFF2-40B4-BE49-F238E27FC236}">
                      <a16:creationId xmlns:a16="http://schemas.microsoft.com/office/drawing/2014/main" id="{AD4D02E5-C89D-2E4B-B807-E36C97238E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4" name="Oval 885">
                  <a:extLst>
                    <a:ext uri="{FF2B5EF4-FFF2-40B4-BE49-F238E27FC236}">
                      <a16:creationId xmlns:a16="http://schemas.microsoft.com/office/drawing/2014/main" id="{4DBA7CB0-8C13-4842-9DB5-6554061C7F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5" name="Line 881">
                  <a:extLst>
                    <a:ext uri="{FF2B5EF4-FFF2-40B4-BE49-F238E27FC236}">
                      <a16:creationId xmlns:a16="http://schemas.microsoft.com/office/drawing/2014/main" id="{36EF0073-E45C-094C-9255-88A6F73B9A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6" name="Line 882">
                  <a:extLst>
                    <a:ext uri="{FF2B5EF4-FFF2-40B4-BE49-F238E27FC236}">
                      <a16:creationId xmlns:a16="http://schemas.microsoft.com/office/drawing/2014/main" id="{03AE5F2B-5133-BC45-A310-A8EE47403F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0EA69A99-FC8D-BF46-93D4-8574FB409968}"/>
                </a:ext>
              </a:extLst>
            </p:cNvPr>
            <p:cNvGrpSpPr/>
            <p:nvPr/>
          </p:nvGrpSpPr>
          <p:grpSpPr>
            <a:xfrm>
              <a:off x="884857" y="6119126"/>
              <a:ext cx="538242" cy="388228"/>
              <a:chOff x="1012668" y="927183"/>
              <a:chExt cx="747559" cy="539204"/>
            </a:xfrm>
          </p:grpSpPr>
          <p:sp>
            <p:nvSpPr>
              <p:cNvPr id="283" name="Line 853">
                <a:extLst>
                  <a:ext uri="{FF2B5EF4-FFF2-40B4-BE49-F238E27FC236}">
                    <a16:creationId xmlns:a16="http://schemas.microsoft.com/office/drawing/2014/main" id="{469FC998-ED0A-CF4B-9FA2-0BABDBA26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284" name="Rectangle 876">
                <a:extLst>
                  <a:ext uri="{FF2B5EF4-FFF2-40B4-BE49-F238E27FC236}">
                    <a16:creationId xmlns:a16="http://schemas.microsoft.com/office/drawing/2014/main" id="{9BF6E13B-34A5-BE42-885E-92887120D2D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3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85" name="Rectangle 873">
                <a:extLst>
                  <a:ext uri="{FF2B5EF4-FFF2-40B4-BE49-F238E27FC236}">
                    <a16:creationId xmlns:a16="http://schemas.microsoft.com/office/drawing/2014/main" id="{A3EA6090-FB52-2D44-B9E3-1EC173742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86" name="Freeform 875">
                <a:extLst>
                  <a:ext uri="{FF2B5EF4-FFF2-40B4-BE49-F238E27FC236}">
                    <a16:creationId xmlns:a16="http://schemas.microsoft.com/office/drawing/2014/main" id="{2F524E1E-A815-3B49-82CD-BD6404CB6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318" name="Rectangle 317">
            <a:extLst>
              <a:ext uri="{FF2B5EF4-FFF2-40B4-BE49-F238E27FC236}">
                <a16:creationId xmlns:a16="http://schemas.microsoft.com/office/drawing/2014/main" id="{E502EE78-EEC0-F240-94BA-E01F7894DC1F}"/>
              </a:ext>
            </a:extLst>
          </p:cNvPr>
          <p:cNvSpPr/>
          <p:nvPr/>
        </p:nvSpPr>
        <p:spPr>
          <a:xfrm>
            <a:off x="9416114" y="4794353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23DE8511-2371-594D-AC45-5201ABD5B140}"/>
              </a:ext>
            </a:extLst>
          </p:cNvPr>
          <p:cNvSpPr/>
          <p:nvPr/>
        </p:nvSpPr>
        <p:spPr>
          <a:xfrm>
            <a:off x="9646573" y="2558819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549B881F-E2FA-5445-9E46-E620D524C004}"/>
              </a:ext>
            </a:extLst>
          </p:cNvPr>
          <p:cNvSpPr/>
          <p:nvPr/>
        </p:nvSpPr>
        <p:spPr>
          <a:xfrm>
            <a:off x="9233977" y="40506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8DFFE9F5-5604-8A4E-B88E-17EEAE87A7E1}"/>
              </a:ext>
            </a:extLst>
          </p:cNvPr>
          <p:cNvSpPr/>
          <p:nvPr/>
        </p:nvSpPr>
        <p:spPr>
          <a:xfrm>
            <a:off x="5645348" y="2410435"/>
            <a:ext cx="3006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325">
              <a:tabLst>
                <a:tab pos="284163" algn="l"/>
                <a:tab pos="568325" algn="l"/>
              </a:tabLst>
            </a:pPr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</a:rPr>
              <a:t>= </a:t>
            </a:r>
            <a:r>
              <a:rPr lang="en-US" i="1" dirty="0" err="1">
                <a:latin typeface="Times New Roman" panose="02020603050405020304" pitchFamily="18" charset="0"/>
              </a:rPr>
              <a:t>γ</a:t>
            </a:r>
            <a:r>
              <a:rPr lang="en-US" b="1" baseline="30000" dirty="0">
                <a:latin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0</a:t>
            </a:r>
            <a:r>
              <a:rPr lang="en-US" i="1" dirty="0">
                <a:latin typeface="Times New Roman" panose="02020603050405020304" pitchFamily="18" charset="0"/>
              </a:rPr>
              <a:t>,</a:t>
            </a:r>
            <a:r>
              <a:rPr lang="en-US" dirty="0">
                <a:latin typeface="Calibri" panose="020F0502020204030204" pitchFamily="34" charset="0"/>
              </a:rPr>
              <a:t> move(r1,d3,d1)</a:t>
            </a:r>
            <a:r>
              <a:rPr lang="en-US" dirty="0">
                <a:latin typeface="Times New Roman" panose="02020603050405020304" pitchFamily="18" charset="0"/>
              </a:rPr>
              <a:t>)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	= </a:t>
            </a:r>
            <a:r>
              <a:rPr lang="ro-RO" dirty="0">
                <a:latin typeface="Calibri" panose="020F0502020204030204" pitchFamily="34" charset="0"/>
              </a:rPr>
              <a:t>{</a:t>
            </a: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loc(r1) = d1, </a:t>
            </a:r>
          </a:p>
          <a:p>
            <a:pPr indent="-60325">
              <a:tabLst>
                <a:tab pos="284163" algn="l"/>
                <a:tab pos="568325" algn="l"/>
              </a:tabLst>
            </a:pP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		loc(r1) = d3, </a:t>
            </a:r>
            <a:b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</a:b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		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cargo(r1) = nil</a:t>
            </a: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, </a:t>
            </a:r>
          </a:p>
          <a:p>
            <a:pPr indent="-60325">
              <a:tabLst>
                <a:tab pos="284163" algn="l"/>
                <a:tab pos="568325" algn="l"/>
              </a:tabLst>
            </a:pP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		loc(c1) = d1</a:t>
            </a:r>
            <a:r>
              <a:rPr lang="ro-RO" dirty="0">
                <a:latin typeface="Calibri" panose="020F0502020204030204" pitchFamily="34" charset="0"/>
              </a:rPr>
              <a:t>}</a:t>
            </a:r>
            <a:endParaRPr lang="en-US" dirty="0">
              <a:latin typeface="Calibri" panose="020F0502020204030204" pitchFamily="34" charset="0"/>
            </a:endParaRPr>
          </a:p>
          <a:p>
            <a:pPr marL="396875" lvl="1" indent="0">
              <a:buNone/>
              <a:tabLst>
                <a:tab pos="284163" algn="l"/>
                <a:tab pos="568325" algn="l"/>
              </a:tabLst>
            </a:pPr>
            <a:br>
              <a:rPr lang="en-US" baseline="-25000" dirty="0">
                <a:latin typeface="Calibri" panose="020F0502020204030204" pitchFamily="34" charset="0"/>
              </a:rPr>
            </a:br>
            <a:endParaRPr lang="en-US" baseline="-25000" dirty="0">
              <a:latin typeface="Calibri" panose="020F0502020204030204" pitchFamily="34" charset="0"/>
            </a:endParaRPr>
          </a:p>
          <a:p>
            <a:pPr marL="396875" lvl="1" indent="0">
              <a:buNone/>
              <a:tabLst>
                <a:tab pos="284163" algn="l"/>
                <a:tab pos="568325" algn="l"/>
              </a:tabLst>
            </a:pPr>
            <a:endParaRPr lang="en-US" baseline="-25000" dirty="0">
              <a:latin typeface="Calibri" panose="020F0502020204030204" pitchFamily="34" charset="0"/>
            </a:endParaRPr>
          </a:p>
          <a:p>
            <a:pPr indent="-60325">
              <a:tabLst>
                <a:tab pos="284163" algn="l"/>
                <a:tab pos="568325" algn="l"/>
              </a:tabLst>
            </a:pPr>
            <a:br>
              <a:rPr lang="ro-RO" baseline="-25000" dirty="0">
                <a:latin typeface="Calibri" panose="020F0502020204030204" pitchFamily="34" charset="0"/>
              </a:rPr>
            </a:br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</a:rPr>
              <a:t>= </a:t>
            </a:r>
            <a:r>
              <a:rPr lang="en-US" i="1" dirty="0" err="1">
                <a:latin typeface="Times New Roman" panose="02020603050405020304" pitchFamily="18" charset="0"/>
              </a:rPr>
              <a:t>γ</a:t>
            </a:r>
            <a:r>
              <a:rPr lang="en-US" b="1" baseline="30000" dirty="0">
                <a:latin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</a:rPr>
              <a:t>,</a:t>
            </a:r>
            <a:r>
              <a:rPr lang="en-US" dirty="0">
                <a:latin typeface="Calibri" panose="020F0502020204030204" pitchFamily="34" charset="0"/>
              </a:rPr>
              <a:t> load(r1,c1,d1)</a:t>
            </a:r>
            <a:r>
              <a:rPr lang="en-US" dirty="0">
                <a:latin typeface="Times New Roman" panose="02020603050405020304" pitchFamily="18" charset="0"/>
              </a:rPr>
              <a:t>)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	= </a:t>
            </a:r>
            <a:r>
              <a:rPr lang="ro-RO" dirty="0">
                <a:latin typeface="Calibri" panose="020F0502020204030204" pitchFamily="34" charset="0"/>
              </a:rPr>
              <a:t>{</a:t>
            </a: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loc(r1) = d1, </a:t>
            </a:r>
          </a:p>
          <a:p>
            <a:pPr indent="-60325">
              <a:tabLst>
                <a:tab pos="284163" algn="l"/>
                <a:tab pos="568325" algn="l"/>
              </a:tabLst>
            </a:pPr>
            <a:r>
              <a:rPr lang="ro-RO" dirty="0">
                <a:latin typeface="Calibri" panose="020F0502020204030204" pitchFamily="34" charset="0"/>
              </a:rPr>
              <a:t>		loc(r1) = d3,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		</a:t>
            </a:r>
            <a:r>
              <a:rPr lang="ro-RO" dirty="0">
                <a:latin typeface="Calibri" panose="020F0502020204030204" pitchFamily="34" charset="0"/>
              </a:rPr>
              <a:t>cargo(r1) = </a:t>
            </a:r>
            <a:r>
              <a:rPr lang="ro-RO" dirty="0" err="1">
                <a:latin typeface="Calibri" panose="020F0502020204030204" pitchFamily="34" charset="0"/>
              </a:rPr>
              <a:t>nil</a:t>
            </a:r>
            <a:r>
              <a:rPr lang="ro-RO" dirty="0">
                <a:latin typeface="Calibri" panose="020F0502020204030204" pitchFamily="34" charset="0"/>
              </a:rPr>
              <a:t>,</a:t>
            </a:r>
            <a:br>
              <a:rPr lang="ro-RO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/>
              </a:rPr>
              <a:t>		</a:t>
            </a:r>
            <a:r>
              <a:rPr lang="ro-RO" dirty="0">
                <a:latin typeface="Calibri" panose="020F0502020204030204" pitchFamily="34" charset="0"/>
              </a:rPr>
              <a:t>cargo(r1) = </a:t>
            </a:r>
            <a:r>
              <a:rPr lang="ro-RO" dirty="0">
                <a:latin typeface="Calibri" panose="020F0502020204030204" pitchFamily="34" charset="0"/>
                <a:cs typeface="Calibri"/>
              </a:rPr>
              <a:t>c1,</a:t>
            </a:r>
            <a:br>
              <a:rPr lang="ro-RO" dirty="0">
                <a:latin typeface="Calibri" panose="020F0502020204030204" pitchFamily="34" charset="0"/>
              </a:rPr>
            </a:br>
            <a:r>
              <a:rPr lang="ro-RO" dirty="0">
                <a:latin typeface="Calibri" panose="020F0502020204030204" pitchFamily="34" charset="0"/>
              </a:rPr>
              <a:t>		loc(c1) = r1,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		</a:t>
            </a:r>
            <a:r>
              <a:rPr lang="ro-RO" dirty="0">
                <a:latin typeface="Calibri" panose="020F0502020204030204" pitchFamily="34" charset="0"/>
              </a:rPr>
              <a:t>loc(c1) = d1}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CD8E98E3-19BE-A641-A630-73C2834AB2C5}"/>
              </a:ext>
            </a:extLst>
          </p:cNvPr>
          <p:cNvSpPr/>
          <p:nvPr/>
        </p:nvSpPr>
        <p:spPr>
          <a:xfrm>
            <a:off x="6098962" y="1013731"/>
            <a:ext cx="300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17525" algn="l"/>
              </a:tabLst>
            </a:pP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</a:rPr>
              <a:t>= </a:t>
            </a:r>
            <a:r>
              <a:rPr lang="ro-RO" dirty="0">
                <a:latin typeface="Calibri" panose="020F0502020204030204" pitchFamily="34" charset="0"/>
              </a:rPr>
              <a:t>{loc(r1) = d3, </a:t>
            </a:r>
            <a:br>
              <a:rPr lang="ro-RO" dirty="0">
                <a:latin typeface="Calibri" panose="020F0502020204030204" pitchFamily="34" charset="0"/>
              </a:rPr>
            </a:br>
            <a:r>
              <a:rPr lang="ro-RO" dirty="0">
                <a:latin typeface="Calibri" panose="020F0502020204030204" pitchFamily="34" charset="0"/>
              </a:rPr>
              <a:t>	cargo(r1) = </a:t>
            </a:r>
            <a:r>
              <a:rPr lang="ro-RO" dirty="0" err="1">
                <a:latin typeface="Calibri" panose="020F0502020204030204" pitchFamily="34" charset="0"/>
              </a:rPr>
              <a:t>nil</a:t>
            </a:r>
            <a:r>
              <a:rPr lang="ro-RO" dirty="0">
                <a:latin typeface="Calibri" panose="020F0502020204030204" pitchFamily="34" charset="0"/>
              </a:rPr>
              <a:t>, </a:t>
            </a:r>
            <a:br>
              <a:rPr lang="ro-RO" dirty="0">
                <a:latin typeface="Calibri" panose="020F0502020204030204" pitchFamily="34" charset="0"/>
              </a:rPr>
            </a:br>
            <a:r>
              <a:rPr lang="ro-RO" dirty="0">
                <a:latin typeface="Calibri" panose="020F0502020204030204" pitchFamily="34" charset="0"/>
              </a:rPr>
              <a:t>	loc(c1) = d1}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724EED-A8DD-570D-14D9-B52981A58DFA}"/>
              </a:ext>
            </a:extLst>
          </p:cNvPr>
          <p:cNvGrpSpPr/>
          <p:nvPr/>
        </p:nvGrpSpPr>
        <p:grpSpPr>
          <a:xfrm>
            <a:off x="7762504" y="4523060"/>
            <a:ext cx="4145305" cy="2027225"/>
            <a:chOff x="7762504" y="4523060"/>
            <a:chExt cx="4145305" cy="2027225"/>
          </a:xfrm>
        </p:grpSpPr>
        <p:sp>
          <p:nvSpPr>
            <p:cNvPr id="5" name="Rectangle 891">
              <a:extLst>
                <a:ext uri="{FF2B5EF4-FFF2-40B4-BE49-F238E27FC236}">
                  <a16:creationId xmlns:a16="http://schemas.microsoft.com/office/drawing/2014/main" id="{38A44CFE-F3AE-14C9-3535-8565522D1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9115" y="5934916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" name="Rectangle 891">
              <a:extLst>
                <a:ext uri="{FF2B5EF4-FFF2-40B4-BE49-F238E27FC236}">
                  <a16:creationId xmlns:a16="http://schemas.microsoft.com/office/drawing/2014/main" id="{6708B419-6C75-6671-282A-6C07559F0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2627" y="5992388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64432D-CFB6-320A-D950-AF5DFE85CBCE}"/>
                </a:ext>
              </a:extLst>
            </p:cNvPr>
            <p:cNvGrpSpPr/>
            <p:nvPr/>
          </p:nvGrpSpPr>
          <p:grpSpPr>
            <a:xfrm>
              <a:off x="8511215" y="5330898"/>
              <a:ext cx="1654724" cy="802328"/>
              <a:chOff x="1026717" y="2292224"/>
              <a:chExt cx="2553587" cy="1238160"/>
            </a:xfrm>
          </p:grpSpPr>
          <p:sp>
            <p:nvSpPr>
              <p:cNvPr id="53" name="Line 853">
                <a:extLst>
                  <a:ext uri="{FF2B5EF4-FFF2-40B4-BE49-F238E27FC236}">
                    <a16:creationId xmlns:a16="http://schemas.microsoft.com/office/drawing/2014/main" id="{4607E6CB-B5F2-EFE8-4630-F8A352CF4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717" y="3524325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35AF87D-89D6-6837-4490-6142184CD1BA}"/>
                  </a:ext>
                </a:extLst>
              </p:cNvPr>
              <p:cNvCxnSpPr/>
              <p:nvPr/>
            </p:nvCxnSpPr>
            <p:spPr>
              <a:xfrm>
                <a:off x="2180139" y="2292224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 860">
                <a:extLst>
                  <a:ext uri="{FF2B5EF4-FFF2-40B4-BE49-F238E27FC236}">
                    <a16:creationId xmlns:a16="http://schemas.microsoft.com/office/drawing/2014/main" id="{10117F91-6698-9332-7CF1-72EE6B900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6" name="Freeform 860">
                <a:extLst>
                  <a:ext uri="{FF2B5EF4-FFF2-40B4-BE49-F238E27FC236}">
                    <a16:creationId xmlns:a16="http://schemas.microsoft.com/office/drawing/2014/main" id="{0BD207D1-C7D4-5E66-C604-A4761C105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8" name="Line 853">
              <a:extLst>
                <a:ext uri="{FF2B5EF4-FFF2-40B4-BE49-F238E27FC236}">
                  <a16:creationId xmlns:a16="http://schemas.microsoft.com/office/drawing/2014/main" id="{B84CFAC0-FD9B-473C-E3D7-96895633F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46497" y="6137575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D8532F-30E3-13C7-44E5-6870DB51EF1F}"/>
                </a:ext>
              </a:extLst>
            </p:cNvPr>
            <p:cNvGrpSpPr/>
            <p:nvPr/>
          </p:nvGrpSpPr>
          <p:grpSpPr>
            <a:xfrm>
              <a:off x="10838834" y="5365532"/>
              <a:ext cx="1068975" cy="282744"/>
              <a:chOff x="4618723" y="2324921"/>
              <a:chExt cx="1649655" cy="436333"/>
            </a:xfrm>
          </p:grpSpPr>
          <p:sp>
            <p:nvSpPr>
              <p:cNvPr id="50" name="Freeform 860">
                <a:extLst>
                  <a:ext uri="{FF2B5EF4-FFF2-40B4-BE49-F238E27FC236}">
                    <a16:creationId xmlns:a16="http://schemas.microsoft.com/office/drawing/2014/main" id="{18A5CF5A-4AEA-28F4-B5EB-36AD45239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4BAE688-819E-3A30-28F6-8429E71341B5}"/>
                  </a:ext>
                </a:extLst>
              </p:cNvPr>
              <p:cNvCxnSpPr/>
              <p:nvPr/>
            </p:nvCxnSpPr>
            <p:spPr>
              <a:xfrm>
                <a:off x="5143667" y="2324921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reeform 860">
                <a:extLst>
                  <a:ext uri="{FF2B5EF4-FFF2-40B4-BE49-F238E27FC236}">
                    <a16:creationId xmlns:a16="http://schemas.microsoft.com/office/drawing/2014/main" id="{16A332ED-B85D-18EE-F1CC-74AF2A4E4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337343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5CB52F7-964D-9E28-65B2-05B565F5F3B7}"/>
                </a:ext>
              </a:extLst>
            </p:cNvPr>
            <p:cNvCxnSpPr/>
            <p:nvPr/>
          </p:nvCxnSpPr>
          <p:spPr>
            <a:xfrm>
              <a:off x="9900012" y="6075808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860">
              <a:extLst>
                <a:ext uri="{FF2B5EF4-FFF2-40B4-BE49-F238E27FC236}">
                  <a16:creationId xmlns:a16="http://schemas.microsoft.com/office/drawing/2014/main" id="{273BBCF4-CA3C-9C3C-95E2-CABEA5813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9528" y="6114897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2" name="Freeform 860">
              <a:extLst>
                <a:ext uri="{FF2B5EF4-FFF2-40B4-BE49-F238E27FC236}">
                  <a16:creationId xmlns:a16="http://schemas.microsoft.com/office/drawing/2014/main" id="{DF5F6F1F-9E08-C5B1-78ED-68B7703EE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956" y="6075937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3" name="Line 853">
              <a:extLst>
                <a:ext uri="{FF2B5EF4-FFF2-40B4-BE49-F238E27FC236}">
                  <a16:creationId xmlns:a16="http://schemas.microsoft.com/office/drawing/2014/main" id="{0B1FB0E3-B7E5-213A-EA56-75AC0049F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3521" y="6546359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4" name="Line 853">
              <a:extLst>
                <a:ext uri="{FF2B5EF4-FFF2-40B4-BE49-F238E27FC236}">
                  <a16:creationId xmlns:a16="http://schemas.microsoft.com/office/drawing/2014/main" id="{F0C23E91-3457-0061-9C0A-A5209043D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5541" y="6542433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15" name="Line 853">
              <a:extLst>
                <a:ext uri="{FF2B5EF4-FFF2-40B4-BE49-F238E27FC236}">
                  <a16:creationId xmlns:a16="http://schemas.microsoft.com/office/drawing/2014/main" id="{00B4C9E6-2A7C-204E-ACD9-92D1C3C8F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0471" y="5716766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830C4A-16CB-3D60-68C0-2282186D073E}"/>
                </a:ext>
              </a:extLst>
            </p:cNvPr>
            <p:cNvGrpSpPr/>
            <p:nvPr/>
          </p:nvGrpSpPr>
          <p:grpSpPr>
            <a:xfrm>
              <a:off x="7762504" y="5865300"/>
              <a:ext cx="484418" cy="349404"/>
              <a:chOff x="1012668" y="927184"/>
              <a:chExt cx="747559" cy="539203"/>
            </a:xfrm>
          </p:grpSpPr>
          <p:sp>
            <p:nvSpPr>
              <p:cNvPr id="46" name="Line 853">
                <a:extLst>
                  <a:ext uri="{FF2B5EF4-FFF2-40B4-BE49-F238E27FC236}">
                    <a16:creationId xmlns:a16="http://schemas.microsoft.com/office/drawing/2014/main" id="{FE10C1F4-FF7E-C808-9DB9-4890FC148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47" name="Rectangle 876">
                <a:extLst>
                  <a:ext uri="{FF2B5EF4-FFF2-40B4-BE49-F238E27FC236}">
                    <a16:creationId xmlns:a16="http://schemas.microsoft.com/office/drawing/2014/main" id="{A84983CD-1A11-F5A4-E642-D3127AAA96A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48" name="Rectangle 873">
                <a:extLst>
                  <a:ext uri="{FF2B5EF4-FFF2-40B4-BE49-F238E27FC236}">
                    <a16:creationId xmlns:a16="http://schemas.microsoft.com/office/drawing/2014/main" id="{25233FDA-7BD7-7595-8620-B8E4EDA10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49" name="Freeform 875">
                <a:extLst>
                  <a:ext uri="{FF2B5EF4-FFF2-40B4-BE49-F238E27FC236}">
                    <a16:creationId xmlns:a16="http://schemas.microsoft.com/office/drawing/2014/main" id="{031631EF-FDBD-AEDE-43A9-656FF56CE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165D053-DA3D-2E56-31D8-E0687E043A58}"/>
                </a:ext>
              </a:extLst>
            </p:cNvPr>
            <p:cNvGrpSpPr/>
            <p:nvPr/>
          </p:nvGrpSpPr>
          <p:grpSpPr>
            <a:xfrm>
              <a:off x="7994743" y="4523060"/>
              <a:ext cx="1082989" cy="919087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2" name="Oval 859">
                <a:extLst>
                  <a:ext uri="{FF2B5EF4-FFF2-40B4-BE49-F238E27FC236}">
                    <a16:creationId xmlns:a16="http://schemas.microsoft.com/office/drawing/2014/main" id="{F5FCA7B3-98DB-0E12-9FAE-818AAE0C9E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3" name="Oval 861">
                <a:extLst>
                  <a:ext uri="{FF2B5EF4-FFF2-40B4-BE49-F238E27FC236}">
                    <a16:creationId xmlns:a16="http://schemas.microsoft.com/office/drawing/2014/main" id="{21530B91-38C5-91B5-4160-BDD1B3094A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4" name="Oval 862">
                <a:extLst>
                  <a:ext uri="{FF2B5EF4-FFF2-40B4-BE49-F238E27FC236}">
                    <a16:creationId xmlns:a16="http://schemas.microsoft.com/office/drawing/2014/main" id="{24F1A3AE-CAA5-54CF-4060-55E7C93940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5" name="Oval 863">
                <a:extLst>
                  <a:ext uri="{FF2B5EF4-FFF2-40B4-BE49-F238E27FC236}">
                    <a16:creationId xmlns:a16="http://schemas.microsoft.com/office/drawing/2014/main" id="{21F55B67-E19A-B24E-0A86-04121D08D42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6" name="Oval 863">
                <a:extLst>
                  <a:ext uri="{FF2B5EF4-FFF2-40B4-BE49-F238E27FC236}">
                    <a16:creationId xmlns:a16="http://schemas.microsoft.com/office/drawing/2014/main" id="{D7B4E7C8-F6F6-228E-660F-4F069298C9C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14FA7795-2AB6-35B1-B8D8-923EF8F0DC66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42" name="Freeform 860">
                  <a:extLst>
                    <a:ext uri="{FF2B5EF4-FFF2-40B4-BE49-F238E27FC236}">
                      <a16:creationId xmlns:a16="http://schemas.microsoft.com/office/drawing/2014/main" id="{07A16ED4-4F62-3030-6784-4656E3157FE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Rectangle 864">
                  <a:extLst>
                    <a:ext uri="{FF2B5EF4-FFF2-40B4-BE49-F238E27FC236}">
                      <a16:creationId xmlns:a16="http://schemas.microsoft.com/office/drawing/2014/main" id="{027FD01F-F4E4-BEF2-6EFB-CB78FDA8DF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44" name="Freeform 865">
                  <a:extLst>
                    <a:ext uri="{FF2B5EF4-FFF2-40B4-BE49-F238E27FC236}">
                      <a16:creationId xmlns:a16="http://schemas.microsoft.com/office/drawing/2014/main" id="{8ACEE309-966F-D959-B230-769F698AEF6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Freeform 866">
                  <a:extLst>
                    <a:ext uri="{FF2B5EF4-FFF2-40B4-BE49-F238E27FC236}">
                      <a16:creationId xmlns:a16="http://schemas.microsoft.com/office/drawing/2014/main" id="{351CB092-A700-D236-23BE-A8636502BC2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76E154E-A146-D027-F56A-34BB11F0CAC3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9" name="Oval 878">
                  <a:extLst>
                    <a:ext uri="{FF2B5EF4-FFF2-40B4-BE49-F238E27FC236}">
                      <a16:creationId xmlns:a16="http://schemas.microsoft.com/office/drawing/2014/main" id="{E152A883-05CA-A91F-F9A8-107269FC71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" name="Rectangle 880">
                  <a:extLst>
                    <a:ext uri="{FF2B5EF4-FFF2-40B4-BE49-F238E27FC236}">
                      <a16:creationId xmlns:a16="http://schemas.microsoft.com/office/drawing/2014/main" id="{72F53A41-F1E0-5B8E-D8C6-E1535F215A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1" name="Oval 878">
                  <a:extLst>
                    <a:ext uri="{FF2B5EF4-FFF2-40B4-BE49-F238E27FC236}">
                      <a16:creationId xmlns:a16="http://schemas.microsoft.com/office/drawing/2014/main" id="{4F0ADD01-4D57-6B28-2A91-1DB3015B8F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" name="Line 881">
                  <a:extLst>
                    <a:ext uri="{FF2B5EF4-FFF2-40B4-BE49-F238E27FC236}">
                      <a16:creationId xmlns:a16="http://schemas.microsoft.com/office/drawing/2014/main" id="{47AF68DC-C7BE-61DC-80E8-80B1ADCCD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3" name="Line 882">
                  <a:extLst>
                    <a:ext uri="{FF2B5EF4-FFF2-40B4-BE49-F238E27FC236}">
                      <a16:creationId xmlns:a16="http://schemas.microsoft.com/office/drawing/2014/main" id="{C34D72FE-9580-1771-372B-05649090C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4" name="Rectangle 880">
                  <a:extLst>
                    <a:ext uri="{FF2B5EF4-FFF2-40B4-BE49-F238E27FC236}">
                      <a16:creationId xmlns:a16="http://schemas.microsoft.com/office/drawing/2014/main" id="{BCCDF1EE-7387-4B5A-D9DF-542D9DBE0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5" name="Oval 878">
                  <a:extLst>
                    <a:ext uri="{FF2B5EF4-FFF2-40B4-BE49-F238E27FC236}">
                      <a16:creationId xmlns:a16="http://schemas.microsoft.com/office/drawing/2014/main" id="{02DA0FF3-46F4-5040-151F-854B91BE6A2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6" name="Line 882">
                  <a:extLst>
                    <a:ext uri="{FF2B5EF4-FFF2-40B4-BE49-F238E27FC236}">
                      <a16:creationId xmlns:a16="http://schemas.microsoft.com/office/drawing/2014/main" id="{8D6C0014-5101-2A4D-5766-A3F76A9543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7" name="Line 882">
                  <a:extLst>
                    <a:ext uri="{FF2B5EF4-FFF2-40B4-BE49-F238E27FC236}">
                      <a16:creationId xmlns:a16="http://schemas.microsoft.com/office/drawing/2014/main" id="{3821F988-D6EA-A6B4-AC0B-EE6D711DD6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8" name="Line 884">
                  <a:extLst>
                    <a:ext uri="{FF2B5EF4-FFF2-40B4-BE49-F238E27FC236}">
                      <a16:creationId xmlns:a16="http://schemas.microsoft.com/office/drawing/2014/main" id="{6E986AE4-A775-BA81-F25E-70D14832A6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9" name="Oval 885">
                  <a:extLst>
                    <a:ext uri="{FF2B5EF4-FFF2-40B4-BE49-F238E27FC236}">
                      <a16:creationId xmlns:a16="http://schemas.microsoft.com/office/drawing/2014/main" id="{EC4710D3-E507-BA55-CA62-C5538EA7B6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0" name="Line 881">
                  <a:extLst>
                    <a:ext uri="{FF2B5EF4-FFF2-40B4-BE49-F238E27FC236}">
                      <a16:creationId xmlns:a16="http://schemas.microsoft.com/office/drawing/2014/main" id="{8F5E83A8-AA1D-74D3-6FA1-B2FFA39C72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1" name="Line 882">
                  <a:extLst>
                    <a:ext uri="{FF2B5EF4-FFF2-40B4-BE49-F238E27FC236}">
                      <a16:creationId xmlns:a16="http://schemas.microsoft.com/office/drawing/2014/main" id="{27DB6CA9-3A18-D6B4-FD1C-A27F6B1F8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8265DE4-6230-653F-12CB-DDB38EFAC5AF}"/>
                </a:ext>
              </a:extLst>
            </p:cNvPr>
            <p:cNvCxnSpPr>
              <a:cxnSpLocks/>
            </p:cNvCxnSpPr>
            <p:nvPr/>
          </p:nvCxnSpPr>
          <p:spPr>
            <a:xfrm>
              <a:off x="8981802" y="5400271"/>
              <a:ext cx="109138" cy="770314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ADC6902-DCE8-200A-8EBC-92CF05AA4D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3021" y="5381924"/>
              <a:ext cx="1134613" cy="18347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D1DF637-AB49-C5FA-BE49-2405CA20F7CE}"/>
                </a:ext>
              </a:extLst>
            </p:cNvPr>
            <p:cNvCxnSpPr>
              <a:cxnSpLocks/>
            </p:cNvCxnSpPr>
            <p:nvPr/>
          </p:nvCxnSpPr>
          <p:spPr>
            <a:xfrm>
              <a:off x="8288408" y="6114897"/>
              <a:ext cx="265021" cy="239530"/>
            </a:xfrm>
            <a:prstGeom prst="straightConnector1">
              <a:avLst/>
            </a:prstGeom>
            <a:ln>
              <a:solidFill>
                <a:srgbClr val="B03B3C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6272FAE-3C55-E782-16CC-61D8E9CCBD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8822" y="5273748"/>
              <a:ext cx="502837" cy="550411"/>
            </a:xfrm>
            <a:prstGeom prst="straightConnector1">
              <a:avLst/>
            </a:prstGeom>
            <a:ln>
              <a:solidFill>
                <a:srgbClr val="B03B3C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C39565-34A7-E32D-858A-AA19A812FD6F}"/>
              </a:ext>
            </a:extLst>
          </p:cNvPr>
          <p:cNvGrpSpPr/>
          <p:nvPr/>
        </p:nvGrpSpPr>
        <p:grpSpPr>
          <a:xfrm>
            <a:off x="7994742" y="2337682"/>
            <a:ext cx="3907520" cy="2008751"/>
            <a:chOff x="7994742" y="2337682"/>
            <a:chExt cx="3907520" cy="2008751"/>
          </a:xfrm>
        </p:grpSpPr>
        <p:sp>
          <p:nvSpPr>
            <p:cNvPr id="58" name="Rectangle 891">
              <a:extLst>
                <a:ext uri="{FF2B5EF4-FFF2-40B4-BE49-F238E27FC236}">
                  <a16:creationId xmlns:a16="http://schemas.microsoft.com/office/drawing/2014/main" id="{7DC74DCB-6AE5-7F8E-079E-6571D24EE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3565" y="3731064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9" name="Rectangle 891">
              <a:extLst>
                <a:ext uri="{FF2B5EF4-FFF2-40B4-BE49-F238E27FC236}">
                  <a16:creationId xmlns:a16="http://schemas.microsoft.com/office/drawing/2014/main" id="{99AAB331-18D2-1FCB-3279-7EE86BEF9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077" y="3788536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D9299CB-CC46-881B-EB19-D051368A26AD}"/>
                </a:ext>
              </a:extLst>
            </p:cNvPr>
            <p:cNvGrpSpPr/>
            <p:nvPr/>
          </p:nvGrpSpPr>
          <p:grpSpPr>
            <a:xfrm>
              <a:off x="8505665" y="3127046"/>
              <a:ext cx="1654724" cy="794307"/>
              <a:chOff x="1026717" y="2292225"/>
              <a:chExt cx="2553587" cy="1225781"/>
            </a:xfrm>
          </p:grpSpPr>
          <p:sp>
            <p:nvSpPr>
              <p:cNvPr id="326" name="Line 853">
                <a:extLst>
                  <a:ext uri="{FF2B5EF4-FFF2-40B4-BE49-F238E27FC236}">
                    <a16:creationId xmlns:a16="http://schemas.microsoft.com/office/drawing/2014/main" id="{9C53E075-CBE9-CE5C-15ED-D8C5E2AB6C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717" y="3511947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6BAC4EEC-7557-3973-0980-9947011B2D3F}"/>
                  </a:ext>
                </a:extLst>
              </p:cNvPr>
              <p:cNvCxnSpPr/>
              <p:nvPr/>
            </p:nvCxnSpPr>
            <p:spPr>
              <a:xfrm>
                <a:off x="2180139" y="22922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8" name="Freeform 860">
                <a:extLst>
                  <a:ext uri="{FF2B5EF4-FFF2-40B4-BE49-F238E27FC236}">
                    <a16:creationId xmlns:a16="http://schemas.microsoft.com/office/drawing/2014/main" id="{B2D5C398-3B92-0A92-3103-54EF5FDEF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29" name="Freeform 860">
                <a:extLst>
                  <a:ext uri="{FF2B5EF4-FFF2-40B4-BE49-F238E27FC236}">
                    <a16:creationId xmlns:a16="http://schemas.microsoft.com/office/drawing/2014/main" id="{752C7EE3-9234-216B-F4BC-BCD58099B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61" name="Line 853">
              <a:extLst>
                <a:ext uri="{FF2B5EF4-FFF2-40B4-BE49-F238E27FC236}">
                  <a16:creationId xmlns:a16="http://schemas.microsoft.com/office/drawing/2014/main" id="{E95E4092-C57E-3A5B-C952-58AA21E38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40947" y="3933723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AA517BC-DC0B-990E-D7F4-9389A1CE9B5F}"/>
                </a:ext>
              </a:extLst>
            </p:cNvPr>
            <p:cNvGrpSpPr/>
            <p:nvPr/>
          </p:nvGrpSpPr>
          <p:grpSpPr>
            <a:xfrm>
              <a:off x="10833285" y="3161682"/>
              <a:ext cx="1068977" cy="282748"/>
              <a:chOff x="4618721" y="2324916"/>
              <a:chExt cx="1649657" cy="436338"/>
            </a:xfrm>
          </p:grpSpPr>
          <p:sp>
            <p:nvSpPr>
              <p:cNvPr id="323" name="Freeform 860">
                <a:extLst>
                  <a:ext uri="{FF2B5EF4-FFF2-40B4-BE49-F238E27FC236}">
                    <a16:creationId xmlns:a16="http://schemas.microsoft.com/office/drawing/2014/main" id="{B198FE8D-1BA4-1077-1CCE-C7E02AB0B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8B5D5A31-C29A-6C30-B252-2D1A328A7499}"/>
                  </a:ext>
                </a:extLst>
              </p:cNvPr>
              <p:cNvCxnSpPr/>
              <p:nvPr/>
            </p:nvCxnSpPr>
            <p:spPr>
              <a:xfrm>
                <a:off x="5143666" y="2324916"/>
                <a:ext cx="112471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5" name="Freeform 860">
                <a:extLst>
                  <a:ext uri="{FF2B5EF4-FFF2-40B4-BE49-F238E27FC236}">
                    <a16:creationId xmlns:a16="http://schemas.microsoft.com/office/drawing/2014/main" id="{A66BEE42-C802-32FD-8952-4F96E4D99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1" y="2337342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383E6D-5D45-3FA8-E891-B6A3921C5AE1}"/>
                </a:ext>
              </a:extLst>
            </p:cNvPr>
            <p:cNvCxnSpPr/>
            <p:nvPr/>
          </p:nvCxnSpPr>
          <p:spPr>
            <a:xfrm>
              <a:off x="9894462" y="3871956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reeform 860">
              <a:extLst>
                <a:ext uri="{FF2B5EF4-FFF2-40B4-BE49-F238E27FC236}">
                  <a16:creationId xmlns:a16="http://schemas.microsoft.com/office/drawing/2014/main" id="{122C51A1-9F99-A328-678C-EF098081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3978" y="3911045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29" name="Freeform 860">
              <a:extLst>
                <a:ext uri="{FF2B5EF4-FFF2-40B4-BE49-F238E27FC236}">
                  <a16:creationId xmlns:a16="http://schemas.microsoft.com/office/drawing/2014/main" id="{1596E669-05D1-C887-BCA2-654E9577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06" y="3872085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30" name="Line 853">
              <a:extLst>
                <a:ext uri="{FF2B5EF4-FFF2-40B4-BE49-F238E27FC236}">
                  <a16:creationId xmlns:a16="http://schemas.microsoft.com/office/drawing/2014/main" id="{EEA29B97-C050-7B44-9C77-31813DD28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7971" y="4342507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31" name="Line 853">
              <a:extLst>
                <a:ext uri="{FF2B5EF4-FFF2-40B4-BE49-F238E27FC236}">
                  <a16:creationId xmlns:a16="http://schemas.microsoft.com/office/drawing/2014/main" id="{642FFB66-93BD-9370-7AA6-469E70BF2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9991" y="4338581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132" name="Line 853">
              <a:extLst>
                <a:ext uri="{FF2B5EF4-FFF2-40B4-BE49-F238E27FC236}">
                  <a16:creationId xmlns:a16="http://schemas.microsoft.com/office/drawing/2014/main" id="{3FBA8742-C699-9331-2124-5514BF282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4921" y="3512914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AA7823D-04B1-DDC8-A189-8175AA4B4CD1}"/>
                </a:ext>
              </a:extLst>
            </p:cNvPr>
            <p:cNvGrpSpPr/>
            <p:nvPr/>
          </p:nvGrpSpPr>
          <p:grpSpPr>
            <a:xfrm>
              <a:off x="8167441" y="3922465"/>
              <a:ext cx="484418" cy="349404"/>
              <a:chOff x="1012668" y="927184"/>
              <a:chExt cx="747559" cy="539203"/>
            </a:xfrm>
          </p:grpSpPr>
          <p:sp>
            <p:nvSpPr>
              <p:cNvPr id="165" name="Line 853">
                <a:extLst>
                  <a:ext uri="{FF2B5EF4-FFF2-40B4-BE49-F238E27FC236}">
                    <a16:creationId xmlns:a16="http://schemas.microsoft.com/office/drawing/2014/main" id="{11643031-FE55-7DC6-6490-926CA9E00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166" name="Rectangle 876">
                <a:extLst>
                  <a:ext uri="{FF2B5EF4-FFF2-40B4-BE49-F238E27FC236}">
                    <a16:creationId xmlns:a16="http://schemas.microsoft.com/office/drawing/2014/main" id="{51DDD3B2-117C-7E40-9C87-2765190C4E8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167" name="Rectangle 873">
                <a:extLst>
                  <a:ext uri="{FF2B5EF4-FFF2-40B4-BE49-F238E27FC236}">
                    <a16:creationId xmlns:a16="http://schemas.microsoft.com/office/drawing/2014/main" id="{51BB082D-BAD6-B474-2FEA-E90EB1022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68" name="Freeform 875">
                <a:extLst>
                  <a:ext uri="{FF2B5EF4-FFF2-40B4-BE49-F238E27FC236}">
                    <a16:creationId xmlns:a16="http://schemas.microsoft.com/office/drawing/2014/main" id="{4DAFCC9F-7A89-6C10-B0AE-F23FF8730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A89984C4-AFDE-1F82-147F-4C33C69330F0}"/>
                </a:ext>
              </a:extLst>
            </p:cNvPr>
            <p:cNvGrpSpPr/>
            <p:nvPr/>
          </p:nvGrpSpPr>
          <p:grpSpPr>
            <a:xfrm>
              <a:off x="7994742" y="2337682"/>
              <a:ext cx="1082989" cy="919087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37" name="Oval 859">
                <a:extLst>
                  <a:ext uri="{FF2B5EF4-FFF2-40B4-BE49-F238E27FC236}">
                    <a16:creationId xmlns:a16="http://schemas.microsoft.com/office/drawing/2014/main" id="{3B958147-04CB-3417-4EA2-FC65AC02F0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38" name="Oval 861">
                <a:extLst>
                  <a:ext uri="{FF2B5EF4-FFF2-40B4-BE49-F238E27FC236}">
                    <a16:creationId xmlns:a16="http://schemas.microsoft.com/office/drawing/2014/main" id="{9E71BEC1-78FE-8F5A-4E62-E50B54C33A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39" name="Oval 862">
                <a:extLst>
                  <a:ext uri="{FF2B5EF4-FFF2-40B4-BE49-F238E27FC236}">
                    <a16:creationId xmlns:a16="http://schemas.microsoft.com/office/drawing/2014/main" id="{09C9C6B8-1DB3-834A-DD04-3F71F818AA9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40" name="Oval 863">
                <a:extLst>
                  <a:ext uri="{FF2B5EF4-FFF2-40B4-BE49-F238E27FC236}">
                    <a16:creationId xmlns:a16="http://schemas.microsoft.com/office/drawing/2014/main" id="{A22ABE5A-1C32-1324-78A1-6918F260D44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41" name="Oval 863">
                <a:extLst>
                  <a:ext uri="{FF2B5EF4-FFF2-40B4-BE49-F238E27FC236}">
                    <a16:creationId xmlns:a16="http://schemas.microsoft.com/office/drawing/2014/main" id="{2494C8AA-F310-AF17-B47F-5C7BBA9D13B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89C76987-E5D3-3BD0-982B-75D1AB621A5C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57" name="Freeform 860">
                  <a:extLst>
                    <a:ext uri="{FF2B5EF4-FFF2-40B4-BE49-F238E27FC236}">
                      <a16:creationId xmlns:a16="http://schemas.microsoft.com/office/drawing/2014/main" id="{DBD2D302-0DD4-B43C-2B96-6664A85CE4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58" name="Rectangle 864">
                  <a:extLst>
                    <a:ext uri="{FF2B5EF4-FFF2-40B4-BE49-F238E27FC236}">
                      <a16:creationId xmlns:a16="http://schemas.microsoft.com/office/drawing/2014/main" id="{FD56B8E7-10E6-0C3B-A631-A320160A66E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59" name="Freeform 865">
                  <a:extLst>
                    <a:ext uri="{FF2B5EF4-FFF2-40B4-BE49-F238E27FC236}">
                      <a16:creationId xmlns:a16="http://schemas.microsoft.com/office/drawing/2014/main" id="{1C6DBA09-24C5-8EDC-BF84-65A58825C0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60" name="Freeform 866">
                  <a:extLst>
                    <a:ext uri="{FF2B5EF4-FFF2-40B4-BE49-F238E27FC236}">
                      <a16:creationId xmlns:a16="http://schemas.microsoft.com/office/drawing/2014/main" id="{A8F656A7-5154-5519-836A-91EDBA6C313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557A473E-AC98-783A-AE35-41C9D474E4AB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44" name="Oval 878">
                  <a:extLst>
                    <a:ext uri="{FF2B5EF4-FFF2-40B4-BE49-F238E27FC236}">
                      <a16:creationId xmlns:a16="http://schemas.microsoft.com/office/drawing/2014/main" id="{A95C2C3E-6645-FD1A-5A10-79838F7873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5" name="Rectangle 880">
                  <a:extLst>
                    <a:ext uri="{FF2B5EF4-FFF2-40B4-BE49-F238E27FC236}">
                      <a16:creationId xmlns:a16="http://schemas.microsoft.com/office/drawing/2014/main" id="{2C7638FC-2CAB-D2D7-D2BB-A84E4F8EC1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6" name="Oval 878">
                  <a:extLst>
                    <a:ext uri="{FF2B5EF4-FFF2-40B4-BE49-F238E27FC236}">
                      <a16:creationId xmlns:a16="http://schemas.microsoft.com/office/drawing/2014/main" id="{D27DD643-B8D8-22E0-B2A7-F00C9C82C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7" name="Line 881">
                  <a:extLst>
                    <a:ext uri="{FF2B5EF4-FFF2-40B4-BE49-F238E27FC236}">
                      <a16:creationId xmlns:a16="http://schemas.microsoft.com/office/drawing/2014/main" id="{46575685-0AEF-160E-8E89-E01CE710EF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8" name="Line 882">
                  <a:extLst>
                    <a:ext uri="{FF2B5EF4-FFF2-40B4-BE49-F238E27FC236}">
                      <a16:creationId xmlns:a16="http://schemas.microsoft.com/office/drawing/2014/main" id="{1895BC79-E390-ED0E-CB65-9D43FD5F7D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9" name="Rectangle 880">
                  <a:extLst>
                    <a:ext uri="{FF2B5EF4-FFF2-40B4-BE49-F238E27FC236}">
                      <a16:creationId xmlns:a16="http://schemas.microsoft.com/office/drawing/2014/main" id="{2BD04136-CBA7-7C24-0887-2F524889EB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50" name="Oval 878">
                  <a:extLst>
                    <a:ext uri="{FF2B5EF4-FFF2-40B4-BE49-F238E27FC236}">
                      <a16:creationId xmlns:a16="http://schemas.microsoft.com/office/drawing/2014/main" id="{FAEFCC28-FA12-19B5-FF6E-C8C9A7BE41A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51" name="Line 882">
                  <a:extLst>
                    <a:ext uri="{FF2B5EF4-FFF2-40B4-BE49-F238E27FC236}">
                      <a16:creationId xmlns:a16="http://schemas.microsoft.com/office/drawing/2014/main" id="{415B17E4-4090-F431-8CA0-0F68BA6195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52" name="Line 882">
                  <a:extLst>
                    <a:ext uri="{FF2B5EF4-FFF2-40B4-BE49-F238E27FC236}">
                      <a16:creationId xmlns:a16="http://schemas.microsoft.com/office/drawing/2014/main" id="{17141EDB-9C86-9590-8F6B-5869DDCF07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53" name="Line 884">
                  <a:extLst>
                    <a:ext uri="{FF2B5EF4-FFF2-40B4-BE49-F238E27FC236}">
                      <a16:creationId xmlns:a16="http://schemas.microsoft.com/office/drawing/2014/main" id="{F1D7F455-9165-6826-AEC8-0C631AE8D5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54" name="Oval 885">
                  <a:extLst>
                    <a:ext uri="{FF2B5EF4-FFF2-40B4-BE49-F238E27FC236}">
                      <a16:creationId xmlns:a16="http://schemas.microsoft.com/office/drawing/2014/main" id="{EE246919-B248-65E4-7702-D07B4FCD16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55" name="Line 881">
                  <a:extLst>
                    <a:ext uri="{FF2B5EF4-FFF2-40B4-BE49-F238E27FC236}">
                      <a16:creationId xmlns:a16="http://schemas.microsoft.com/office/drawing/2014/main" id="{2E1340B2-6A30-ED8B-E7B5-0CF49C637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56" name="Line 882">
                  <a:extLst>
                    <a:ext uri="{FF2B5EF4-FFF2-40B4-BE49-F238E27FC236}">
                      <a16:creationId xmlns:a16="http://schemas.microsoft.com/office/drawing/2014/main" id="{6668FF4F-7A35-1857-594E-67B3BAFCBA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D84EC69E-C05F-40D2-6A8A-93E9460693B1}"/>
                </a:ext>
              </a:extLst>
            </p:cNvPr>
            <p:cNvCxnSpPr>
              <a:cxnSpLocks/>
            </p:cNvCxnSpPr>
            <p:nvPr/>
          </p:nvCxnSpPr>
          <p:spPr>
            <a:xfrm>
              <a:off x="8981801" y="3214893"/>
              <a:ext cx="109138" cy="770314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8049D093-DE10-B5F3-1635-0C4651CD5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3020" y="3196546"/>
              <a:ext cx="1134613" cy="18347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981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200" y="101601"/>
            <a:ext cx="7245564" cy="629099"/>
          </a:xfrm>
        </p:spPr>
        <p:txBody>
          <a:bodyPr>
            <a:normAutofit/>
          </a:bodyPr>
          <a:lstStyle/>
          <a:p>
            <a:r>
              <a:rPr lang="en-US" dirty="0"/>
              <a:t>Search-Tree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474" y="3318552"/>
            <a:ext cx="6256205" cy="327942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tabLst>
                <a:tab pos="290513" algn="l"/>
                <a:tab pos="568325" algn="l"/>
                <a:tab pos="860425" algn="l"/>
                <a:tab pos="3995738" algn="l"/>
              </a:tabLst>
            </a:pPr>
            <a:r>
              <a:rPr lang="en-US" i="1" dirty="0"/>
              <a:t>Node</a:t>
            </a:r>
            <a:r>
              <a:rPr lang="en-US" dirty="0"/>
              <a:t>  ≈  a pair </a:t>
            </a:r>
            <a:r>
              <a:rPr lang="en-US" dirty="0" err="1">
                <a:latin typeface="Times New Roman" panose="02020603050405020304" pitchFamily="18" charset="0"/>
                <a:cs typeface="Calibri" panose="020F0502020204030204" pitchFamily="34" charset="0"/>
              </a:rPr>
              <a:t>ν</a:t>
            </a:r>
            <a:r>
              <a:rPr lang="el-GR" dirty="0"/>
              <a:t> </a:t>
            </a:r>
            <a:r>
              <a:rPr lang="en-US" dirty="0"/>
              <a:t>= (π</a:t>
            </a:r>
            <a:r>
              <a:rPr lang="en-US" i="1" dirty="0"/>
              <a:t>,s</a:t>
            </a:r>
            <a:r>
              <a:rPr lang="en-US" dirty="0"/>
              <a:t>), where </a:t>
            </a:r>
            <a:r>
              <a:rPr lang="en-US" i="1" dirty="0"/>
              <a:t>s </a:t>
            </a:r>
            <a:r>
              <a:rPr lang="en-US" dirty="0"/>
              <a:t>= </a:t>
            </a:r>
            <a:r>
              <a:rPr lang="el-GR" dirty="0"/>
              <a:t>γ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,π)</a:t>
            </a:r>
          </a:p>
          <a:p>
            <a:pPr lvl="1">
              <a:tabLst>
                <a:tab pos="290513" algn="l"/>
                <a:tab pos="568325" algn="l"/>
                <a:tab pos="860425" algn="l"/>
                <a:tab pos="3995738" algn="l"/>
              </a:tabLst>
            </a:pPr>
            <a:r>
              <a:rPr lang="en-US" dirty="0"/>
              <a:t>In practice</a:t>
            </a:r>
            <a:r>
              <a:rPr lang="en-US" i="1" dirty="0"/>
              <a:t>, </a:t>
            </a:r>
            <a:r>
              <a:rPr lang="en-US" dirty="0" err="1">
                <a:latin typeface="Times New Roman" panose="02020603050405020304" pitchFamily="18" charset="0"/>
                <a:cs typeface="Calibri" panose="020F0502020204030204" pitchFamily="34" charset="0"/>
              </a:rPr>
              <a:t>ν</a:t>
            </a:r>
            <a:r>
              <a:rPr lang="en-US" dirty="0"/>
              <a:t> will contain other things too</a:t>
            </a:r>
          </a:p>
          <a:p>
            <a:pPr lvl="2">
              <a:tabLst>
                <a:tab pos="290513" algn="l"/>
                <a:tab pos="568325" algn="l"/>
                <a:tab pos="860425" algn="l"/>
                <a:tab pos="3995738" algn="l"/>
              </a:tabLst>
            </a:pPr>
            <a:r>
              <a:rPr lang="en-US" dirty="0"/>
              <a:t>depth(</a:t>
            </a:r>
            <a:r>
              <a:rPr lang="en-US" dirty="0" err="1">
                <a:latin typeface="Times New Roman" panose="02020603050405020304" pitchFamily="18" charset="0"/>
                <a:cs typeface="Calibri" panose="020F0502020204030204" pitchFamily="34" charset="0"/>
              </a:rPr>
              <a:t>ν</a:t>
            </a:r>
            <a:r>
              <a:rPr lang="en-US" dirty="0"/>
              <a:t>), cost(π), pointers to parent and children, …</a:t>
            </a:r>
          </a:p>
          <a:p>
            <a:pPr lvl="1">
              <a:tabLst>
                <a:tab pos="290513" algn="l"/>
                <a:tab pos="568325" algn="l"/>
                <a:tab pos="860425" algn="l"/>
                <a:tab pos="3995738" algn="l"/>
              </a:tabLst>
            </a:pPr>
            <a:r>
              <a:rPr lang="en-US" i="1" dirty="0"/>
              <a:t>π</a:t>
            </a:r>
            <a:r>
              <a:rPr lang="en-US" dirty="0"/>
              <a:t> isn’t always stored explicitly, can be computed from the parent pointers</a:t>
            </a:r>
            <a:br>
              <a:rPr lang="en-US" baseline="-25000" dirty="0"/>
            </a:br>
            <a:endParaRPr lang="en-US" baseline="-25000" dirty="0"/>
          </a:p>
          <a:p>
            <a:pPr>
              <a:tabLst>
                <a:tab pos="290513" algn="l"/>
                <a:tab pos="568325" algn="l"/>
                <a:tab pos="860425" algn="l"/>
                <a:tab pos="3995738" algn="l"/>
              </a:tabLst>
            </a:pPr>
            <a:r>
              <a:rPr lang="en-US" i="1" dirty="0"/>
              <a:t>children </a:t>
            </a:r>
            <a:r>
              <a:rPr lang="en-US" dirty="0"/>
              <a:t>of </a:t>
            </a:r>
            <a:r>
              <a:rPr lang="en-US" dirty="0" err="1">
                <a:latin typeface="Times New Roman" panose="02020603050405020304" pitchFamily="18" charset="0"/>
                <a:cs typeface="Calibri" panose="020F0502020204030204" pitchFamily="34" charset="0"/>
              </a:rPr>
              <a:t>ν</a:t>
            </a:r>
            <a:r>
              <a:rPr lang="en-US" dirty="0"/>
              <a:t> = {(π</a:t>
            </a:r>
            <a:r>
              <a:rPr lang="en-US" baseline="-25000" dirty="0"/>
              <a:t>·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dirty="0" err="1"/>
              <a:t>γ</a:t>
            </a:r>
            <a:r>
              <a:rPr lang="en-US" dirty="0"/>
              <a:t>(</a:t>
            </a:r>
            <a:r>
              <a:rPr lang="en-US" i="1" dirty="0" err="1"/>
              <a:t>s,a</a:t>
            </a:r>
            <a:r>
              <a:rPr lang="en-US" dirty="0"/>
              <a:t>)) | </a:t>
            </a:r>
            <a:r>
              <a:rPr lang="en-US" i="1" dirty="0"/>
              <a:t>a</a:t>
            </a:r>
            <a:r>
              <a:rPr lang="en-US" dirty="0"/>
              <a:t> is applicable in </a:t>
            </a:r>
            <a:r>
              <a:rPr lang="en-US" i="1" dirty="0"/>
              <a:t>s</a:t>
            </a:r>
            <a:r>
              <a:rPr lang="en-US" dirty="0"/>
              <a:t>}</a:t>
            </a:r>
            <a:br>
              <a:rPr lang="en-US" baseline="-25000" dirty="0"/>
            </a:br>
            <a:endParaRPr lang="en-US" baseline="-25000" dirty="0"/>
          </a:p>
          <a:p>
            <a:pPr>
              <a:tabLst>
                <a:tab pos="290513" algn="l"/>
                <a:tab pos="568325" algn="l"/>
                <a:tab pos="860425" algn="l"/>
                <a:tab pos="3995738" algn="l"/>
              </a:tabLst>
            </a:pPr>
            <a:r>
              <a:rPr lang="en-US" i="1" dirty="0"/>
              <a:t>successors </a:t>
            </a:r>
            <a:r>
              <a:rPr lang="en-US" dirty="0"/>
              <a:t>or </a:t>
            </a:r>
            <a:r>
              <a:rPr lang="en-US" i="1" dirty="0"/>
              <a:t>descendants </a:t>
            </a:r>
            <a:r>
              <a:rPr lang="en-US" dirty="0"/>
              <a:t>of </a:t>
            </a:r>
            <a:r>
              <a:rPr 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ν</a:t>
            </a:r>
            <a:r>
              <a:rPr lang="en-US" dirty="0"/>
              <a:t>: </a:t>
            </a:r>
          </a:p>
          <a:p>
            <a:pPr lvl="1">
              <a:tabLst>
                <a:tab pos="290513" algn="l"/>
                <a:tab pos="568325" algn="l"/>
                <a:tab pos="860425" algn="l"/>
                <a:tab pos="3995738" algn="l"/>
              </a:tabLst>
            </a:pPr>
            <a:r>
              <a:rPr lang="en-US" dirty="0"/>
              <a:t>children, children of children, etc. </a:t>
            </a:r>
          </a:p>
          <a:p>
            <a:pPr lvl="1">
              <a:tabLst>
                <a:tab pos="290513" algn="l"/>
                <a:tab pos="568325" algn="l"/>
                <a:tab pos="860425" algn="l"/>
                <a:tab pos="3995738" algn="l"/>
              </a:tabLst>
            </a:pPr>
            <a:r>
              <a:rPr lang="en-US" dirty="0"/>
              <a:t>sometimes called a subtree</a:t>
            </a:r>
          </a:p>
          <a:p>
            <a:pPr marL="0" indent="0">
              <a:buNone/>
              <a:tabLst>
                <a:tab pos="290513" algn="l"/>
                <a:tab pos="568325" algn="l"/>
                <a:tab pos="860425" algn="l"/>
                <a:tab pos="3995738" algn="l"/>
              </a:tabLst>
            </a:pPr>
            <a:endParaRPr lang="en-US" dirty="0"/>
          </a:p>
          <a:p>
            <a:pPr marL="0" indent="0">
              <a:buNone/>
              <a:tabLst>
                <a:tab pos="290513" algn="l"/>
                <a:tab pos="568325" algn="l"/>
                <a:tab pos="860425" algn="l"/>
                <a:tab pos="3995738" algn="l"/>
              </a:tabLst>
            </a:pPr>
            <a:endParaRPr lang="en-US" baseline="-25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43311" y="390293"/>
            <a:ext cx="5077342" cy="636610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tabLst>
                <a:tab pos="631825" algn="l"/>
              </a:tabLst>
            </a:pPr>
            <a:r>
              <a:rPr lang="en-US" i="1" dirty="0"/>
              <a:t>ancestors </a:t>
            </a:r>
            <a:r>
              <a:rPr lang="en-US" dirty="0"/>
              <a:t>of </a:t>
            </a:r>
            <a:r>
              <a:rPr lang="en-US" dirty="0" err="1">
                <a:latin typeface="Times New Roman" panose="02020603050405020304" pitchFamily="18" charset="0"/>
                <a:cs typeface="Calibri" panose="020F0502020204030204" pitchFamily="34" charset="0"/>
              </a:rPr>
              <a:t>ν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= {nodes that hav</a:t>
            </a:r>
            <a:r>
              <a:rPr lang="en-US" dirty="0">
                <a:latin typeface="Times New Roman" panose="02020603050405020304" pitchFamily="18" charset="0"/>
              </a:rPr>
              <a:t>e </a:t>
            </a:r>
            <a:r>
              <a:rPr lang="en-US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ν</a:t>
            </a:r>
            <a:r>
              <a:rPr lang="en-US" dirty="0">
                <a:latin typeface="Times New Roman" panose="02020603050405020304" pitchFamily="18" charset="0"/>
              </a:rPr>
              <a:t> as a</a:t>
            </a:r>
            <a:r>
              <a:rPr lang="en-US" dirty="0"/>
              <a:t> successor} </a:t>
            </a:r>
            <a:br>
              <a:rPr lang="en-US" baseline="-25000" dirty="0"/>
            </a:br>
            <a:endParaRPr lang="en-US" baseline="-25000" dirty="0"/>
          </a:p>
          <a:p>
            <a:pPr>
              <a:tabLst>
                <a:tab pos="631825" algn="l"/>
              </a:tabLst>
            </a:pPr>
            <a:r>
              <a:rPr lang="en-US" i="1" dirty="0"/>
              <a:t>initial </a:t>
            </a:r>
            <a:r>
              <a:rPr lang="en-US" dirty="0"/>
              <a:t>or </a:t>
            </a:r>
            <a:r>
              <a:rPr lang="en-US" i="1" dirty="0"/>
              <a:t>starting </a:t>
            </a:r>
            <a:r>
              <a:rPr lang="en-US" dirty="0"/>
              <a:t>or </a:t>
            </a:r>
            <a:r>
              <a:rPr lang="en-US" i="1" dirty="0"/>
              <a:t>root </a:t>
            </a:r>
            <a:r>
              <a:rPr lang="en-US" dirty="0"/>
              <a:t>node </a:t>
            </a:r>
            <a:r>
              <a:rPr 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ν</a:t>
            </a:r>
            <a:r>
              <a:rPr lang="en-US" baseline="-25000" dirty="0"/>
              <a:t>0</a:t>
            </a:r>
            <a:r>
              <a:rPr lang="en-US" dirty="0"/>
              <a:t> = (⟨⟩,</a:t>
            </a:r>
            <a:r>
              <a:rPr lang="en-US" baseline="-25000" dirty="0"/>
              <a:t>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pPr lvl="1">
              <a:tabLst>
                <a:tab pos="631825" algn="l"/>
              </a:tabLst>
            </a:pPr>
            <a:r>
              <a:rPr lang="en-US" dirty="0"/>
              <a:t>	root of the search tree</a:t>
            </a:r>
            <a:br>
              <a:rPr lang="en-US" baseline="-25000" dirty="0"/>
            </a:br>
            <a:endParaRPr lang="en-US" baseline="-25000" dirty="0"/>
          </a:p>
          <a:p>
            <a:pPr>
              <a:tabLst>
                <a:tab pos="631825" algn="l"/>
              </a:tabLst>
            </a:pPr>
            <a:r>
              <a:rPr lang="en-US" i="1" dirty="0"/>
              <a:t>path </a:t>
            </a:r>
            <a:r>
              <a:rPr lang="en-US" dirty="0"/>
              <a:t>from the root node: sequence of nodes </a:t>
            </a:r>
            <a:br>
              <a:rPr lang="en-US" dirty="0"/>
            </a:br>
            <a:r>
              <a:rPr lang="en-US" dirty="0"/>
              <a:t>⟨ν</a:t>
            </a:r>
            <a:r>
              <a:rPr lang="en-US" baseline="-25000" dirty="0"/>
              <a:t>0</a:t>
            </a:r>
            <a:r>
              <a:rPr lang="en-US" dirty="0"/>
              <a:t>, …, </a:t>
            </a:r>
            <a:r>
              <a:rPr lang="en-US" dirty="0" err="1"/>
              <a:t>ν</a:t>
            </a:r>
            <a:r>
              <a:rPr lang="en-US" i="1" baseline="-25000" dirty="0" err="1"/>
              <a:t>n</a:t>
            </a:r>
            <a:r>
              <a:rPr lang="en-US" dirty="0"/>
              <a:t>⟩ such that each </a:t>
            </a:r>
            <a:r>
              <a:rPr lang="en-US" dirty="0" err="1"/>
              <a:t>ν</a:t>
            </a:r>
            <a:r>
              <a:rPr lang="en-US" i="1" baseline="-25000" dirty="0" err="1"/>
              <a:t>i</a:t>
            </a:r>
            <a:r>
              <a:rPr lang="en-US" dirty="0"/>
              <a:t> is a child of ν</a:t>
            </a:r>
            <a:r>
              <a:rPr lang="en-US" i="1" baseline="-25000" dirty="0"/>
              <a:t>i</a:t>
            </a:r>
            <a:r>
              <a:rPr lang="en-US" baseline="-25000" dirty="0"/>
              <a:t>−1</a:t>
            </a:r>
            <a:br>
              <a:rPr lang="en-US" baseline="-25000" dirty="0"/>
            </a:br>
            <a:endParaRPr lang="en-US" baseline="-25000" dirty="0"/>
          </a:p>
          <a:p>
            <a:pPr>
              <a:tabLst>
                <a:tab pos="631825" algn="l"/>
              </a:tabLst>
            </a:pPr>
            <a:r>
              <a:rPr lang="en-US" i="1" dirty="0"/>
              <a:t>height </a:t>
            </a:r>
            <a:r>
              <a:rPr lang="en-US" dirty="0"/>
              <a:t>of search space </a:t>
            </a:r>
            <a:br>
              <a:rPr lang="en-US" dirty="0"/>
            </a:br>
            <a:r>
              <a:rPr lang="en-US" dirty="0"/>
              <a:t>	= length of longest acyclic path from ν</a:t>
            </a:r>
            <a:r>
              <a:rPr lang="en-US" baseline="-25000" dirty="0"/>
              <a:t>0</a:t>
            </a:r>
            <a:br>
              <a:rPr lang="en-US" baseline="-25000" dirty="0"/>
            </a:br>
            <a:endParaRPr lang="en-US" baseline="-25000" dirty="0"/>
          </a:p>
          <a:p>
            <a:pPr>
              <a:tabLst>
                <a:tab pos="631825" algn="l"/>
              </a:tabLst>
            </a:pPr>
            <a:r>
              <a:rPr lang="en-US" i="1" dirty="0"/>
              <a:t>depth </a:t>
            </a:r>
            <a:r>
              <a:rPr lang="en-US" dirty="0"/>
              <a:t>of </a:t>
            </a:r>
            <a:r>
              <a:rPr lang="en-US" dirty="0" err="1"/>
              <a:t>ν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= length(</a:t>
            </a:r>
            <a:r>
              <a:rPr lang="en-US" i="1" dirty="0"/>
              <a:t>π</a:t>
            </a:r>
            <a:r>
              <a:rPr lang="en-US" dirty="0"/>
              <a:t>) = length of path from ν</a:t>
            </a:r>
            <a:r>
              <a:rPr lang="en-US" baseline="-25000" dirty="0"/>
              <a:t>0</a:t>
            </a:r>
            <a:r>
              <a:rPr lang="en-US" dirty="0"/>
              <a:t> to </a:t>
            </a:r>
            <a:r>
              <a:rPr lang="en-US" dirty="0" err="1"/>
              <a:t>ν</a:t>
            </a:r>
            <a:br>
              <a:rPr lang="en-US" baseline="-25000" dirty="0"/>
            </a:br>
            <a:endParaRPr lang="en-US" baseline="-25000" dirty="0"/>
          </a:p>
          <a:p>
            <a:pPr>
              <a:tabLst>
                <a:tab pos="631825" algn="l"/>
              </a:tabLst>
            </a:pPr>
            <a:r>
              <a:rPr lang="en-US" i="1" dirty="0"/>
              <a:t>branching factor</a:t>
            </a:r>
            <a:r>
              <a:rPr lang="en-US" dirty="0"/>
              <a:t> of </a:t>
            </a:r>
            <a:r>
              <a:rPr lang="en-US" dirty="0" err="1"/>
              <a:t>ν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= number of children of </a:t>
            </a:r>
            <a:r>
              <a:rPr lang="en-US" dirty="0" err="1"/>
              <a:t>ν</a:t>
            </a:r>
            <a:br>
              <a:rPr lang="en-US" baseline="-25000" dirty="0"/>
            </a:br>
            <a:endParaRPr lang="en-US" baseline="-25000" dirty="0"/>
          </a:p>
          <a:p>
            <a:pPr>
              <a:tabLst>
                <a:tab pos="631825" algn="l"/>
              </a:tabLst>
            </a:pPr>
            <a:r>
              <a:rPr lang="en-US" i="1" dirty="0"/>
              <a:t>branching factor</a:t>
            </a:r>
            <a:r>
              <a:rPr lang="en-US" dirty="0"/>
              <a:t> of a search tree </a:t>
            </a:r>
            <a:br>
              <a:rPr lang="en-US" dirty="0"/>
            </a:br>
            <a:r>
              <a:rPr lang="en-US" dirty="0"/>
              <a:t>	= max branching factor of the nodes</a:t>
            </a:r>
            <a:br>
              <a:rPr lang="en-US" baseline="-25000" dirty="0"/>
            </a:br>
            <a:endParaRPr lang="en-US" baseline="-25000" dirty="0"/>
          </a:p>
          <a:p>
            <a:pPr>
              <a:tabLst>
                <a:tab pos="631825" algn="l"/>
              </a:tabLst>
            </a:pPr>
            <a:r>
              <a:rPr lang="en-US" i="1" dirty="0"/>
              <a:t>expand </a:t>
            </a:r>
            <a:r>
              <a:rPr lang="en-US" dirty="0" err="1"/>
              <a:t>ν</a:t>
            </a:r>
            <a:r>
              <a:rPr lang="en-US" dirty="0"/>
              <a:t>: generate all children </a:t>
            </a:r>
          </a:p>
        </p:txBody>
      </p:sp>
      <p:pic>
        <p:nvPicPr>
          <p:cNvPr id="9" name="Picture 8" descr="astar-progress05c.pdf">
            <a:extLst>
              <a:ext uri="{FF2B5EF4-FFF2-40B4-BE49-F238E27FC236}">
                <a16:creationId xmlns:a16="http://schemas.microsoft.com/office/drawing/2014/main" id="{E1B159F5-A143-F84F-8952-C77B5BD35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" y="764043"/>
            <a:ext cx="6654995" cy="29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1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537"/>
            <a:ext cx="11785600" cy="812800"/>
          </a:xfrm>
        </p:spPr>
        <p:txBody>
          <a:bodyPr/>
          <a:lstStyle/>
          <a:p>
            <a:r>
              <a:rPr lang="en-US" dirty="0"/>
              <a:t>Relaxed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422" y="1023144"/>
            <a:ext cx="5305554" cy="4178040"/>
          </a:xfrm>
        </p:spPr>
        <p:txBody>
          <a:bodyPr/>
          <a:lstStyle/>
          <a:p>
            <a:pPr>
              <a:tabLst>
                <a:tab pos="1143000" algn="l"/>
              </a:tabLst>
            </a:pPr>
            <a:r>
              <a:rPr lang="en-US" dirty="0"/>
              <a:t>An r-state </a:t>
            </a:r>
            <a:r>
              <a:rPr lang="en-US" i="1" dirty="0" err="1"/>
              <a:t>ŝ</a:t>
            </a:r>
            <a:r>
              <a:rPr lang="en-US" i="1" dirty="0"/>
              <a:t>  r-satisfies </a:t>
            </a:r>
            <a:r>
              <a:rPr lang="en-US" dirty="0"/>
              <a:t>a formula </a:t>
            </a:r>
            <a:r>
              <a:rPr lang="en-US" i="1" dirty="0"/>
              <a:t>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if an r-subset of </a:t>
            </a:r>
            <a:r>
              <a:rPr lang="en-US" i="1" dirty="0" err="1"/>
              <a:t>ŝ</a:t>
            </a:r>
            <a:r>
              <a:rPr lang="en-US" i="1" dirty="0"/>
              <a:t> </a:t>
            </a:r>
            <a:r>
              <a:rPr lang="en-US" dirty="0"/>
              <a:t>satisfies </a:t>
            </a:r>
            <a:r>
              <a:rPr lang="en-US" i="1" dirty="0"/>
              <a:t>g</a:t>
            </a:r>
          </a:p>
          <a:p>
            <a:pPr lvl="1">
              <a:tabLst>
                <a:tab pos="1143000" algn="l"/>
              </a:tabLst>
            </a:pPr>
            <a:r>
              <a:rPr lang="en-US" dirty="0"/>
              <a:t>a subset with one value per state variable</a:t>
            </a:r>
            <a:br>
              <a:rPr lang="en-US" i="1" baseline="-25000" dirty="0"/>
            </a:br>
            <a:endParaRPr lang="en-US" baseline="-25000" dirty="0"/>
          </a:p>
          <a:p>
            <a:pPr>
              <a:tabLst>
                <a:tab pos="1143000" algn="l"/>
              </a:tabLst>
            </a:pPr>
            <a:r>
              <a:rPr lang="en-US" i="1" dirty="0"/>
              <a:t>Relaxed solution </a:t>
            </a:r>
            <a:r>
              <a:rPr lang="en-US" dirty="0"/>
              <a:t>for a planning problem </a:t>
            </a:r>
            <a:br>
              <a:rPr lang="en-US" dirty="0"/>
            </a:br>
            <a:r>
              <a:rPr lang="el-GR" i="1" dirty="0"/>
              <a:t>P</a:t>
            </a:r>
            <a:r>
              <a:rPr lang="el-GR" dirty="0"/>
              <a:t> = (Σ, </a:t>
            </a:r>
            <a:r>
              <a:rPr lang="el-GR" i="1" dirty="0"/>
              <a:t>s</a:t>
            </a:r>
            <a:r>
              <a:rPr lang="el-GR" baseline="-25000" dirty="0"/>
              <a:t>0</a:t>
            </a:r>
            <a:r>
              <a:rPr lang="el-GR" dirty="0"/>
              <a:t>, </a:t>
            </a:r>
            <a:r>
              <a:rPr lang="el-GR" i="1" dirty="0"/>
              <a:t>g</a:t>
            </a:r>
            <a:r>
              <a:rPr lang="el-GR" dirty="0"/>
              <a:t>)</a:t>
            </a:r>
            <a:r>
              <a:rPr lang="en-US" dirty="0"/>
              <a:t>:</a:t>
            </a:r>
          </a:p>
          <a:p>
            <a:pPr lvl="1">
              <a:tabLst>
                <a:tab pos="1143000" algn="l"/>
              </a:tabLst>
            </a:pPr>
            <a:r>
              <a:rPr lang="en-US" dirty="0"/>
              <a:t>a plan π such that </a:t>
            </a:r>
            <a:r>
              <a:rPr lang="en-US" dirty="0" err="1"/>
              <a:t>γ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,</a:t>
            </a:r>
            <a:r>
              <a:rPr lang="en-US" dirty="0">
                <a:latin typeface="Times New Roman" panose="02020603050405020304" pitchFamily="18" charset="0"/>
              </a:rPr>
              <a:t> π) r-satisfies </a:t>
            </a:r>
            <a:r>
              <a:rPr lang="en-US" i="1" dirty="0">
                <a:latin typeface="Times New Roman" panose="02020603050405020304" pitchFamily="18" charset="0"/>
              </a:rPr>
              <a:t>g</a:t>
            </a:r>
            <a:br>
              <a:rPr lang="en-US" i="1" dirty="0">
                <a:latin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</a:endParaRPr>
          </a:p>
          <a:p>
            <a:pPr>
              <a:tabLst>
                <a:tab pos="11430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Example: let </a:t>
            </a:r>
            <a:r>
              <a:rPr lang="en-US" i="1" dirty="0"/>
              <a:t>P </a:t>
            </a:r>
            <a:r>
              <a:rPr lang="en-US" dirty="0">
                <a:latin typeface="Times New Roman" panose="02020603050405020304" pitchFamily="18" charset="0"/>
              </a:rPr>
              <a:t>be as shown</a:t>
            </a:r>
          </a:p>
          <a:p>
            <a:pPr lvl="1">
              <a:tabLst>
                <a:tab pos="1143000" algn="l"/>
              </a:tabLst>
            </a:pPr>
            <a:r>
              <a:rPr lang="en-US" i="1" dirty="0"/>
              <a:t>ŝ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</a:rPr>
              <a:t>r-satisfies </a:t>
            </a:r>
            <a:r>
              <a:rPr lang="en-US" i="1" dirty="0">
                <a:latin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</a:endParaRPr>
          </a:p>
          <a:p>
            <a:pPr lvl="1">
              <a:tabLst>
                <a:tab pos="11430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So π = ⟨</a:t>
            </a:r>
            <a:r>
              <a:rPr lang="en-US" dirty="0">
                <a:latin typeface="Calibri" panose="020F0502020204030204" pitchFamily="34" charset="0"/>
              </a:rPr>
              <a:t>move(r1,d3,d1), load(r1,c1,d1)</a:t>
            </a:r>
            <a:r>
              <a:rPr lang="en-US" dirty="0">
                <a:latin typeface="Times New Roman" panose="02020603050405020304" pitchFamily="18" charset="0"/>
              </a:rPr>
              <a:t>⟩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is a relaxed solution for </a:t>
            </a:r>
            <a:r>
              <a:rPr lang="en-US" i="1" dirty="0">
                <a:latin typeface="Times New Roman" panose="02020603050405020304" pitchFamily="18" charset="0"/>
              </a:rPr>
              <a:t>P</a:t>
            </a:r>
            <a:endParaRPr lang="en-US" dirty="0">
              <a:latin typeface="Times New Roman" panose="02020603050405020304" pitchFamily="18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E241978-CD9D-0A4B-8AB5-40FB587E5701}"/>
              </a:ext>
            </a:extLst>
          </p:cNvPr>
          <p:cNvGrpSpPr/>
          <p:nvPr/>
        </p:nvGrpSpPr>
        <p:grpSpPr>
          <a:xfrm>
            <a:off x="8118034" y="199099"/>
            <a:ext cx="3792268" cy="1975637"/>
            <a:chOff x="821024" y="4395049"/>
            <a:chExt cx="4213631" cy="2195152"/>
          </a:xfrm>
        </p:grpSpPr>
        <p:sp>
          <p:nvSpPr>
            <p:cNvPr id="113" name="Rectangle 891">
              <a:extLst>
                <a:ext uri="{FF2B5EF4-FFF2-40B4-BE49-F238E27FC236}">
                  <a16:creationId xmlns:a16="http://schemas.microsoft.com/office/drawing/2014/main" id="{E6762EB1-38AE-BB4E-A33B-209E846B8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217" y="5906458"/>
              <a:ext cx="72" cy="307777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14" name="Rectangle 891">
              <a:extLst>
                <a:ext uri="{FF2B5EF4-FFF2-40B4-BE49-F238E27FC236}">
                  <a16:creationId xmlns:a16="http://schemas.microsoft.com/office/drawing/2014/main" id="{4080EB15-17FB-B842-A3C5-F4E841178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119" y="5970316"/>
              <a:ext cx="72" cy="307777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3B50934-7480-A743-8539-5FA2B9FED990}"/>
                </a:ext>
              </a:extLst>
            </p:cNvPr>
            <p:cNvGrpSpPr/>
            <p:nvPr/>
          </p:nvGrpSpPr>
          <p:grpSpPr>
            <a:xfrm>
              <a:off x="1260662" y="5235327"/>
              <a:ext cx="1838582" cy="882564"/>
              <a:chOff x="1026717" y="2292224"/>
              <a:chExt cx="2553587" cy="1225782"/>
            </a:xfrm>
          </p:grpSpPr>
          <p:sp>
            <p:nvSpPr>
              <p:cNvPr id="157" name="Line 853">
                <a:extLst>
                  <a:ext uri="{FF2B5EF4-FFF2-40B4-BE49-F238E27FC236}">
                    <a16:creationId xmlns:a16="http://schemas.microsoft.com/office/drawing/2014/main" id="{6E505EAA-84AC-E140-98DE-3FC5FF63B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717" y="3511947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1527649-D0AF-E041-BA8A-F5B326AD962C}"/>
                  </a:ext>
                </a:extLst>
              </p:cNvPr>
              <p:cNvCxnSpPr/>
              <p:nvPr/>
            </p:nvCxnSpPr>
            <p:spPr>
              <a:xfrm>
                <a:off x="2180139" y="2292224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Freeform 860">
                <a:extLst>
                  <a:ext uri="{FF2B5EF4-FFF2-40B4-BE49-F238E27FC236}">
                    <a16:creationId xmlns:a16="http://schemas.microsoft.com/office/drawing/2014/main" id="{DFD72C40-9710-CD46-B345-CDFE4BAB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60" name="Freeform 860">
                <a:extLst>
                  <a:ext uri="{FF2B5EF4-FFF2-40B4-BE49-F238E27FC236}">
                    <a16:creationId xmlns:a16="http://schemas.microsoft.com/office/drawing/2014/main" id="{6696CCEF-448C-8C40-965F-92BACA363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16" name="Line 853">
              <a:extLst>
                <a:ext uri="{FF2B5EF4-FFF2-40B4-BE49-F238E27FC236}">
                  <a16:creationId xmlns:a16="http://schemas.microsoft.com/office/drawing/2014/main" id="{C956BAEE-638D-CE4A-8C23-2F980CBAF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197" y="6122722"/>
              <a:ext cx="592531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589A5BF-2D6B-F442-956D-59949D01F4D7}"/>
                </a:ext>
              </a:extLst>
            </p:cNvPr>
            <p:cNvGrpSpPr/>
            <p:nvPr/>
          </p:nvGrpSpPr>
          <p:grpSpPr>
            <a:xfrm>
              <a:off x="3846905" y="5267662"/>
              <a:ext cx="1187750" cy="320306"/>
              <a:chOff x="4618723" y="2316384"/>
              <a:chExt cx="1649655" cy="444870"/>
            </a:xfrm>
          </p:grpSpPr>
          <p:sp>
            <p:nvSpPr>
              <p:cNvPr id="154" name="Freeform 860">
                <a:extLst>
                  <a:ext uri="{FF2B5EF4-FFF2-40B4-BE49-F238E27FC236}">
                    <a16:creationId xmlns:a16="http://schemas.microsoft.com/office/drawing/2014/main" id="{E39F8A4B-8466-D24E-8CFE-6D2431BE0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F3988871-A81D-CD49-84ED-2515DA1F76C2}"/>
                  </a:ext>
                </a:extLst>
              </p:cNvPr>
              <p:cNvCxnSpPr/>
              <p:nvPr/>
            </p:nvCxnSpPr>
            <p:spPr>
              <a:xfrm>
                <a:off x="5143667" y="2316384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Freeform 860">
                <a:extLst>
                  <a:ext uri="{FF2B5EF4-FFF2-40B4-BE49-F238E27FC236}">
                    <a16:creationId xmlns:a16="http://schemas.microsoft.com/office/drawing/2014/main" id="{A946142D-61AA-B849-B766-681A6982D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337343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1C5CA86-E8EE-B548-83B5-4E2E9F35DD7D}"/>
                </a:ext>
              </a:extLst>
            </p:cNvPr>
            <p:cNvCxnSpPr/>
            <p:nvPr/>
          </p:nvCxnSpPr>
          <p:spPr>
            <a:xfrm>
              <a:off x="2803769" y="6063004"/>
              <a:ext cx="65836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Freeform 860">
              <a:extLst>
                <a:ext uri="{FF2B5EF4-FFF2-40B4-BE49-F238E27FC236}">
                  <a16:creationId xmlns:a16="http://schemas.microsoft.com/office/drawing/2014/main" id="{412CA182-95FE-2043-AA69-54CE293FD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009" y="6106437"/>
              <a:ext cx="888796" cy="27190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20" name="Freeform 860">
              <a:extLst>
                <a:ext uri="{FF2B5EF4-FFF2-40B4-BE49-F238E27FC236}">
                  <a16:creationId xmlns:a16="http://schemas.microsoft.com/office/drawing/2014/main" id="{F6D8B51F-31BA-854A-B555-315328C3C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818" y="6063148"/>
              <a:ext cx="1123653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21" name="Line 853">
              <a:extLst>
                <a:ext uri="{FF2B5EF4-FFF2-40B4-BE49-F238E27FC236}">
                  <a16:creationId xmlns:a16="http://schemas.microsoft.com/office/drawing/2014/main" id="{E241521D-7F87-2E42-B6A8-9012D0B6D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4335" y="6585839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22" name="Line 853">
              <a:extLst>
                <a:ext uri="{FF2B5EF4-FFF2-40B4-BE49-F238E27FC236}">
                  <a16:creationId xmlns:a16="http://schemas.microsoft.com/office/drawing/2014/main" id="{7C3ADBE7-2492-0E4A-9815-AEA5DABAA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024" y="6581477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123" name="Line 853">
              <a:extLst>
                <a:ext uri="{FF2B5EF4-FFF2-40B4-BE49-F238E27FC236}">
                  <a16:creationId xmlns:a16="http://schemas.microsoft.com/office/drawing/2014/main" id="{7C139B86-B202-8746-B834-E669C3A81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3168" y="5664069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942492B-745B-FB45-9EF0-25489D799DBD}"/>
                </a:ext>
              </a:extLst>
            </p:cNvPr>
            <p:cNvGrpSpPr/>
            <p:nvPr/>
          </p:nvGrpSpPr>
          <p:grpSpPr>
            <a:xfrm>
              <a:off x="2893449" y="4395049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30" name="Oval 859">
                <a:extLst>
                  <a:ext uri="{FF2B5EF4-FFF2-40B4-BE49-F238E27FC236}">
                    <a16:creationId xmlns:a16="http://schemas.microsoft.com/office/drawing/2014/main" id="{EACE26BC-D4AE-514C-AB69-01AFF468765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31" name="Oval 861">
                <a:extLst>
                  <a:ext uri="{FF2B5EF4-FFF2-40B4-BE49-F238E27FC236}">
                    <a16:creationId xmlns:a16="http://schemas.microsoft.com/office/drawing/2014/main" id="{B4621CFC-CBC9-E543-87FC-9300792D898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32" name="Oval 862">
                <a:extLst>
                  <a:ext uri="{FF2B5EF4-FFF2-40B4-BE49-F238E27FC236}">
                    <a16:creationId xmlns:a16="http://schemas.microsoft.com/office/drawing/2014/main" id="{D150A7D7-BA4A-AC4F-AB4C-CDD52A4506A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33" name="Oval 863">
                <a:extLst>
                  <a:ext uri="{FF2B5EF4-FFF2-40B4-BE49-F238E27FC236}">
                    <a16:creationId xmlns:a16="http://schemas.microsoft.com/office/drawing/2014/main" id="{83745F04-EF79-4F44-B296-25F6D3997B7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34" name="Oval 863">
                <a:extLst>
                  <a:ext uri="{FF2B5EF4-FFF2-40B4-BE49-F238E27FC236}">
                    <a16:creationId xmlns:a16="http://schemas.microsoft.com/office/drawing/2014/main" id="{0780CB83-5AE1-9543-B51E-6A820A290B5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D6402DFE-5829-A040-8BD7-D13930B03BFE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50" name="Freeform 860">
                  <a:extLst>
                    <a:ext uri="{FF2B5EF4-FFF2-40B4-BE49-F238E27FC236}">
                      <a16:creationId xmlns:a16="http://schemas.microsoft.com/office/drawing/2014/main" id="{78E811AA-153D-BB41-9161-2D3F487605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51" name="Rectangle 864">
                  <a:extLst>
                    <a:ext uri="{FF2B5EF4-FFF2-40B4-BE49-F238E27FC236}">
                      <a16:creationId xmlns:a16="http://schemas.microsoft.com/office/drawing/2014/main" id="{700F7D69-1DFB-F740-8AFA-1A6B922674A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52" name="Freeform 865">
                  <a:extLst>
                    <a:ext uri="{FF2B5EF4-FFF2-40B4-BE49-F238E27FC236}">
                      <a16:creationId xmlns:a16="http://schemas.microsoft.com/office/drawing/2014/main" id="{F5C90D55-AE4F-8942-8F25-166F350032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53" name="Freeform 866">
                  <a:extLst>
                    <a:ext uri="{FF2B5EF4-FFF2-40B4-BE49-F238E27FC236}">
                      <a16:creationId xmlns:a16="http://schemas.microsoft.com/office/drawing/2014/main" id="{DEDB4F8C-B86B-2548-91DC-99BBCB6BBE4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4663326B-B4E0-0345-A324-206F2B16D529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37" name="Oval 878">
                  <a:extLst>
                    <a:ext uri="{FF2B5EF4-FFF2-40B4-BE49-F238E27FC236}">
                      <a16:creationId xmlns:a16="http://schemas.microsoft.com/office/drawing/2014/main" id="{ECC3591F-F712-124D-B194-7B787967F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8" name="Rectangle 880">
                  <a:extLst>
                    <a:ext uri="{FF2B5EF4-FFF2-40B4-BE49-F238E27FC236}">
                      <a16:creationId xmlns:a16="http://schemas.microsoft.com/office/drawing/2014/main" id="{38551898-94DF-884B-9065-BBE17CD3C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9" name="Oval 878">
                  <a:extLst>
                    <a:ext uri="{FF2B5EF4-FFF2-40B4-BE49-F238E27FC236}">
                      <a16:creationId xmlns:a16="http://schemas.microsoft.com/office/drawing/2014/main" id="{C4A31895-BD78-F447-B83B-3DE65754E5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0" name="Line 881">
                  <a:extLst>
                    <a:ext uri="{FF2B5EF4-FFF2-40B4-BE49-F238E27FC236}">
                      <a16:creationId xmlns:a16="http://schemas.microsoft.com/office/drawing/2014/main" id="{888FE26F-B80C-3C48-B954-6D626E732D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1" name="Line 882">
                  <a:extLst>
                    <a:ext uri="{FF2B5EF4-FFF2-40B4-BE49-F238E27FC236}">
                      <a16:creationId xmlns:a16="http://schemas.microsoft.com/office/drawing/2014/main" id="{6979C560-8F03-C647-B9BB-49377BB09E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2" name="Rectangle 880">
                  <a:extLst>
                    <a:ext uri="{FF2B5EF4-FFF2-40B4-BE49-F238E27FC236}">
                      <a16:creationId xmlns:a16="http://schemas.microsoft.com/office/drawing/2014/main" id="{8A5B4FE8-A7A5-604E-9414-4016111374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3" name="Oval 878">
                  <a:extLst>
                    <a:ext uri="{FF2B5EF4-FFF2-40B4-BE49-F238E27FC236}">
                      <a16:creationId xmlns:a16="http://schemas.microsoft.com/office/drawing/2014/main" id="{99D17690-51EC-9C48-893C-B6C77272F56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4" name="Line 882">
                  <a:extLst>
                    <a:ext uri="{FF2B5EF4-FFF2-40B4-BE49-F238E27FC236}">
                      <a16:creationId xmlns:a16="http://schemas.microsoft.com/office/drawing/2014/main" id="{0E2EB4A5-1C5A-304E-A663-5F37D72C65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5" name="Line 882">
                  <a:extLst>
                    <a:ext uri="{FF2B5EF4-FFF2-40B4-BE49-F238E27FC236}">
                      <a16:creationId xmlns:a16="http://schemas.microsoft.com/office/drawing/2014/main" id="{BB083281-A148-A44E-91E8-9E4E57DF97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6" name="Line 884">
                  <a:extLst>
                    <a:ext uri="{FF2B5EF4-FFF2-40B4-BE49-F238E27FC236}">
                      <a16:creationId xmlns:a16="http://schemas.microsoft.com/office/drawing/2014/main" id="{114215B4-5FF1-4749-B2E3-B6F324398B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7" name="Oval 885">
                  <a:extLst>
                    <a:ext uri="{FF2B5EF4-FFF2-40B4-BE49-F238E27FC236}">
                      <a16:creationId xmlns:a16="http://schemas.microsoft.com/office/drawing/2014/main" id="{88CF6140-5878-FD48-AF47-3C68DCAD4B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8" name="Line 881">
                  <a:extLst>
                    <a:ext uri="{FF2B5EF4-FFF2-40B4-BE49-F238E27FC236}">
                      <a16:creationId xmlns:a16="http://schemas.microsoft.com/office/drawing/2014/main" id="{4FB2EA6A-A822-2843-9978-42193E11BA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9" name="Line 882">
                  <a:extLst>
                    <a:ext uri="{FF2B5EF4-FFF2-40B4-BE49-F238E27FC236}">
                      <a16:creationId xmlns:a16="http://schemas.microsoft.com/office/drawing/2014/main" id="{273AA7EF-A661-7B49-9B50-7D826C9DBF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600D128-CF31-8840-8423-C789173FEDD1}"/>
                </a:ext>
              </a:extLst>
            </p:cNvPr>
            <p:cNvGrpSpPr/>
            <p:nvPr/>
          </p:nvGrpSpPr>
          <p:grpSpPr>
            <a:xfrm>
              <a:off x="884857" y="6119126"/>
              <a:ext cx="538242" cy="388228"/>
              <a:chOff x="1012668" y="927183"/>
              <a:chExt cx="747559" cy="539204"/>
            </a:xfrm>
          </p:grpSpPr>
          <p:sp>
            <p:nvSpPr>
              <p:cNvPr id="126" name="Line 853">
                <a:extLst>
                  <a:ext uri="{FF2B5EF4-FFF2-40B4-BE49-F238E27FC236}">
                    <a16:creationId xmlns:a16="http://schemas.microsoft.com/office/drawing/2014/main" id="{8250055B-1919-E342-81C7-DC9F77663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127" name="Rectangle 876">
                <a:extLst>
                  <a:ext uri="{FF2B5EF4-FFF2-40B4-BE49-F238E27FC236}">
                    <a16:creationId xmlns:a16="http://schemas.microsoft.com/office/drawing/2014/main" id="{E8351894-4BFB-D140-9F3E-9FEDE9E52FE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3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128" name="Rectangle 873">
                <a:extLst>
                  <a:ext uri="{FF2B5EF4-FFF2-40B4-BE49-F238E27FC236}">
                    <a16:creationId xmlns:a16="http://schemas.microsoft.com/office/drawing/2014/main" id="{26D63F58-62AE-6042-8D9C-7D518726C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29" name="Freeform 875">
                <a:extLst>
                  <a:ext uri="{FF2B5EF4-FFF2-40B4-BE49-F238E27FC236}">
                    <a16:creationId xmlns:a16="http://schemas.microsoft.com/office/drawing/2014/main" id="{29B9D360-C5DD-8944-8DB8-27D24F0EB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3D9CA74-2B91-444D-BE81-0B60BD5CEE96}"/>
              </a:ext>
            </a:extLst>
          </p:cNvPr>
          <p:cNvSpPr/>
          <p:nvPr/>
        </p:nvSpPr>
        <p:spPr>
          <a:xfrm>
            <a:off x="9416114" y="4794353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B41A5C88-9B31-FD46-AB58-A7CFEE548F06}"/>
              </a:ext>
            </a:extLst>
          </p:cNvPr>
          <p:cNvSpPr/>
          <p:nvPr/>
        </p:nvSpPr>
        <p:spPr>
          <a:xfrm>
            <a:off x="9646573" y="2558819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8561E19-485D-5F46-9048-B58C7C402D22}"/>
              </a:ext>
            </a:extLst>
          </p:cNvPr>
          <p:cNvSpPr/>
          <p:nvPr/>
        </p:nvSpPr>
        <p:spPr>
          <a:xfrm>
            <a:off x="9233977" y="40506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0821AC33-BAE7-FA4F-8ADD-188FAB31895F}"/>
              </a:ext>
            </a:extLst>
          </p:cNvPr>
          <p:cNvSpPr/>
          <p:nvPr/>
        </p:nvSpPr>
        <p:spPr>
          <a:xfrm>
            <a:off x="5645348" y="2410435"/>
            <a:ext cx="3006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325">
              <a:tabLst>
                <a:tab pos="284163" algn="l"/>
                <a:tab pos="568325" algn="l"/>
              </a:tabLst>
            </a:pPr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</a:rPr>
              <a:t>= </a:t>
            </a:r>
            <a:r>
              <a:rPr lang="en-US" i="1" dirty="0" err="1">
                <a:latin typeface="Times New Roman" panose="02020603050405020304" pitchFamily="18" charset="0"/>
              </a:rPr>
              <a:t>γ</a:t>
            </a:r>
            <a:r>
              <a:rPr lang="en-US" b="1" baseline="30000" dirty="0">
                <a:latin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0</a:t>
            </a:r>
            <a:r>
              <a:rPr lang="en-US" i="1" dirty="0">
                <a:latin typeface="Times New Roman" panose="02020603050405020304" pitchFamily="18" charset="0"/>
              </a:rPr>
              <a:t>,</a:t>
            </a:r>
            <a:r>
              <a:rPr lang="en-US" dirty="0">
                <a:latin typeface="Calibri" panose="020F0502020204030204" pitchFamily="34" charset="0"/>
              </a:rPr>
              <a:t> move(r1,d3,d1)</a:t>
            </a:r>
            <a:r>
              <a:rPr lang="en-US" dirty="0">
                <a:latin typeface="Times New Roman" panose="02020603050405020304" pitchFamily="18" charset="0"/>
              </a:rPr>
              <a:t>)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	= </a:t>
            </a:r>
            <a:r>
              <a:rPr lang="ro-RO" dirty="0">
                <a:latin typeface="Calibri" panose="020F0502020204030204" pitchFamily="34" charset="0"/>
              </a:rPr>
              <a:t>{</a:t>
            </a: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loc(r1) = d1, </a:t>
            </a:r>
          </a:p>
          <a:p>
            <a:pPr indent="-60325">
              <a:tabLst>
                <a:tab pos="284163" algn="l"/>
                <a:tab pos="568325" algn="l"/>
              </a:tabLst>
            </a:pP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		loc(r1) = d3, </a:t>
            </a:r>
            <a:b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</a:b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		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cargo(r1) = nil</a:t>
            </a: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, </a:t>
            </a:r>
          </a:p>
          <a:p>
            <a:pPr indent="-60325">
              <a:tabLst>
                <a:tab pos="284163" algn="l"/>
                <a:tab pos="568325" algn="l"/>
              </a:tabLst>
            </a:pP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		loc(c1) = d1</a:t>
            </a:r>
            <a:r>
              <a:rPr lang="ro-RO" dirty="0">
                <a:latin typeface="Calibri" panose="020F0502020204030204" pitchFamily="34" charset="0"/>
              </a:rPr>
              <a:t>}</a:t>
            </a:r>
            <a:endParaRPr lang="en-US" dirty="0">
              <a:latin typeface="Calibri" panose="020F0502020204030204" pitchFamily="34" charset="0"/>
            </a:endParaRPr>
          </a:p>
          <a:p>
            <a:pPr marL="396875" lvl="1" indent="0">
              <a:buNone/>
              <a:tabLst>
                <a:tab pos="284163" algn="l"/>
                <a:tab pos="568325" algn="l"/>
              </a:tabLst>
            </a:pPr>
            <a:br>
              <a:rPr lang="en-US" baseline="-25000" dirty="0">
                <a:latin typeface="Calibri" panose="020F0502020204030204" pitchFamily="34" charset="0"/>
              </a:rPr>
            </a:br>
            <a:endParaRPr lang="en-US" baseline="-25000" dirty="0">
              <a:latin typeface="Calibri" panose="020F0502020204030204" pitchFamily="34" charset="0"/>
            </a:endParaRPr>
          </a:p>
          <a:p>
            <a:pPr marL="396875" lvl="1" indent="0">
              <a:buNone/>
              <a:tabLst>
                <a:tab pos="284163" algn="l"/>
                <a:tab pos="568325" algn="l"/>
              </a:tabLst>
            </a:pPr>
            <a:endParaRPr lang="en-US" baseline="-25000" dirty="0">
              <a:latin typeface="Calibri" panose="020F0502020204030204" pitchFamily="34" charset="0"/>
            </a:endParaRPr>
          </a:p>
          <a:p>
            <a:pPr indent="-60325">
              <a:tabLst>
                <a:tab pos="284163" algn="l"/>
                <a:tab pos="568325" algn="l"/>
              </a:tabLst>
            </a:pPr>
            <a:br>
              <a:rPr lang="ro-RO" baseline="-25000" dirty="0">
                <a:latin typeface="Calibri" panose="020F0502020204030204" pitchFamily="34" charset="0"/>
              </a:rPr>
            </a:br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</a:rPr>
              <a:t>= </a:t>
            </a:r>
            <a:r>
              <a:rPr lang="en-US" i="1" dirty="0" err="1">
                <a:latin typeface="Times New Roman" panose="02020603050405020304" pitchFamily="18" charset="0"/>
              </a:rPr>
              <a:t>γ</a:t>
            </a:r>
            <a:r>
              <a:rPr lang="en-US" b="1" baseline="30000" dirty="0">
                <a:latin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</a:rPr>
              <a:t>,</a:t>
            </a:r>
            <a:r>
              <a:rPr lang="en-US" dirty="0">
                <a:latin typeface="Calibri" panose="020F0502020204030204" pitchFamily="34" charset="0"/>
              </a:rPr>
              <a:t> load(r1,c1,d1)</a:t>
            </a:r>
            <a:r>
              <a:rPr lang="en-US" dirty="0">
                <a:latin typeface="Times New Roman" panose="02020603050405020304" pitchFamily="18" charset="0"/>
              </a:rPr>
              <a:t>)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	= </a:t>
            </a:r>
            <a:r>
              <a:rPr lang="ro-RO" dirty="0">
                <a:latin typeface="Calibri" panose="020F0502020204030204" pitchFamily="34" charset="0"/>
              </a:rPr>
              <a:t>{</a:t>
            </a: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loc(r1) = d1, </a:t>
            </a:r>
          </a:p>
          <a:p>
            <a:pPr indent="-60325">
              <a:tabLst>
                <a:tab pos="284163" algn="l"/>
                <a:tab pos="568325" algn="l"/>
              </a:tabLst>
            </a:pPr>
            <a:r>
              <a:rPr lang="ro-RO" dirty="0">
                <a:latin typeface="Calibri" panose="020F0502020204030204" pitchFamily="34" charset="0"/>
              </a:rPr>
              <a:t>		loc(r1) = d3,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		</a:t>
            </a:r>
            <a:r>
              <a:rPr lang="ro-RO" dirty="0">
                <a:latin typeface="Calibri" panose="020F0502020204030204" pitchFamily="34" charset="0"/>
              </a:rPr>
              <a:t>cargo(r1) = </a:t>
            </a:r>
            <a:r>
              <a:rPr lang="ro-RO" dirty="0" err="1">
                <a:latin typeface="Calibri" panose="020F0502020204030204" pitchFamily="34" charset="0"/>
              </a:rPr>
              <a:t>nil</a:t>
            </a:r>
            <a:r>
              <a:rPr lang="ro-RO" dirty="0">
                <a:latin typeface="Calibri" panose="020F0502020204030204" pitchFamily="34" charset="0"/>
              </a:rPr>
              <a:t>,</a:t>
            </a:r>
            <a:br>
              <a:rPr lang="ro-RO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/>
              </a:rPr>
              <a:t>		</a:t>
            </a:r>
            <a:r>
              <a:rPr lang="ro-RO" dirty="0">
                <a:latin typeface="Calibri" panose="020F0502020204030204" pitchFamily="34" charset="0"/>
              </a:rPr>
              <a:t>cargo(r1) = </a:t>
            </a:r>
            <a:r>
              <a:rPr lang="ro-RO" dirty="0">
                <a:latin typeface="Calibri" panose="020F0502020204030204" pitchFamily="34" charset="0"/>
                <a:cs typeface="Calibri"/>
              </a:rPr>
              <a:t>c1,</a:t>
            </a:r>
            <a:br>
              <a:rPr lang="ro-RO" dirty="0">
                <a:latin typeface="Calibri" panose="020F0502020204030204" pitchFamily="34" charset="0"/>
              </a:rPr>
            </a:br>
            <a:r>
              <a:rPr lang="ro-RO" dirty="0">
                <a:latin typeface="Calibri" panose="020F0502020204030204" pitchFamily="34" charset="0"/>
              </a:rPr>
              <a:t>		loc(c1) = r1,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		</a:t>
            </a:r>
            <a:r>
              <a:rPr lang="ro-RO" dirty="0">
                <a:latin typeface="Calibri" panose="020F0502020204030204" pitchFamily="34" charset="0"/>
              </a:rPr>
              <a:t>loc(c1) = d1}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CD9E5D3-C648-D248-B038-BE533E01E832}"/>
              </a:ext>
            </a:extLst>
          </p:cNvPr>
          <p:cNvSpPr/>
          <p:nvPr/>
        </p:nvSpPr>
        <p:spPr>
          <a:xfrm>
            <a:off x="2790230" y="5056318"/>
            <a:ext cx="2783134" cy="147732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tabLst>
                <a:tab pos="561975" algn="l"/>
              </a:tabLst>
            </a:pPr>
            <a:r>
              <a:rPr lang="ro-RO" i="1" dirty="0">
                <a:latin typeface="Times New Roman"/>
                <a:cs typeface="Times New Roman"/>
              </a:rPr>
              <a:t> </a:t>
            </a:r>
            <a:br>
              <a:rPr lang="ro-RO" i="1" dirty="0">
                <a:latin typeface="Times New Roman"/>
                <a:cs typeface="Times New Roman"/>
              </a:rPr>
            </a:br>
            <a:br>
              <a:rPr lang="ro-RO" i="1" dirty="0">
                <a:latin typeface="Times New Roman"/>
                <a:cs typeface="Times New Roman"/>
              </a:rPr>
            </a:br>
            <a:br>
              <a:rPr lang="ro-RO" i="1" dirty="0">
                <a:latin typeface="Times New Roman"/>
                <a:cs typeface="Times New Roman"/>
              </a:rPr>
            </a:br>
            <a:br>
              <a:rPr lang="ro-RO" i="1" dirty="0">
                <a:latin typeface="Times New Roman"/>
                <a:cs typeface="Times New Roman"/>
              </a:rPr>
            </a:br>
            <a:r>
              <a:rPr lang="ro-RO" i="1" dirty="0">
                <a:latin typeface="Times New Roman"/>
                <a:cs typeface="Times New Roman"/>
              </a:rPr>
              <a:t>g</a:t>
            </a:r>
            <a:r>
              <a:rPr lang="ro-RO" dirty="0">
                <a:latin typeface="Times New Roman"/>
                <a:cs typeface="Times New Roman"/>
              </a:rPr>
              <a:t> = {</a:t>
            </a:r>
            <a:r>
              <a:rPr lang="ro-RO" dirty="0">
                <a:latin typeface="Calibri"/>
                <a:cs typeface="Calibri"/>
              </a:rPr>
              <a:t>loc(r1)=d3, loc(c1)=r1</a:t>
            </a:r>
            <a:r>
              <a:rPr lang="ro-RO" dirty="0">
                <a:latin typeface="Times New Roman"/>
                <a:cs typeface="Times New Roman"/>
              </a:rPr>
              <a:t>}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FA538D0-6752-1949-ABBF-0F656887662C}"/>
              </a:ext>
            </a:extLst>
          </p:cNvPr>
          <p:cNvGrpSpPr>
            <a:grpSpLocks noChangeAspect="1"/>
          </p:cNvGrpSpPr>
          <p:nvPr/>
        </p:nvGrpSpPr>
        <p:grpSpPr>
          <a:xfrm>
            <a:off x="2874421" y="4936849"/>
            <a:ext cx="2657242" cy="1147446"/>
            <a:chOff x="5323352" y="4678231"/>
            <a:chExt cx="2952491" cy="1274940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F055A91D-C000-F14E-B5AA-D9F11CE93AEC}"/>
                </a:ext>
              </a:extLst>
            </p:cNvPr>
            <p:cNvGrpSpPr/>
            <p:nvPr/>
          </p:nvGrpSpPr>
          <p:grpSpPr>
            <a:xfrm>
              <a:off x="7288292" y="5578688"/>
              <a:ext cx="987551" cy="367987"/>
              <a:chOff x="8801532" y="4013715"/>
              <a:chExt cx="1371600" cy="511093"/>
            </a:xfrm>
          </p:grpSpPr>
          <p:sp>
            <p:nvSpPr>
              <p:cNvPr id="209" name="Lightning Bolt 208">
                <a:extLst>
                  <a:ext uri="{FF2B5EF4-FFF2-40B4-BE49-F238E27FC236}">
                    <a16:creationId xmlns:a16="http://schemas.microsoft.com/office/drawing/2014/main" id="{81FF924F-D465-2F4E-A4E5-70CCC153F3C1}"/>
                  </a:ext>
                </a:extLst>
              </p:cNvPr>
              <p:cNvSpPr/>
              <p:nvPr/>
            </p:nvSpPr>
            <p:spPr>
              <a:xfrm rot="19965343">
                <a:off x="9139183" y="4118408"/>
                <a:ext cx="619075" cy="406400"/>
              </a:xfrm>
              <a:prstGeom prst="lightningBolt">
                <a:avLst/>
              </a:prstGeom>
              <a:solidFill>
                <a:srgbClr val="CDC9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Freeform 860">
                <a:extLst>
                  <a:ext uri="{FF2B5EF4-FFF2-40B4-BE49-F238E27FC236}">
                    <a16:creationId xmlns:a16="http://schemas.microsoft.com/office/drawing/2014/main" id="{77A073E3-2157-9748-B6B2-673C24781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1532" y="4026280"/>
                <a:ext cx="1371600" cy="32004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EC008BE-DF4F-AF45-A0A3-ABDAB16BC0AB}"/>
                  </a:ext>
                </a:extLst>
              </p:cNvPr>
              <p:cNvCxnSpPr/>
              <p:nvPr/>
            </p:nvCxnSpPr>
            <p:spPr>
              <a:xfrm>
                <a:off x="9047075" y="4017699"/>
                <a:ext cx="112471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F8027DDF-4779-AC46-84D1-1B666FED7867}"/>
                  </a:ext>
                </a:extLst>
              </p:cNvPr>
              <p:cNvCxnSpPr/>
              <p:nvPr/>
            </p:nvCxnSpPr>
            <p:spPr>
              <a:xfrm flipV="1">
                <a:off x="9829800" y="4013715"/>
                <a:ext cx="341987" cy="332605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3FEA7AB1-1EEB-284E-A2B3-6C9CB9E080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7725" y="4349095"/>
                <a:ext cx="261014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54BDF18-720B-3244-8CBB-9501ABF2365B}"/>
                </a:ext>
              </a:extLst>
            </p:cNvPr>
            <p:cNvGrpSpPr/>
            <p:nvPr/>
          </p:nvGrpSpPr>
          <p:grpSpPr>
            <a:xfrm>
              <a:off x="5323352" y="5509529"/>
              <a:ext cx="1253855" cy="443642"/>
              <a:chOff x="6504246" y="3854161"/>
              <a:chExt cx="1741467" cy="616169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FF4FFBA4-1CE7-A246-AD1C-333799F40B24}"/>
                  </a:ext>
                </a:extLst>
              </p:cNvPr>
              <p:cNvGrpSpPr/>
              <p:nvPr/>
            </p:nvGrpSpPr>
            <p:grpSpPr>
              <a:xfrm>
                <a:off x="6504246" y="3854161"/>
                <a:ext cx="1589458" cy="616169"/>
                <a:chOff x="6135946" y="3854161"/>
                <a:chExt cx="1589458" cy="616169"/>
              </a:xfrm>
            </p:grpSpPr>
            <p:sp>
              <p:nvSpPr>
                <p:cNvPr id="205" name="Lightning Bolt 204">
                  <a:extLst>
                    <a:ext uri="{FF2B5EF4-FFF2-40B4-BE49-F238E27FC236}">
                      <a16:creationId xmlns:a16="http://schemas.microsoft.com/office/drawing/2014/main" id="{59161995-9BEF-5847-8E8A-DF3C44D5A3A7}"/>
                    </a:ext>
                  </a:extLst>
                </p:cNvPr>
                <p:cNvSpPr/>
                <p:nvPr/>
              </p:nvSpPr>
              <p:spPr>
                <a:xfrm rot="19965343">
                  <a:off x="6135946" y="4063930"/>
                  <a:ext cx="760257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7353EDC9-0930-534B-821B-244967DDFFB3}"/>
                    </a:ext>
                  </a:extLst>
                </p:cNvPr>
                <p:cNvCxnSpPr/>
                <p:nvPr/>
              </p:nvCxnSpPr>
              <p:spPr>
                <a:xfrm>
                  <a:off x="6591548" y="3854161"/>
                  <a:ext cx="1133856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83A0D586-7F8E-774B-BC44-789AAB5C6C4E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6173361" y="3859976"/>
                  <a:ext cx="423087" cy="41148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BA4EDC14-E39E-E248-88C4-2FB63E83BB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1786" y="4296856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4" name="Freeform 860">
                <a:extLst>
                  <a:ext uri="{FF2B5EF4-FFF2-40B4-BE49-F238E27FC236}">
                    <a16:creationId xmlns:a16="http://schemas.microsoft.com/office/drawing/2014/main" id="{39E9A922-7EB3-BA44-A88D-13D0BF511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378" y="3865501"/>
                <a:ext cx="1723335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72" name="Line 853">
              <a:extLst>
                <a:ext uri="{FF2B5EF4-FFF2-40B4-BE49-F238E27FC236}">
                  <a16:creationId xmlns:a16="http://schemas.microsoft.com/office/drawing/2014/main" id="{530692A4-B21F-B042-83D2-94FE654DC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7843" y="5947252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8D0F792F-186A-9642-9CC0-ED27AED51A49}"/>
                </a:ext>
              </a:extLst>
            </p:cNvPr>
            <p:cNvGrpSpPr/>
            <p:nvPr/>
          </p:nvGrpSpPr>
          <p:grpSpPr>
            <a:xfrm>
              <a:off x="6377267" y="4678231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79" name="Oval 859">
                <a:extLst>
                  <a:ext uri="{FF2B5EF4-FFF2-40B4-BE49-F238E27FC236}">
                    <a16:creationId xmlns:a16="http://schemas.microsoft.com/office/drawing/2014/main" id="{292DAB4B-92F5-6F4F-8ABE-29D225864DC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80" name="Oval 861">
                <a:extLst>
                  <a:ext uri="{FF2B5EF4-FFF2-40B4-BE49-F238E27FC236}">
                    <a16:creationId xmlns:a16="http://schemas.microsoft.com/office/drawing/2014/main" id="{AF332D73-2C65-9D42-ADA0-7852B3E2DAD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81" name="Oval 862">
                <a:extLst>
                  <a:ext uri="{FF2B5EF4-FFF2-40B4-BE49-F238E27FC236}">
                    <a16:creationId xmlns:a16="http://schemas.microsoft.com/office/drawing/2014/main" id="{DAB869D7-4BA7-5E42-A4F2-1510EBD995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82" name="Oval 863">
                <a:extLst>
                  <a:ext uri="{FF2B5EF4-FFF2-40B4-BE49-F238E27FC236}">
                    <a16:creationId xmlns:a16="http://schemas.microsoft.com/office/drawing/2014/main" id="{60F509FA-701A-6044-96D8-7463ACBB457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83" name="Oval 863">
                <a:extLst>
                  <a:ext uri="{FF2B5EF4-FFF2-40B4-BE49-F238E27FC236}">
                    <a16:creationId xmlns:a16="http://schemas.microsoft.com/office/drawing/2014/main" id="{ADAD3686-6CEC-084F-B87B-CE4FB032F51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8BFB99E1-61F0-0242-86CC-1E333316EA90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99" name="Freeform 860">
                  <a:extLst>
                    <a:ext uri="{FF2B5EF4-FFF2-40B4-BE49-F238E27FC236}">
                      <a16:creationId xmlns:a16="http://schemas.microsoft.com/office/drawing/2014/main" id="{BA21E167-1819-4648-AD83-327AD5775D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0" name="Rectangle 864">
                  <a:extLst>
                    <a:ext uri="{FF2B5EF4-FFF2-40B4-BE49-F238E27FC236}">
                      <a16:creationId xmlns:a16="http://schemas.microsoft.com/office/drawing/2014/main" id="{121402B4-78F8-FE4A-93B9-588DDD405E6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01" name="Freeform 865">
                  <a:extLst>
                    <a:ext uri="{FF2B5EF4-FFF2-40B4-BE49-F238E27FC236}">
                      <a16:creationId xmlns:a16="http://schemas.microsoft.com/office/drawing/2014/main" id="{4CC5D118-63E6-5C47-A2A8-082ADD00DA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2" name="Freeform 866">
                  <a:extLst>
                    <a:ext uri="{FF2B5EF4-FFF2-40B4-BE49-F238E27FC236}">
                      <a16:creationId xmlns:a16="http://schemas.microsoft.com/office/drawing/2014/main" id="{36CD35B2-9139-FB43-A1AD-3AFA4A10EB2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951C9F5D-F73B-4949-B1BB-52ABD35846C7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86" name="Oval 878">
                  <a:extLst>
                    <a:ext uri="{FF2B5EF4-FFF2-40B4-BE49-F238E27FC236}">
                      <a16:creationId xmlns:a16="http://schemas.microsoft.com/office/drawing/2014/main" id="{66BBB5EA-DFDD-EC4B-A98C-A5C22F11EC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7" name="Rectangle 880">
                  <a:extLst>
                    <a:ext uri="{FF2B5EF4-FFF2-40B4-BE49-F238E27FC236}">
                      <a16:creationId xmlns:a16="http://schemas.microsoft.com/office/drawing/2014/main" id="{9FB24E25-0387-3D40-A814-49A1AAB1B0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8" name="Oval 878">
                  <a:extLst>
                    <a:ext uri="{FF2B5EF4-FFF2-40B4-BE49-F238E27FC236}">
                      <a16:creationId xmlns:a16="http://schemas.microsoft.com/office/drawing/2014/main" id="{2EFAFDDD-D1BA-C340-944C-335F6978FB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9" name="Line 881">
                  <a:extLst>
                    <a:ext uri="{FF2B5EF4-FFF2-40B4-BE49-F238E27FC236}">
                      <a16:creationId xmlns:a16="http://schemas.microsoft.com/office/drawing/2014/main" id="{BA105A79-E99E-8549-AC5C-124A9EE6C2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0" name="Line 882">
                  <a:extLst>
                    <a:ext uri="{FF2B5EF4-FFF2-40B4-BE49-F238E27FC236}">
                      <a16:creationId xmlns:a16="http://schemas.microsoft.com/office/drawing/2014/main" id="{1D7D0FCE-70D7-C34E-9AF3-928F80C1F0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1" name="Rectangle 880">
                  <a:extLst>
                    <a:ext uri="{FF2B5EF4-FFF2-40B4-BE49-F238E27FC236}">
                      <a16:creationId xmlns:a16="http://schemas.microsoft.com/office/drawing/2014/main" id="{BD08ED2C-4D4E-6748-B05C-1690A13F48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2" name="Oval 878">
                  <a:extLst>
                    <a:ext uri="{FF2B5EF4-FFF2-40B4-BE49-F238E27FC236}">
                      <a16:creationId xmlns:a16="http://schemas.microsoft.com/office/drawing/2014/main" id="{14B34894-BF70-DA46-A993-68F061B4E89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3" name="Line 882">
                  <a:extLst>
                    <a:ext uri="{FF2B5EF4-FFF2-40B4-BE49-F238E27FC236}">
                      <a16:creationId xmlns:a16="http://schemas.microsoft.com/office/drawing/2014/main" id="{0FFDDE57-1C39-304F-B336-638DA89533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4" name="Line 882">
                  <a:extLst>
                    <a:ext uri="{FF2B5EF4-FFF2-40B4-BE49-F238E27FC236}">
                      <a16:creationId xmlns:a16="http://schemas.microsoft.com/office/drawing/2014/main" id="{DF5A2838-43DA-6C4C-8028-08EBCC607F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5" name="Line 884">
                  <a:extLst>
                    <a:ext uri="{FF2B5EF4-FFF2-40B4-BE49-F238E27FC236}">
                      <a16:creationId xmlns:a16="http://schemas.microsoft.com/office/drawing/2014/main" id="{6BF50812-7BF7-B74F-967A-B82D4FC7E1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6" name="Oval 885">
                  <a:extLst>
                    <a:ext uri="{FF2B5EF4-FFF2-40B4-BE49-F238E27FC236}">
                      <a16:creationId xmlns:a16="http://schemas.microsoft.com/office/drawing/2014/main" id="{6CCB58E6-F57D-EE44-8CA3-21CEDF66F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7" name="Line 881">
                  <a:extLst>
                    <a:ext uri="{FF2B5EF4-FFF2-40B4-BE49-F238E27FC236}">
                      <a16:creationId xmlns:a16="http://schemas.microsoft.com/office/drawing/2014/main" id="{D181C974-658A-1640-BDDF-313E0EF94E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8" name="Line 882">
                  <a:extLst>
                    <a:ext uri="{FF2B5EF4-FFF2-40B4-BE49-F238E27FC236}">
                      <a16:creationId xmlns:a16="http://schemas.microsoft.com/office/drawing/2014/main" id="{2FD4DEE9-F83A-384F-B5CD-885DAC9F0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E5ADB5FC-3DDE-0545-AF07-A015763E3E77}"/>
                </a:ext>
              </a:extLst>
            </p:cNvPr>
            <p:cNvGrpSpPr/>
            <p:nvPr/>
          </p:nvGrpSpPr>
          <p:grpSpPr>
            <a:xfrm>
              <a:off x="6990430" y="5181159"/>
              <a:ext cx="538242" cy="388227"/>
              <a:chOff x="1012668" y="927184"/>
              <a:chExt cx="747559" cy="539203"/>
            </a:xfrm>
          </p:grpSpPr>
          <p:sp>
            <p:nvSpPr>
              <p:cNvPr id="175" name="Line 853">
                <a:extLst>
                  <a:ext uri="{FF2B5EF4-FFF2-40B4-BE49-F238E27FC236}">
                    <a16:creationId xmlns:a16="http://schemas.microsoft.com/office/drawing/2014/main" id="{A6B532D4-BD1F-5147-A62E-B00FC79A5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176" name="Rectangle 876">
                <a:extLst>
                  <a:ext uri="{FF2B5EF4-FFF2-40B4-BE49-F238E27FC236}">
                    <a16:creationId xmlns:a16="http://schemas.microsoft.com/office/drawing/2014/main" id="{E0D7787E-8FB9-7142-9E64-82B956AA036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177" name="Rectangle 873">
                <a:extLst>
                  <a:ext uri="{FF2B5EF4-FFF2-40B4-BE49-F238E27FC236}">
                    <a16:creationId xmlns:a16="http://schemas.microsoft.com/office/drawing/2014/main" id="{9C741F11-4706-FF4D-BF43-22E70B900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78" name="Freeform 875">
                <a:extLst>
                  <a:ext uri="{FF2B5EF4-FFF2-40B4-BE49-F238E27FC236}">
                    <a16:creationId xmlns:a16="http://schemas.microsoft.com/office/drawing/2014/main" id="{C05E2959-B579-3442-9F6F-351A52D6C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9DF12D3-C8C1-B845-BDC2-116525D208D5}"/>
              </a:ext>
            </a:extLst>
          </p:cNvPr>
          <p:cNvSpPr/>
          <p:nvPr/>
        </p:nvSpPr>
        <p:spPr>
          <a:xfrm>
            <a:off x="6098962" y="1013731"/>
            <a:ext cx="300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17525" algn="l"/>
              </a:tabLst>
            </a:pP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</a:rPr>
              <a:t>= </a:t>
            </a:r>
            <a:r>
              <a:rPr lang="ro-RO" dirty="0">
                <a:latin typeface="Calibri" panose="020F0502020204030204" pitchFamily="34" charset="0"/>
              </a:rPr>
              <a:t>{loc(r1) = d3, </a:t>
            </a:r>
            <a:br>
              <a:rPr lang="ro-RO" dirty="0">
                <a:latin typeface="Calibri" panose="020F0502020204030204" pitchFamily="34" charset="0"/>
              </a:rPr>
            </a:br>
            <a:r>
              <a:rPr lang="ro-RO" dirty="0">
                <a:latin typeface="Calibri" panose="020F0502020204030204" pitchFamily="34" charset="0"/>
              </a:rPr>
              <a:t>	cargo(r1) = </a:t>
            </a:r>
            <a:r>
              <a:rPr lang="ro-RO" dirty="0" err="1">
                <a:latin typeface="Calibri" panose="020F0502020204030204" pitchFamily="34" charset="0"/>
              </a:rPr>
              <a:t>nil</a:t>
            </a:r>
            <a:r>
              <a:rPr lang="ro-RO" dirty="0">
                <a:latin typeface="Calibri" panose="020F0502020204030204" pitchFamily="34" charset="0"/>
              </a:rPr>
              <a:t>, </a:t>
            </a:r>
            <a:br>
              <a:rPr lang="ro-RO" dirty="0">
                <a:latin typeface="Calibri" panose="020F0502020204030204" pitchFamily="34" charset="0"/>
              </a:rPr>
            </a:br>
            <a:r>
              <a:rPr lang="ro-RO" dirty="0">
                <a:latin typeface="Calibri" panose="020F0502020204030204" pitchFamily="34" charset="0"/>
              </a:rPr>
              <a:t>	loc(c1) = d1}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406FF6-477C-6FBD-8B69-AD9AA1699E14}"/>
              </a:ext>
            </a:extLst>
          </p:cNvPr>
          <p:cNvGrpSpPr/>
          <p:nvPr/>
        </p:nvGrpSpPr>
        <p:grpSpPr>
          <a:xfrm>
            <a:off x="7762504" y="4523060"/>
            <a:ext cx="4145305" cy="2027225"/>
            <a:chOff x="7762504" y="4523060"/>
            <a:chExt cx="4145305" cy="2027225"/>
          </a:xfrm>
        </p:grpSpPr>
        <p:sp>
          <p:nvSpPr>
            <p:cNvPr id="5" name="Rectangle 891">
              <a:extLst>
                <a:ext uri="{FF2B5EF4-FFF2-40B4-BE49-F238E27FC236}">
                  <a16:creationId xmlns:a16="http://schemas.microsoft.com/office/drawing/2014/main" id="{D4FEAC28-E9A4-2FED-0CDD-A62398E66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9115" y="5934916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" name="Rectangle 891">
              <a:extLst>
                <a:ext uri="{FF2B5EF4-FFF2-40B4-BE49-F238E27FC236}">
                  <a16:creationId xmlns:a16="http://schemas.microsoft.com/office/drawing/2014/main" id="{9F51B49B-09BB-FC84-EFB9-26DDA2321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2627" y="5992388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0F2C9D7-D0EA-FC9C-0E20-5A660DD97DB6}"/>
                </a:ext>
              </a:extLst>
            </p:cNvPr>
            <p:cNvGrpSpPr/>
            <p:nvPr/>
          </p:nvGrpSpPr>
          <p:grpSpPr>
            <a:xfrm>
              <a:off x="8511215" y="5330898"/>
              <a:ext cx="1654724" cy="802328"/>
              <a:chOff x="1026717" y="2292224"/>
              <a:chExt cx="2553587" cy="1238160"/>
            </a:xfrm>
          </p:grpSpPr>
          <p:sp>
            <p:nvSpPr>
              <p:cNvPr id="257" name="Line 853">
                <a:extLst>
                  <a:ext uri="{FF2B5EF4-FFF2-40B4-BE49-F238E27FC236}">
                    <a16:creationId xmlns:a16="http://schemas.microsoft.com/office/drawing/2014/main" id="{E048144B-2A9C-BB3E-0E8D-C0711CFB7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717" y="3524325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9DD335F9-2206-DEB8-C759-C17E03F53A52}"/>
                  </a:ext>
                </a:extLst>
              </p:cNvPr>
              <p:cNvCxnSpPr/>
              <p:nvPr/>
            </p:nvCxnSpPr>
            <p:spPr>
              <a:xfrm>
                <a:off x="2180139" y="2292224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Freeform 860">
                <a:extLst>
                  <a:ext uri="{FF2B5EF4-FFF2-40B4-BE49-F238E27FC236}">
                    <a16:creationId xmlns:a16="http://schemas.microsoft.com/office/drawing/2014/main" id="{EA851F4C-D635-68B6-41AE-0F93D6E16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60" name="Freeform 860">
                <a:extLst>
                  <a:ext uri="{FF2B5EF4-FFF2-40B4-BE49-F238E27FC236}">
                    <a16:creationId xmlns:a16="http://schemas.microsoft.com/office/drawing/2014/main" id="{550E7238-B45A-0752-D2E4-24304760F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61" name="Line 853">
              <a:extLst>
                <a:ext uri="{FF2B5EF4-FFF2-40B4-BE49-F238E27FC236}">
                  <a16:creationId xmlns:a16="http://schemas.microsoft.com/office/drawing/2014/main" id="{92D74691-E9DC-1395-C4E8-2754C8E18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46497" y="6137575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7D99A54-6BE6-A00E-3187-0315B9922E0E}"/>
                </a:ext>
              </a:extLst>
            </p:cNvPr>
            <p:cNvGrpSpPr/>
            <p:nvPr/>
          </p:nvGrpSpPr>
          <p:grpSpPr>
            <a:xfrm>
              <a:off x="10838834" y="5365532"/>
              <a:ext cx="1068975" cy="282744"/>
              <a:chOff x="4618723" y="2324921"/>
              <a:chExt cx="1649655" cy="436333"/>
            </a:xfrm>
          </p:grpSpPr>
          <p:sp>
            <p:nvSpPr>
              <p:cNvPr id="254" name="Freeform 860">
                <a:extLst>
                  <a:ext uri="{FF2B5EF4-FFF2-40B4-BE49-F238E27FC236}">
                    <a16:creationId xmlns:a16="http://schemas.microsoft.com/office/drawing/2014/main" id="{0878D6AF-20D6-2E55-B721-F010520CF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012DAE47-B876-A668-6BBA-88150785EEBC}"/>
                  </a:ext>
                </a:extLst>
              </p:cNvPr>
              <p:cNvCxnSpPr/>
              <p:nvPr/>
            </p:nvCxnSpPr>
            <p:spPr>
              <a:xfrm>
                <a:off x="5143667" y="2324921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Freeform 860">
                <a:extLst>
                  <a:ext uri="{FF2B5EF4-FFF2-40B4-BE49-F238E27FC236}">
                    <a16:creationId xmlns:a16="http://schemas.microsoft.com/office/drawing/2014/main" id="{534EDFF5-DBEE-0D18-B022-B37D9B0D7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337343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85C0987-30C0-F95E-45C9-4155EFE21502}"/>
                </a:ext>
              </a:extLst>
            </p:cNvPr>
            <p:cNvCxnSpPr/>
            <p:nvPr/>
          </p:nvCxnSpPr>
          <p:spPr>
            <a:xfrm>
              <a:off x="9900012" y="6075808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Freeform 860">
              <a:extLst>
                <a:ext uri="{FF2B5EF4-FFF2-40B4-BE49-F238E27FC236}">
                  <a16:creationId xmlns:a16="http://schemas.microsoft.com/office/drawing/2014/main" id="{62E7C4F2-20D0-633E-1E1D-36028A1F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9528" y="6114897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16" name="Freeform 860">
              <a:extLst>
                <a:ext uri="{FF2B5EF4-FFF2-40B4-BE49-F238E27FC236}">
                  <a16:creationId xmlns:a16="http://schemas.microsoft.com/office/drawing/2014/main" id="{778F6BC1-95A0-43B4-B9C5-BDD5E893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956" y="6075937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17" name="Line 853">
              <a:extLst>
                <a:ext uri="{FF2B5EF4-FFF2-40B4-BE49-F238E27FC236}">
                  <a16:creationId xmlns:a16="http://schemas.microsoft.com/office/drawing/2014/main" id="{F6F8A9F6-BBD7-DDFC-E75E-F3DC9799C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3521" y="6546359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218" name="Line 853">
              <a:extLst>
                <a:ext uri="{FF2B5EF4-FFF2-40B4-BE49-F238E27FC236}">
                  <a16:creationId xmlns:a16="http://schemas.microsoft.com/office/drawing/2014/main" id="{8C7E9FFD-5725-2977-46DC-DF3BE0344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5541" y="6542433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219" name="Line 853">
              <a:extLst>
                <a:ext uri="{FF2B5EF4-FFF2-40B4-BE49-F238E27FC236}">
                  <a16:creationId xmlns:a16="http://schemas.microsoft.com/office/drawing/2014/main" id="{8737E8F1-F11A-7CEC-9CF6-6B81408275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0471" y="5716766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6C3E1EDD-B4F5-A313-EB7E-24D9638CE379}"/>
                </a:ext>
              </a:extLst>
            </p:cNvPr>
            <p:cNvGrpSpPr/>
            <p:nvPr/>
          </p:nvGrpSpPr>
          <p:grpSpPr>
            <a:xfrm>
              <a:off x="7762504" y="5865300"/>
              <a:ext cx="484418" cy="349404"/>
              <a:chOff x="1012668" y="927184"/>
              <a:chExt cx="747559" cy="539203"/>
            </a:xfrm>
          </p:grpSpPr>
          <p:sp>
            <p:nvSpPr>
              <p:cNvPr id="250" name="Line 853">
                <a:extLst>
                  <a:ext uri="{FF2B5EF4-FFF2-40B4-BE49-F238E27FC236}">
                    <a16:creationId xmlns:a16="http://schemas.microsoft.com/office/drawing/2014/main" id="{ECDA6E25-1D1A-6343-E1FA-9C7ADA568F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251" name="Rectangle 876">
                <a:extLst>
                  <a:ext uri="{FF2B5EF4-FFF2-40B4-BE49-F238E27FC236}">
                    <a16:creationId xmlns:a16="http://schemas.microsoft.com/office/drawing/2014/main" id="{AADC9E21-22DF-384C-F0B1-385A6CCC99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52" name="Rectangle 873">
                <a:extLst>
                  <a:ext uri="{FF2B5EF4-FFF2-40B4-BE49-F238E27FC236}">
                    <a16:creationId xmlns:a16="http://schemas.microsoft.com/office/drawing/2014/main" id="{D3D2E2E7-1714-7B02-8373-54F5039E2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53" name="Freeform 875">
                <a:extLst>
                  <a:ext uri="{FF2B5EF4-FFF2-40B4-BE49-F238E27FC236}">
                    <a16:creationId xmlns:a16="http://schemas.microsoft.com/office/drawing/2014/main" id="{7EA41589-EFFF-6BFF-A74F-3D9D3C49D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BACBCA56-AEE0-891A-9EAB-68F0AC263FE5}"/>
                </a:ext>
              </a:extLst>
            </p:cNvPr>
            <p:cNvGrpSpPr/>
            <p:nvPr/>
          </p:nvGrpSpPr>
          <p:grpSpPr>
            <a:xfrm>
              <a:off x="7994743" y="4523060"/>
              <a:ext cx="1082989" cy="919087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26" name="Oval 859">
                <a:extLst>
                  <a:ext uri="{FF2B5EF4-FFF2-40B4-BE49-F238E27FC236}">
                    <a16:creationId xmlns:a16="http://schemas.microsoft.com/office/drawing/2014/main" id="{87A46A22-59C5-2BC9-75B6-4C598ADCE62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27" name="Oval 861">
                <a:extLst>
                  <a:ext uri="{FF2B5EF4-FFF2-40B4-BE49-F238E27FC236}">
                    <a16:creationId xmlns:a16="http://schemas.microsoft.com/office/drawing/2014/main" id="{19D01116-8FBA-6D5F-0E80-10F58E21FA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28" name="Oval 862">
                <a:extLst>
                  <a:ext uri="{FF2B5EF4-FFF2-40B4-BE49-F238E27FC236}">
                    <a16:creationId xmlns:a16="http://schemas.microsoft.com/office/drawing/2014/main" id="{E010D69E-328A-5454-12D3-FC0F33346A6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29" name="Oval 863">
                <a:extLst>
                  <a:ext uri="{FF2B5EF4-FFF2-40B4-BE49-F238E27FC236}">
                    <a16:creationId xmlns:a16="http://schemas.microsoft.com/office/drawing/2014/main" id="{24F3596C-8C95-09A5-9398-D8C1FE34261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30" name="Oval 863">
                <a:extLst>
                  <a:ext uri="{FF2B5EF4-FFF2-40B4-BE49-F238E27FC236}">
                    <a16:creationId xmlns:a16="http://schemas.microsoft.com/office/drawing/2014/main" id="{7FB01363-2E9F-E9FE-A5D3-77BB5948D3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C6724911-B0A7-1F7A-B6AD-AAB675D7B2D0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46" name="Freeform 860">
                  <a:extLst>
                    <a:ext uri="{FF2B5EF4-FFF2-40B4-BE49-F238E27FC236}">
                      <a16:creationId xmlns:a16="http://schemas.microsoft.com/office/drawing/2014/main" id="{458D29BF-1E95-4B63-2977-AF4BB1E8D4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7" name="Rectangle 864">
                  <a:extLst>
                    <a:ext uri="{FF2B5EF4-FFF2-40B4-BE49-F238E27FC236}">
                      <a16:creationId xmlns:a16="http://schemas.microsoft.com/office/drawing/2014/main" id="{EDF75CCC-4B7D-54AF-6C34-B63814E807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48" name="Freeform 865">
                  <a:extLst>
                    <a:ext uri="{FF2B5EF4-FFF2-40B4-BE49-F238E27FC236}">
                      <a16:creationId xmlns:a16="http://schemas.microsoft.com/office/drawing/2014/main" id="{92F6ECE0-DABE-C039-5833-37C29E1C1B8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9" name="Freeform 866">
                  <a:extLst>
                    <a:ext uri="{FF2B5EF4-FFF2-40B4-BE49-F238E27FC236}">
                      <a16:creationId xmlns:a16="http://schemas.microsoft.com/office/drawing/2014/main" id="{1750C705-C9F0-69D9-B498-EFCE8C23A3A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6BCEBC21-5EB1-816A-5349-1EFE645CEFC9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33" name="Oval 878">
                  <a:extLst>
                    <a:ext uri="{FF2B5EF4-FFF2-40B4-BE49-F238E27FC236}">
                      <a16:creationId xmlns:a16="http://schemas.microsoft.com/office/drawing/2014/main" id="{37A3FE3B-91C1-9F61-D928-A038B2A89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4" name="Rectangle 880">
                  <a:extLst>
                    <a:ext uri="{FF2B5EF4-FFF2-40B4-BE49-F238E27FC236}">
                      <a16:creationId xmlns:a16="http://schemas.microsoft.com/office/drawing/2014/main" id="{BCD38321-2981-A774-958C-86ACE229D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5" name="Oval 878">
                  <a:extLst>
                    <a:ext uri="{FF2B5EF4-FFF2-40B4-BE49-F238E27FC236}">
                      <a16:creationId xmlns:a16="http://schemas.microsoft.com/office/drawing/2014/main" id="{E7FD71F5-C4DB-6554-E78F-8AC4D2A99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6" name="Line 881">
                  <a:extLst>
                    <a:ext uri="{FF2B5EF4-FFF2-40B4-BE49-F238E27FC236}">
                      <a16:creationId xmlns:a16="http://schemas.microsoft.com/office/drawing/2014/main" id="{E0E55625-919A-504D-678A-63840C14EA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7" name="Line 882">
                  <a:extLst>
                    <a:ext uri="{FF2B5EF4-FFF2-40B4-BE49-F238E27FC236}">
                      <a16:creationId xmlns:a16="http://schemas.microsoft.com/office/drawing/2014/main" id="{E67BD29E-0D86-75FC-B522-60EF6BB6B0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8" name="Rectangle 880">
                  <a:extLst>
                    <a:ext uri="{FF2B5EF4-FFF2-40B4-BE49-F238E27FC236}">
                      <a16:creationId xmlns:a16="http://schemas.microsoft.com/office/drawing/2014/main" id="{E277CC93-F20C-23B9-A21B-CC8C85BE2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9" name="Oval 878">
                  <a:extLst>
                    <a:ext uri="{FF2B5EF4-FFF2-40B4-BE49-F238E27FC236}">
                      <a16:creationId xmlns:a16="http://schemas.microsoft.com/office/drawing/2014/main" id="{B813ECA6-727A-8D78-9836-AD4264DAA3A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0" name="Line 882">
                  <a:extLst>
                    <a:ext uri="{FF2B5EF4-FFF2-40B4-BE49-F238E27FC236}">
                      <a16:creationId xmlns:a16="http://schemas.microsoft.com/office/drawing/2014/main" id="{6B546E57-E3E1-67D8-1897-043643D8B2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1" name="Line 882">
                  <a:extLst>
                    <a:ext uri="{FF2B5EF4-FFF2-40B4-BE49-F238E27FC236}">
                      <a16:creationId xmlns:a16="http://schemas.microsoft.com/office/drawing/2014/main" id="{BDD62EEC-A4E7-39F5-F1E6-27AC0F4989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2" name="Line 884">
                  <a:extLst>
                    <a:ext uri="{FF2B5EF4-FFF2-40B4-BE49-F238E27FC236}">
                      <a16:creationId xmlns:a16="http://schemas.microsoft.com/office/drawing/2014/main" id="{4C3145F9-5EDF-D997-8A61-B4F8CAFADE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3" name="Oval 885">
                  <a:extLst>
                    <a:ext uri="{FF2B5EF4-FFF2-40B4-BE49-F238E27FC236}">
                      <a16:creationId xmlns:a16="http://schemas.microsoft.com/office/drawing/2014/main" id="{48AF56D9-0FB7-61FD-6D67-6CF965478F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4" name="Line 881">
                  <a:extLst>
                    <a:ext uri="{FF2B5EF4-FFF2-40B4-BE49-F238E27FC236}">
                      <a16:creationId xmlns:a16="http://schemas.microsoft.com/office/drawing/2014/main" id="{8F88E704-3699-04B1-BCA9-F992ABC4E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5" name="Line 882">
                  <a:extLst>
                    <a:ext uri="{FF2B5EF4-FFF2-40B4-BE49-F238E27FC236}">
                      <a16:creationId xmlns:a16="http://schemas.microsoft.com/office/drawing/2014/main" id="{AAA8584C-0888-EA8E-24D4-CFAF7D93C0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882B2BF7-8C1A-C6EA-A5B4-2F7E0486DAC2}"/>
                </a:ext>
              </a:extLst>
            </p:cNvPr>
            <p:cNvCxnSpPr>
              <a:cxnSpLocks/>
            </p:cNvCxnSpPr>
            <p:nvPr/>
          </p:nvCxnSpPr>
          <p:spPr>
            <a:xfrm>
              <a:off x="8981802" y="5400271"/>
              <a:ext cx="109138" cy="770314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20E73C9D-6798-2EDB-F040-41D4D84524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3021" y="5381924"/>
              <a:ext cx="1134613" cy="18347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E9A41031-FC2A-E076-B058-8A338F81B92B}"/>
                </a:ext>
              </a:extLst>
            </p:cNvPr>
            <p:cNvCxnSpPr>
              <a:cxnSpLocks/>
            </p:cNvCxnSpPr>
            <p:nvPr/>
          </p:nvCxnSpPr>
          <p:spPr>
            <a:xfrm>
              <a:off x="8288408" y="6114897"/>
              <a:ext cx="265021" cy="239530"/>
            </a:xfrm>
            <a:prstGeom prst="straightConnector1">
              <a:avLst/>
            </a:prstGeom>
            <a:ln>
              <a:solidFill>
                <a:srgbClr val="B03B3C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6F8D1329-5AC6-AE6B-4508-F167EDC5F5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8822" y="5273748"/>
              <a:ext cx="502837" cy="550411"/>
            </a:xfrm>
            <a:prstGeom prst="straightConnector1">
              <a:avLst/>
            </a:prstGeom>
            <a:ln>
              <a:solidFill>
                <a:srgbClr val="B03B3C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78A790A2-F3B0-1D3D-D9A1-5EF8B5819661}"/>
              </a:ext>
            </a:extLst>
          </p:cNvPr>
          <p:cNvGrpSpPr/>
          <p:nvPr/>
        </p:nvGrpSpPr>
        <p:grpSpPr>
          <a:xfrm>
            <a:off x="7994742" y="2337682"/>
            <a:ext cx="3907520" cy="2008751"/>
            <a:chOff x="7994742" y="2337682"/>
            <a:chExt cx="3907520" cy="2008751"/>
          </a:xfrm>
        </p:grpSpPr>
        <p:sp>
          <p:nvSpPr>
            <p:cNvPr id="262" name="Rectangle 891">
              <a:extLst>
                <a:ext uri="{FF2B5EF4-FFF2-40B4-BE49-F238E27FC236}">
                  <a16:creationId xmlns:a16="http://schemas.microsoft.com/office/drawing/2014/main" id="{60BF57B2-D168-8001-4F4B-0D1C64FF6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3565" y="3731064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63" name="Rectangle 891">
              <a:extLst>
                <a:ext uri="{FF2B5EF4-FFF2-40B4-BE49-F238E27FC236}">
                  <a16:creationId xmlns:a16="http://schemas.microsoft.com/office/drawing/2014/main" id="{54244893-2733-A8D3-9267-2860822AB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077" y="3788536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D8DE6588-2843-771D-91AF-C8FA107104C9}"/>
                </a:ext>
              </a:extLst>
            </p:cNvPr>
            <p:cNvGrpSpPr/>
            <p:nvPr/>
          </p:nvGrpSpPr>
          <p:grpSpPr>
            <a:xfrm>
              <a:off x="8505665" y="3127046"/>
              <a:ext cx="1654724" cy="794307"/>
              <a:chOff x="1026717" y="2292225"/>
              <a:chExt cx="2553587" cy="1225781"/>
            </a:xfrm>
          </p:grpSpPr>
          <p:sp>
            <p:nvSpPr>
              <p:cNvPr id="308" name="Line 853">
                <a:extLst>
                  <a:ext uri="{FF2B5EF4-FFF2-40B4-BE49-F238E27FC236}">
                    <a16:creationId xmlns:a16="http://schemas.microsoft.com/office/drawing/2014/main" id="{64067368-7197-5D6F-2A72-600358559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717" y="3511947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852F32E9-6B5A-33F8-BE1B-C07156835E71}"/>
                  </a:ext>
                </a:extLst>
              </p:cNvPr>
              <p:cNvCxnSpPr/>
              <p:nvPr/>
            </p:nvCxnSpPr>
            <p:spPr>
              <a:xfrm>
                <a:off x="2180139" y="22922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Freeform 860">
                <a:extLst>
                  <a:ext uri="{FF2B5EF4-FFF2-40B4-BE49-F238E27FC236}">
                    <a16:creationId xmlns:a16="http://schemas.microsoft.com/office/drawing/2014/main" id="{421914B7-04BD-A713-480C-F8F1D22C9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11" name="Freeform 860">
                <a:extLst>
                  <a:ext uri="{FF2B5EF4-FFF2-40B4-BE49-F238E27FC236}">
                    <a16:creationId xmlns:a16="http://schemas.microsoft.com/office/drawing/2014/main" id="{3EC74677-48B6-025F-69DC-CB4A2D6E6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265" name="Line 853">
              <a:extLst>
                <a:ext uri="{FF2B5EF4-FFF2-40B4-BE49-F238E27FC236}">
                  <a16:creationId xmlns:a16="http://schemas.microsoft.com/office/drawing/2014/main" id="{8FD099D1-8EDF-9CEB-F141-FA83556CF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40947" y="3933723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7B2601A1-620D-BD33-E823-D1DECF5E2438}"/>
                </a:ext>
              </a:extLst>
            </p:cNvPr>
            <p:cNvGrpSpPr/>
            <p:nvPr/>
          </p:nvGrpSpPr>
          <p:grpSpPr>
            <a:xfrm>
              <a:off x="10833285" y="3161682"/>
              <a:ext cx="1068977" cy="282748"/>
              <a:chOff x="4618721" y="2324916"/>
              <a:chExt cx="1649657" cy="436338"/>
            </a:xfrm>
          </p:grpSpPr>
          <p:sp>
            <p:nvSpPr>
              <p:cNvPr id="305" name="Freeform 860">
                <a:extLst>
                  <a:ext uri="{FF2B5EF4-FFF2-40B4-BE49-F238E27FC236}">
                    <a16:creationId xmlns:a16="http://schemas.microsoft.com/office/drawing/2014/main" id="{4EAF6B60-5A63-14DB-3974-BFCB91F9C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BEC7FE8D-C520-30A3-ACAB-5768AE1FF957}"/>
                  </a:ext>
                </a:extLst>
              </p:cNvPr>
              <p:cNvCxnSpPr/>
              <p:nvPr/>
            </p:nvCxnSpPr>
            <p:spPr>
              <a:xfrm>
                <a:off x="5143666" y="2324916"/>
                <a:ext cx="112471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" name="Freeform 860">
                <a:extLst>
                  <a:ext uri="{FF2B5EF4-FFF2-40B4-BE49-F238E27FC236}">
                    <a16:creationId xmlns:a16="http://schemas.microsoft.com/office/drawing/2014/main" id="{C6F57B62-623E-5A21-04CB-05273F34F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1" y="2337342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28854077-0FA2-B468-F42F-79DC0AB7CB32}"/>
                </a:ext>
              </a:extLst>
            </p:cNvPr>
            <p:cNvCxnSpPr/>
            <p:nvPr/>
          </p:nvCxnSpPr>
          <p:spPr>
            <a:xfrm>
              <a:off x="9894462" y="3871956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Freeform 860">
              <a:extLst>
                <a:ext uri="{FF2B5EF4-FFF2-40B4-BE49-F238E27FC236}">
                  <a16:creationId xmlns:a16="http://schemas.microsoft.com/office/drawing/2014/main" id="{0E973A08-234F-167B-A833-F3B78C7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3978" y="3911045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69" name="Freeform 860">
              <a:extLst>
                <a:ext uri="{FF2B5EF4-FFF2-40B4-BE49-F238E27FC236}">
                  <a16:creationId xmlns:a16="http://schemas.microsoft.com/office/drawing/2014/main" id="{5FCC46F9-60E0-CE0A-D52A-6CB2BD46E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06" y="3872085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70" name="Line 853">
              <a:extLst>
                <a:ext uri="{FF2B5EF4-FFF2-40B4-BE49-F238E27FC236}">
                  <a16:creationId xmlns:a16="http://schemas.microsoft.com/office/drawing/2014/main" id="{EB042654-B66E-9B4A-B000-BE3BBBC0E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7971" y="4342507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271" name="Line 853">
              <a:extLst>
                <a:ext uri="{FF2B5EF4-FFF2-40B4-BE49-F238E27FC236}">
                  <a16:creationId xmlns:a16="http://schemas.microsoft.com/office/drawing/2014/main" id="{F012998F-896F-9FDF-51B5-BA6D3911D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9991" y="4338581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272" name="Line 853">
              <a:extLst>
                <a:ext uri="{FF2B5EF4-FFF2-40B4-BE49-F238E27FC236}">
                  <a16:creationId xmlns:a16="http://schemas.microsoft.com/office/drawing/2014/main" id="{73909B71-12EE-4471-7621-F88865197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4921" y="3512914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506B4372-4159-DFE3-0022-85D4CAA253A2}"/>
                </a:ext>
              </a:extLst>
            </p:cNvPr>
            <p:cNvGrpSpPr/>
            <p:nvPr/>
          </p:nvGrpSpPr>
          <p:grpSpPr>
            <a:xfrm>
              <a:off x="8167441" y="3922465"/>
              <a:ext cx="484418" cy="349404"/>
              <a:chOff x="1012668" y="927184"/>
              <a:chExt cx="747559" cy="539203"/>
            </a:xfrm>
          </p:grpSpPr>
          <p:sp>
            <p:nvSpPr>
              <p:cNvPr id="301" name="Line 853">
                <a:extLst>
                  <a:ext uri="{FF2B5EF4-FFF2-40B4-BE49-F238E27FC236}">
                    <a16:creationId xmlns:a16="http://schemas.microsoft.com/office/drawing/2014/main" id="{56AE7AC1-541E-5111-D759-3CE48218B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302" name="Rectangle 876">
                <a:extLst>
                  <a:ext uri="{FF2B5EF4-FFF2-40B4-BE49-F238E27FC236}">
                    <a16:creationId xmlns:a16="http://schemas.microsoft.com/office/drawing/2014/main" id="{3EC58770-A130-B245-51B0-B9E183C11FC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303" name="Rectangle 873">
                <a:extLst>
                  <a:ext uri="{FF2B5EF4-FFF2-40B4-BE49-F238E27FC236}">
                    <a16:creationId xmlns:a16="http://schemas.microsoft.com/office/drawing/2014/main" id="{2A9049AB-2DA9-239A-C38E-46075449C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304" name="Freeform 875">
                <a:extLst>
                  <a:ext uri="{FF2B5EF4-FFF2-40B4-BE49-F238E27FC236}">
                    <a16:creationId xmlns:a16="http://schemas.microsoft.com/office/drawing/2014/main" id="{4E5729FF-4900-F9DE-3616-6520F67BE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535807AD-CA17-54BF-85B0-C059ADED8D4D}"/>
                </a:ext>
              </a:extLst>
            </p:cNvPr>
            <p:cNvGrpSpPr/>
            <p:nvPr/>
          </p:nvGrpSpPr>
          <p:grpSpPr>
            <a:xfrm>
              <a:off x="7994742" y="2337682"/>
              <a:ext cx="1082989" cy="919087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77" name="Oval 859">
                <a:extLst>
                  <a:ext uri="{FF2B5EF4-FFF2-40B4-BE49-F238E27FC236}">
                    <a16:creationId xmlns:a16="http://schemas.microsoft.com/office/drawing/2014/main" id="{A63EF80C-7023-3E06-C653-7FBF9631A25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8" name="Oval 861">
                <a:extLst>
                  <a:ext uri="{FF2B5EF4-FFF2-40B4-BE49-F238E27FC236}">
                    <a16:creationId xmlns:a16="http://schemas.microsoft.com/office/drawing/2014/main" id="{7CB57B04-2F1C-C7CE-7B02-91960F97781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9" name="Oval 862">
                <a:extLst>
                  <a:ext uri="{FF2B5EF4-FFF2-40B4-BE49-F238E27FC236}">
                    <a16:creationId xmlns:a16="http://schemas.microsoft.com/office/drawing/2014/main" id="{D795E82F-7158-AAC7-3F7A-04996CC81EB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80" name="Oval 863">
                <a:extLst>
                  <a:ext uri="{FF2B5EF4-FFF2-40B4-BE49-F238E27FC236}">
                    <a16:creationId xmlns:a16="http://schemas.microsoft.com/office/drawing/2014/main" id="{AB17C22C-DBA0-4FBB-6632-1E01D33B32D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81" name="Oval 863">
                <a:extLst>
                  <a:ext uri="{FF2B5EF4-FFF2-40B4-BE49-F238E27FC236}">
                    <a16:creationId xmlns:a16="http://schemas.microsoft.com/office/drawing/2014/main" id="{9D8B1A97-56D3-EBA4-470C-38FA953F2E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A57A7810-7B65-8906-6F2C-E048ECB6AFD8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97" name="Freeform 860">
                  <a:extLst>
                    <a:ext uri="{FF2B5EF4-FFF2-40B4-BE49-F238E27FC236}">
                      <a16:creationId xmlns:a16="http://schemas.microsoft.com/office/drawing/2014/main" id="{C928A73B-14DF-6497-B276-369F88A7407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8" name="Rectangle 864">
                  <a:extLst>
                    <a:ext uri="{FF2B5EF4-FFF2-40B4-BE49-F238E27FC236}">
                      <a16:creationId xmlns:a16="http://schemas.microsoft.com/office/drawing/2014/main" id="{D9EF32EB-49EF-331F-2B8E-6538D174F3A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99" name="Freeform 865">
                  <a:extLst>
                    <a:ext uri="{FF2B5EF4-FFF2-40B4-BE49-F238E27FC236}">
                      <a16:creationId xmlns:a16="http://schemas.microsoft.com/office/drawing/2014/main" id="{5B44D094-67EB-A002-9CA8-130E4D98989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0" name="Freeform 866">
                  <a:extLst>
                    <a:ext uri="{FF2B5EF4-FFF2-40B4-BE49-F238E27FC236}">
                      <a16:creationId xmlns:a16="http://schemas.microsoft.com/office/drawing/2014/main" id="{EE7AECA3-CDD8-A5C7-BA22-5E75030DC3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95ADE57F-9707-CED3-13EC-EC5ABDFC2DF7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84" name="Oval 878">
                  <a:extLst>
                    <a:ext uri="{FF2B5EF4-FFF2-40B4-BE49-F238E27FC236}">
                      <a16:creationId xmlns:a16="http://schemas.microsoft.com/office/drawing/2014/main" id="{E3EE90E5-8A2C-0A44-211A-55EE025F3A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5" name="Rectangle 880">
                  <a:extLst>
                    <a:ext uri="{FF2B5EF4-FFF2-40B4-BE49-F238E27FC236}">
                      <a16:creationId xmlns:a16="http://schemas.microsoft.com/office/drawing/2014/main" id="{0B5B1F6C-A0F3-67D6-6771-D8BB25132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6" name="Oval 878">
                  <a:extLst>
                    <a:ext uri="{FF2B5EF4-FFF2-40B4-BE49-F238E27FC236}">
                      <a16:creationId xmlns:a16="http://schemas.microsoft.com/office/drawing/2014/main" id="{AE085C61-15A0-836C-5640-B45B4308A3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7" name="Line 881">
                  <a:extLst>
                    <a:ext uri="{FF2B5EF4-FFF2-40B4-BE49-F238E27FC236}">
                      <a16:creationId xmlns:a16="http://schemas.microsoft.com/office/drawing/2014/main" id="{854441BE-ECEB-5530-5D74-0B5DAF9A6D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8" name="Line 882">
                  <a:extLst>
                    <a:ext uri="{FF2B5EF4-FFF2-40B4-BE49-F238E27FC236}">
                      <a16:creationId xmlns:a16="http://schemas.microsoft.com/office/drawing/2014/main" id="{F36E4800-6F4D-A0A5-E076-E825CB7F1D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9" name="Rectangle 880">
                  <a:extLst>
                    <a:ext uri="{FF2B5EF4-FFF2-40B4-BE49-F238E27FC236}">
                      <a16:creationId xmlns:a16="http://schemas.microsoft.com/office/drawing/2014/main" id="{FA64BE92-525B-715A-21F5-26DD12F7A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0" name="Oval 878">
                  <a:extLst>
                    <a:ext uri="{FF2B5EF4-FFF2-40B4-BE49-F238E27FC236}">
                      <a16:creationId xmlns:a16="http://schemas.microsoft.com/office/drawing/2014/main" id="{A44CED8D-076B-7750-365E-9B3E3B97A45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1" name="Line 882">
                  <a:extLst>
                    <a:ext uri="{FF2B5EF4-FFF2-40B4-BE49-F238E27FC236}">
                      <a16:creationId xmlns:a16="http://schemas.microsoft.com/office/drawing/2014/main" id="{AA421E3C-2897-6B6F-9E7F-DA6428C260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2" name="Line 882">
                  <a:extLst>
                    <a:ext uri="{FF2B5EF4-FFF2-40B4-BE49-F238E27FC236}">
                      <a16:creationId xmlns:a16="http://schemas.microsoft.com/office/drawing/2014/main" id="{4E23945E-ED24-5595-C89D-F3EAFB02EA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3" name="Line 884">
                  <a:extLst>
                    <a:ext uri="{FF2B5EF4-FFF2-40B4-BE49-F238E27FC236}">
                      <a16:creationId xmlns:a16="http://schemas.microsoft.com/office/drawing/2014/main" id="{051ED9B0-EE23-0760-94FC-EE456A570B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4" name="Oval 885">
                  <a:extLst>
                    <a:ext uri="{FF2B5EF4-FFF2-40B4-BE49-F238E27FC236}">
                      <a16:creationId xmlns:a16="http://schemas.microsoft.com/office/drawing/2014/main" id="{380BAB50-3BA6-1658-ABEB-661867B69E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5" name="Line 881">
                  <a:extLst>
                    <a:ext uri="{FF2B5EF4-FFF2-40B4-BE49-F238E27FC236}">
                      <a16:creationId xmlns:a16="http://schemas.microsoft.com/office/drawing/2014/main" id="{2D48E4C8-745B-2367-D7EB-A3C206D6D5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6" name="Line 882">
                  <a:extLst>
                    <a:ext uri="{FF2B5EF4-FFF2-40B4-BE49-F238E27FC236}">
                      <a16:creationId xmlns:a16="http://schemas.microsoft.com/office/drawing/2014/main" id="{6B8BE607-E2FC-7281-F4B4-597905B157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30094107-4C10-7AE4-B3F2-ACD872D6E273}"/>
                </a:ext>
              </a:extLst>
            </p:cNvPr>
            <p:cNvCxnSpPr>
              <a:cxnSpLocks/>
            </p:cNvCxnSpPr>
            <p:nvPr/>
          </p:nvCxnSpPr>
          <p:spPr>
            <a:xfrm>
              <a:off x="8981801" y="3214893"/>
              <a:ext cx="109138" cy="770314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0F59442F-CABF-0085-BBE6-9DB850054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3020" y="3196546"/>
              <a:ext cx="1134613" cy="18347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6717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537"/>
            <a:ext cx="11785600" cy="812800"/>
          </a:xfrm>
        </p:spPr>
        <p:txBody>
          <a:bodyPr/>
          <a:lstStyle/>
          <a:p>
            <a:r>
              <a:rPr lang="en-US" dirty="0"/>
              <a:t>Relaxed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422" y="1118795"/>
            <a:ext cx="5080006" cy="3334267"/>
          </a:xfrm>
        </p:spPr>
        <p:txBody>
          <a:bodyPr/>
          <a:lstStyle/>
          <a:p>
            <a:r>
              <a:rPr lang="en-US" dirty="0"/>
              <a:t>Planning problem </a:t>
            </a:r>
            <a:r>
              <a:rPr lang="el-GR" i="1" dirty="0"/>
              <a:t>P</a:t>
            </a:r>
            <a:r>
              <a:rPr lang="el-GR" dirty="0"/>
              <a:t> = (Σ, </a:t>
            </a:r>
            <a:r>
              <a:rPr lang="el-GR" i="1" dirty="0"/>
              <a:t>s</a:t>
            </a:r>
            <a:r>
              <a:rPr lang="el-GR" baseline="-25000" dirty="0"/>
              <a:t>0</a:t>
            </a:r>
            <a:r>
              <a:rPr lang="el-GR" dirty="0"/>
              <a:t>, </a:t>
            </a:r>
            <a:r>
              <a:rPr lang="el-GR" i="1" dirty="0"/>
              <a:t>g</a:t>
            </a:r>
            <a:r>
              <a:rPr lang="el-GR" dirty="0"/>
              <a:t>) </a:t>
            </a:r>
            <a:endParaRPr lang="en-US" i="1" dirty="0"/>
          </a:p>
          <a:p>
            <a:r>
              <a:rPr lang="en-US" i="1" dirty="0"/>
              <a:t>Optimal relaxed solution </a:t>
            </a:r>
            <a:r>
              <a:rPr lang="en-US" dirty="0"/>
              <a:t>heuristic:</a:t>
            </a:r>
          </a:p>
          <a:p>
            <a:pPr lvl="1"/>
            <a:r>
              <a:rPr lang="en-US" i="1" dirty="0"/>
              <a:t>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minimum cost of all relaxed solutions for </a:t>
            </a:r>
            <a:r>
              <a:rPr lang="el-GR" dirty="0"/>
              <a:t>(Σ, </a:t>
            </a:r>
            <a:r>
              <a:rPr lang="el-GR" i="1" dirty="0"/>
              <a:t>s</a:t>
            </a:r>
            <a:r>
              <a:rPr lang="el-GR" dirty="0"/>
              <a:t>, </a:t>
            </a:r>
            <a:r>
              <a:rPr lang="el-GR" i="1" dirty="0"/>
              <a:t>g</a:t>
            </a:r>
            <a:r>
              <a:rPr lang="el-GR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Example: </a:t>
            </a:r>
            <a:r>
              <a:rPr lang="en-US" i="1" dirty="0"/>
              <a:t>s </a:t>
            </a:r>
            <a:r>
              <a:rPr lang="en-US" dirty="0"/>
              <a:t>=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</a:p>
          <a:p>
            <a:r>
              <a:rPr lang="en-US" dirty="0"/>
              <a:t>π = </a:t>
            </a:r>
            <a:r>
              <a:rPr lang="el-GR" dirty="0"/>
              <a:t>⟨</a:t>
            </a:r>
            <a:r>
              <a:rPr lang="en-US" dirty="0">
                <a:latin typeface="Calibri"/>
              </a:rPr>
              <a:t>move</a:t>
            </a:r>
            <a:r>
              <a:rPr lang="en-US" dirty="0"/>
              <a:t>(</a:t>
            </a:r>
            <a:r>
              <a:rPr lang="en-US" dirty="0">
                <a:latin typeface="Calibri"/>
              </a:rPr>
              <a:t>r1,d3,d1</a:t>
            </a:r>
            <a:r>
              <a:rPr lang="en-US" dirty="0"/>
              <a:t>), </a:t>
            </a:r>
            <a:r>
              <a:rPr lang="en-US" dirty="0">
                <a:latin typeface="Calibri"/>
              </a:rPr>
              <a:t>load</a:t>
            </a:r>
            <a:r>
              <a:rPr lang="en-US" dirty="0"/>
              <a:t>(</a:t>
            </a:r>
            <a:r>
              <a:rPr lang="en-US" dirty="0">
                <a:latin typeface="Calibri"/>
              </a:rPr>
              <a:t>r1,c1,d1</a:t>
            </a:r>
            <a:r>
              <a:rPr lang="en-US" dirty="0"/>
              <a:t>)⟩</a:t>
            </a:r>
          </a:p>
          <a:p>
            <a:pPr lvl="1"/>
            <a:r>
              <a:rPr lang="en-US" dirty="0"/>
              <a:t>cost(π) = 2</a:t>
            </a:r>
            <a:endParaRPr lang="en-US" baseline="-25000" dirty="0"/>
          </a:p>
          <a:p>
            <a:r>
              <a:rPr lang="en-US" dirty="0"/>
              <a:t>No less-costly relaxed solution, so </a:t>
            </a:r>
            <a:r>
              <a:rPr lang="en-US" i="1" dirty="0"/>
              <a:t>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l-GR" i="1" dirty="0"/>
              <a:t>s</a:t>
            </a:r>
            <a:r>
              <a:rPr lang="el-GR" baseline="-25000" dirty="0"/>
              <a:t>0</a:t>
            </a:r>
            <a:r>
              <a:rPr lang="en-US" dirty="0"/>
              <a:t>) = 2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E241978-CD9D-0A4B-8AB5-40FB587E5701}"/>
              </a:ext>
            </a:extLst>
          </p:cNvPr>
          <p:cNvGrpSpPr/>
          <p:nvPr/>
        </p:nvGrpSpPr>
        <p:grpSpPr>
          <a:xfrm>
            <a:off x="8118034" y="199099"/>
            <a:ext cx="3792268" cy="1975637"/>
            <a:chOff x="821024" y="4395049"/>
            <a:chExt cx="4213631" cy="2195152"/>
          </a:xfrm>
        </p:grpSpPr>
        <p:sp>
          <p:nvSpPr>
            <p:cNvPr id="113" name="Rectangle 891">
              <a:extLst>
                <a:ext uri="{FF2B5EF4-FFF2-40B4-BE49-F238E27FC236}">
                  <a16:creationId xmlns:a16="http://schemas.microsoft.com/office/drawing/2014/main" id="{E6762EB1-38AE-BB4E-A33B-209E846B8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217" y="5906458"/>
              <a:ext cx="72" cy="307777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14" name="Rectangle 891">
              <a:extLst>
                <a:ext uri="{FF2B5EF4-FFF2-40B4-BE49-F238E27FC236}">
                  <a16:creationId xmlns:a16="http://schemas.microsoft.com/office/drawing/2014/main" id="{4080EB15-17FB-B842-A3C5-F4E841178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119" y="5970316"/>
              <a:ext cx="72" cy="307777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3B50934-7480-A743-8539-5FA2B9FED990}"/>
                </a:ext>
              </a:extLst>
            </p:cNvPr>
            <p:cNvGrpSpPr/>
            <p:nvPr/>
          </p:nvGrpSpPr>
          <p:grpSpPr>
            <a:xfrm>
              <a:off x="1260662" y="5235327"/>
              <a:ext cx="1838582" cy="882564"/>
              <a:chOff x="1026717" y="2292224"/>
              <a:chExt cx="2553587" cy="1225782"/>
            </a:xfrm>
          </p:grpSpPr>
          <p:sp>
            <p:nvSpPr>
              <p:cNvPr id="157" name="Line 853">
                <a:extLst>
                  <a:ext uri="{FF2B5EF4-FFF2-40B4-BE49-F238E27FC236}">
                    <a16:creationId xmlns:a16="http://schemas.microsoft.com/office/drawing/2014/main" id="{6E505EAA-84AC-E140-98DE-3FC5FF63B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717" y="3511947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1527649-D0AF-E041-BA8A-F5B326AD962C}"/>
                  </a:ext>
                </a:extLst>
              </p:cNvPr>
              <p:cNvCxnSpPr/>
              <p:nvPr/>
            </p:nvCxnSpPr>
            <p:spPr>
              <a:xfrm>
                <a:off x="2180139" y="2292224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Freeform 860">
                <a:extLst>
                  <a:ext uri="{FF2B5EF4-FFF2-40B4-BE49-F238E27FC236}">
                    <a16:creationId xmlns:a16="http://schemas.microsoft.com/office/drawing/2014/main" id="{DFD72C40-9710-CD46-B345-CDFE4BAB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60" name="Freeform 860">
                <a:extLst>
                  <a:ext uri="{FF2B5EF4-FFF2-40B4-BE49-F238E27FC236}">
                    <a16:creationId xmlns:a16="http://schemas.microsoft.com/office/drawing/2014/main" id="{6696CCEF-448C-8C40-965F-92BACA363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16" name="Line 853">
              <a:extLst>
                <a:ext uri="{FF2B5EF4-FFF2-40B4-BE49-F238E27FC236}">
                  <a16:creationId xmlns:a16="http://schemas.microsoft.com/office/drawing/2014/main" id="{C956BAEE-638D-CE4A-8C23-2F980CBAF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197" y="6122722"/>
              <a:ext cx="592531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589A5BF-2D6B-F442-956D-59949D01F4D7}"/>
                </a:ext>
              </a:extLst>
            </p:cNvPr>
            <p:cNvGrpSpPr/>
            <p:nvPr/>
          </p:nvGrpSpPr>
          <p:grpSpPr>
            <a:xfrm>
              <a:off x="3846905" y="5267662"/>
              <a:ext cx="1187750" cy="320306"/>
              <a:chOff x="4618723" y="2316384"/>
              <a:chExt cx="1649655" cy="444870"/>
            </a:xfrm>
          </p:grpSpPr>
          <p:sp>
            <p:nvSpPr>
              <p:cNvPr id="154" name="Freeform 860">
                <a:extLst>
                  <a:ext uri="{FF2B5EF4-FFF2-40B4-BE49-F238E27FC236}">
                    <a16:creationId xmlns:a16="http://schemas.microsoft.com/office/drawing/2014/main" id="{E39F8A4B-8466-D24E-8CFE-6D2431BE0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F3988871-A81D-CD49-84ED-2515DA1F76C2}"/>
                  </a:ext>
                </a:extLst>
              </p:cNvPr>
              <p:cNvCxnSpPr/>
              <p:nvPr/>
            </p:nvCxnSpPr>
            <p:spPr>
              <a:xfrm>
                <a:off x="5143667" y="2316384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Freeform 860">
                <a:extLst>
                  <a:ext uri="{FF2B5EF4-FFF2-40B4-BE49-F238E27FC236}">
                    <a16:creationId xmlns:a16="http://schemas.microsoft.com/office/drawing/2014/main" id="{A946142D-61AA-B849-B766-681A6982D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337343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1C5CA86-E8EE-B548-83B5-4E2E9F35DD7D}"/>
                </a:ext>
              </a:extLst>
            </p:cNvPr>
            <p:cNvCxnSpPr/>
            <p:nvPr/>
          </p:nvCxnSpPr>
          <p:spPr>
            <a:xfrm>
              <a:off x="2803769" y="6063004"/>
              <a:ext cx="65836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Freeform 860">
              <a:extLst>
                <a:ext uri="{FF2B5EF4-FFF2-40B4-BE49-F238E27FC236}">
                  <a16:creationId xmlns:a16="http://schemas.microsoft.com/office/drawing/2014/main" id="{412CA182-95FE-2043-AA69-54CE293FD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009" y="6106437"/>
              <a:ext cx="888796" cy="27190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20" name="Freeform 860">
              <a:extLst>
                <a:ext uri="{FF2B5EF4-FFF2-40B4-BE49-F238E27FC236}">
                  <a16:creationId xmlns:a16="http://schemas.microsoft.com/office/drawing/2014/main" id="{F6D8B51F-31BA-854A-B555-315328C3C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818" y="6063148"/>
              <a:ext cx="1123653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21" name="Line 853">
              <a:extLst>
                <a:ext uri="{FF2B5EF4-FFF2-40B4-BE49-F238E27FC236}">
                  <a16:creationId xmlns:a16="http://schemas.microsoft.com/office/drawing/2014/main" id="{E241521D-7F87-2E42-B6A8-9012D0B6D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4335" y="6585839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22" name="Line 853">
              <a:extLst>
                <a:ext uri="{FF2B5EF4-FFF2-40B4-BE49-F238E27FC236}">
                  <a16:creationId xmlns:a16="http://schemas.microsoft.com/office/drawing/2014/main" id="{7C3ADBE7-2492-0E4A-9815-AEA5DABAA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024" y="6581477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123" name="Line 853">
              <a:extLst>
                <a:ext uri="{FF2B5EF4-FFF2-40B4-BE49-F238E27FC236}">
                  <a16:creationId xmlns:a16="http://schemas.microsoft.com/office/drawing/2014/main" id="{7C139B86-B202-8746-B834-E669C3A81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3168" y="5664069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942492B-745B-FB45-9EF0-25489D799DBD}"/>
                </a:ext>
              </a:extLst>
            </p:cNvPr>
            <p:cNvGrpSpPr/>
            <p:nvPr/>
          </p:nvGrpSpPr>
          <p:grpSpPr>
            <a:xfrm>
              <a:off x="2893449" y="4395049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30" name="Oval 859">
                <a:extLst>
                  <a:ext uri="{FF2B5EF4-FFF2-40B4-BE49-F238E27FC236}">
                    <a16:creationId xmlns:a16="http://schemas.microsoft.com/office/drawing/2014/main" id="{EACE26BC-D4AE-514C-AB69-01AFF468765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31" name="Oval 861">
                <a:extLst>
                  <a:ext uri="{FF2B5EF4-FFF2-40B4-BE49-F238E27FC236}">
                    <a16:creationId xmlns:a16="http://schemas.microsoft.com/office/drawing/2014/main" id="{B4621CFC-CBC9-E543-87FC-9300792D898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32" name="Oval 862">
                <a:extLst>
                  <a:ext uri="{FF2B5EF4-FFF2-40B4-BE49-F238E27FC236}">
                    <a16:creationId xmlns:a16="http://schemas.microsoft.com/office/drawing/2014/main" id="{D150A7D7-BA4A-AC4F-AB4C-CDD52A4506A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33" name="Oval 863">
                <a:extLst>
                  <a:ext uri="{FF2B5EF4-FFF2-40B4-BE49-F238E27FC236}">
                    <a16:creationId xmlns:a16="http://schemas.microsoft.com/office/drawing/2014/main" id="{83745F04-EF79-4F44-B296-25F6D3997B7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34" name="Oval 863">
                <a:extLst>
                  <a:ext uri="{FF2B5EF4-FFF2-40B4-BE49-F238E27FC236}">
                    <a16:creationId xmlns:a16="http://schemas.microsoft.com/office/drawing/2014/main" id="{0780CB83-5AE1-9543-B51E-6A820A290B5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D6402DFE-5829-A040-8BD7-D13930B03BFE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50" name="Freeform 860">
                  <a:extLst>
                    <a:ext uri="{FF2B5EF4-FFF2-40B4-BE49-F238E27FC236}">
                      <a16:creationId xmlns:a16="http://schemas.microsoft.com/office/drawing/2014/main" id="{78E811AA-153D-BB41-9161-2D3F487605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51" name="Rectangle 864">
                  <a:extLst>
                    <a:ext uri="{FF2B5EF4-FFF2-40B4-BE49-F238E27FC236}">
                      <a16:creationId xmlns:a16="http://schemas.microsoft.com/office/drawing/2014/main" id="{700F7D69-1DFB-F740-8AFA-1A6B922674A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52" name="Freeform 865">
                  <a:extLst>
                    <a:ext uri="{FF2B5EF4-FFF2-40B4-BE49-F238E27FC236}">
                      <a16:creationId xmlns:a16="http://schemas.microsoft.com/office/drawing/2014/main" id="{F5C90D55-AE4F-8942-8F25-166F350032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53" name="Freeform 866">
                  <a:extLst>
                    <a:ext uri="{FF2B5EF4-FFF2-40B4-BE49-F238E27FC236}">
                      <a16:creationId xmlns:a16="http://schemas.microsoft.com/office/drawing/2014/main" id="{DEDB4F8C-B86B-2548-91DC-99BBCB6BBE4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4663326B-B4E0-0345-A324-206F2B16D529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37" name="Oval 878">
                  <a:extLst>
                    <a:ext uri="{FF2B5EF4-FFF2-40B4-BE49-F238E27FC236}">
                      <a16:creationId xmlns:a16="http://schemas.microsoft.com/office/drawing/2014/main" id="{ECC3591F-F712-124D-B194-7B787967F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8" name="Rectangle 880">
                  <a:extLst>
                    <a:ext uri="{FF2B5EF4-FFF2-40B4-BE49-F238E27FC236}">
                      <a16:creationId xmlns:a16="http://schemas.microsoft.com/office/drawing/2014/main" id="{38551898-94DF-884B-9065-BBE17CD3C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9" name="Oval 878">
                  <a:extLst>
                    <a:ext uri="{FF2B5EF4-FFF2-40B4-BE49-F238E27FC236}">
                      <a16:creationId xmlns:a16="http://schemas.microsoft.com/office/drawing/2014/main" id="{C4A31895-BD78-F447-B83B-3DE65754E5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0" name="Line 881">
                  <a:extLst>
                    <a:ext uri="{FF2B5EF4-FFF2-40B4-BE49-F238E27FC236}">
                      <a16:creationId xmlns:a16="http://schemas.microsoft.com/office/drawing/2014/main" id="{888FE26F-B80C-3C48-B954-6D626E732D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1" name="Line 882">
                  <a:extLst>
                    <a:ext uri="{FF2B5EF4-FFF2-40B4-BE49-F238E27FC236}">
                      <a16:creationId xmlns:a16="http://schemas.microsoft.com/office/drawing/2014/main" id="{6979C560-8F03-C647-B9BB-49377BB09E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2" name="Rectangle 880">
                  <a:extLst>
                    <a:ext uri="{FF2B5EF4-FFF2-40B4-BE49-F238E27FC236}">
                      <a16:creationId xmlns:a16="http://schemas.microsoft.com/office/drawing/2014/main" id="{8A5B4FE8-A7A5-604E-9414-4016111374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3" name="Oval 878">
                  <a:extLst>
                    <a:ext uri="{FF2B5EF4-FFF2-40B4-BE49-F238E27FC236}">
                      <a16:creationId xmlns:a16="http://schemas.microsoft.com/office/drawing/2014/main" id="{99D17690-51EC-9C48-893C-B6C77272F56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4" name="Line 882">
                  <a:extLst>
                    <a:ext uri="{FF2B5EF4-FFF2-40B4-BE49-F238E27FC236}">
                      <a16:creationId xmlns:a16="http://schemas.microsoft.com/office/drawing/2014/main" id="{0E2EB4A5-1C5A-304E-A663-5F37D72C65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5" name="Line 882">
                  <a:extLst>
                    <a:ext uri="{FF2B5EF4-FFF2-40B4-BE49-F238E27FC236}">
                      <a16:creationId xmlns:a16="http://schemas.microsoft.com/office/drawing/2014/main" id="{BB083281-A148-A44E-91E8-9E4E57DF97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6" name="Line 884">
                  <a:extLst>
                    <a:ext uri="{FF2B5EF4-FFF2-40B4-BE49-F238E27FC236}">
                      <a16:creationId xmlns:a16="http://schemas.microsoft.com/office/drawing/2014/main" id="{114215B4-5FF1-4749-B2E3-B6F324398B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7" name="Oval 885">
                  <a:extLst>
                    <a:ext uri="{FF2B5EF4-FFF2-40B4-BE49-F238E27FC236}">
                      <a16:creationId xmlns:a16="http://schemas.microsoft.com/office/drawing/2014/main" id="{88CF6140-5878-FD48-AF47-3C68DCAD4B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8" name="Line 881">
                  <a:extLst>
                    <a:ext uri="{FF2B5EF4-FFF2-40B4-BE49-F238E27FC236}">
                      <a16:creationId xmlns:a16="http://schemas.microsoft.com/office/drawing/2014/main" id="{4FB2EA6A-A822-2843-9978-42193E11BA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9" name="Line 882">
                  <a:extLst>
                    <a:ext uri="{FF2B5EF4-FFF2-40B4-BE49-F238E27FC236}">
                      <a16:creationId xmlns:a16="http://schemas.microsoft.com/office/drawing/2014/main" id="{273AA7EF-A661-7B49-9B50-7D826C9DBF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600D128-CF31-8840-8423-C789173FEDD1}"/>
                </a:ext>
              </a:extLst>
            </p:cNvPr>
            <p:cNvGrpSpPr/>
            <p:nvPr/>
          </p:nvGrpSpPr>
          <p:grpSpPr>
            <a:xfrm>
              <a:off x="884857" y="6119126"/>
              <a:ext cx="538242" cy="388228"/>
              <a:chOff x="1012668" y="927183"/>
              <a:chExt cx="747559" cy="539204"/>
            </a:xfrm>
          </p:grpSpPr>
          <p:sp>
            <p:nvSpPr>
              <p:cNvPr id="126" name="Line 853">
                <a:extLst>
                  <a:ext uri="{FF2B5EF4-FFF2-40B4-BE49-F238E27FC236}">
                    <a16:creationId xmlns:a16="http://schemas.microsoft.com/office/drawing/2014/main" id="{8250055B-1919-E342-81C7-DC9F77663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127" name="Rectangle 876">
                <a:extLst>
                  <a:ext uri="{FF2B5EF4-FFF2-40B4-BE49-F238E27FC236}">
                    <a16:creationId xmlns:a16="http://schemas.microsoft.com/office/drawing/2014/main" id="{E8351894-4BFB-D140-9F3E-9FEDE9E52FE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3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128" name="Rectangle 873">
                <a:extLst>
                  <a:ext uri="{FF2B5EF4-FFF2-40B4-BE49-F238E27FC236}">
                    <a16:creationId xmlns:a16="http://schemas.microsoft.com/office/drawing/2014/main" id="{26D63F58-62AE-6042-8D9C-7D518726C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29" name="Freeform 875">
                <a:extLst>
                  <a:ext uri="{FF2B5EF4-FFF2-40B4-BE49-F238E27FC236}">
                    <a16:creationId xmlns:a16="http://schemas.microsoft.com/office/drawing/2014/main" id="{29B9D360-C5DD-8944-8DB8-27D24F0EB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3D9CA74-2B91-444D-BE81-0B60BD5CEE96}"/>
              </a:ext>
            </a:extLst>
          </p:cNvPr>
          <p:cNvSpPr/>
          <p:nvPr/>
        </p:nvSpPr>
        <p:spPr>
          <a:xfrm>
            <a:off x="9416114" y="4794353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B41A5C88-9B31-FD46-AB58-A7CFEE548F06}"/>
              </a:ext>
            </a:extLst>
          </p:cNvPr>
          <p:cNvSpPr/>
          <p:nvPr/>
        </p:nvSpPr>
        <p:spPr>
          <a:xfrm>
            <a:off x="9646573" y="2558819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8561E19-485D-5F46-9048-B58C7C402D22}"/>
              </a:ext>
            </a:extLst>
          </p:cNvPr>
          <p:cNvSpPr/>
          <p:nvPr/>
        </p:nvSpPr>
        <p:spPr>
          <a:xfrm>
            <a:off x="9233977" y="40506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0821AC33-BAE7-FA4F-8ADD-188FAB31895F}"/>
              </a:ext>
            </a:extLst>
          </p:cNvPr>
          <p:cNvSpPr/>
          <p:nvPr/>
        </p:nvSpPr>
        <p:spPr>
          <a:xfrm>
            <a:off x="5645348" y="2410435"/>
            <a:ext cx="3006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325">
              <a:tabLst>
                <a:tab pos="284163" algn="l"/>
                <a:tab pos="568325" algn="l"/>
              </a:tabLst>
            </a:pPr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</a:rPr>
              <a:t>= </a:t>
            </a:r>
            <a:r>
              <a:rPr lang="en-US" i="1" dirty="0" err="1">
                <a:latin typeface="Times New Roman" panose="02020603050405020304" pitchFamily="18" charset="0"/>
              </a:rPr>
              <a:t>γ</a:t>
            </a:r>
            <a:r>
              <a:rPr lang="en-US" b="1" baseline="30000" dirty="0">
                <a:latin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0</a:t>
            </a:r>
            <a:r>
              <a:rPr lang="en-US" i="1" dirty="0">
                <a:latin typeface="Times New Roman" panose="02020603050405020304" pitchFamily="18" charset="0"/>
              </a:rPr>
              <a:t>,</a:t>
            </a:r>
            <a:r>
              <a:rPr lang="en-US" dirty="0">
                <a:latin typeface="Calibri" panose="020F0502020204030204" pitchFamily="34" charset="0"/>
              </a:rPr>
              <a:t> move(r1,d3,d1)</a:t>
            </a:r>
            <a:r>
              <a:rPr lang="en-US" dirty="0">
                <a:latin typeface="Times New Roman" panose="02020603050405020304" pitchFamily="18" charset="0"/>
              </a:rPr>
              <a:t>)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	= </a:t>
            </a:r>
            <a:r>
              <a:rPr lang="ro-RO" dirty="0">
                <a:latin typeface="Calibri" panose="020F0502020204030204" pitchFamily="34" charset="0"/>
              </a:rPr>
              <a:t>{</a:t>
            </a: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loc(r1) = d1, </a:t>
            </a:r>
          </a:p>
          <a:p>
            <a:pPr indent="-60325">
              <a:tabLst>
                <a:tab pos="284163" algn="l"/>
                <a:tab pos="568325" algn="l"/>
              </a:tabLst>
            </a:pP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		loc(r1) = d3, </a:t>
            </a:r>
            <a:b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</a:b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		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cargo(r1) = nil</a:t>
            </a: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, </a:t>
            </a:r>
          </a:p>
          <a:p>
            <a:pPr indent="-60325">
              <a:tabLst>
                <a:tab pos="284163" algn="l"/>
                <a:tab pos="568325" algn="l"/>
              </a:tabLst>
            </a:pP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		loc(c1) = d1</a:t>
            </a:r>
            <a:r>
              <a:rPr lang="ro-RO" dirty="0">
                <a:latin typeface="Calibri" panose="020F0502020204030204" pitchFamily="34" charset="0"/>
              </a:rPr>
              <a:t>}</a:t>
            </a:r>
            <a:endParaRPr lang="en-US" dirty="0">
              <a:latin typeface="Calibri" panose="020F0502020204030204" pitchFamily="34" charset="0"/>
            </a:endParaRPr>
          </a:p>
          <a:p>
            <a:pPr marL="396875" lvl="1" indent="0">
              <a:buNone/>
              <a:tabLst>
                <a:tab pos="284163" algn="l"/>
                <a:tab pos="568325" algn="l"/>
              </a:tabLst>
            </a:pPr>
            <a:br>
              <a:rPr lang="en-US" baseline="-25000" dirty="0">
                <a:latin typeface="Calibri" panose="020F0502020204030204" pitchFamily="34" charset="0"/>
              </a:rPr>
            </a:br>
            <a:endParaRPr lang="en-US" baseline="-25000" dirty="0">
              <a:latin typeface="Calibri" panose="020F0502020204030204" pitchFamily="34" charset="0"/>
            </a:endParaRPr>
          </a:p>
          <a:p>
            <a:pPr marL="396875" lvl="1" indent="0">
              <a:buNone/>
              <a:tabLst>
                <a:tab pos="284163" algn="l"/>
                <a:tab pos="568325" algn="l"/>
              </a:tabLst>
            </a:pPr>
            <a:endParaRPr lang="en-US" baseline="-25000" dirty="0">
              <a:latin typeface="Calibri" panose="020F0502020204030204" pitchFamily="34" charset="0"/>
            </a:endParaRPr>
          </a:p>
          <a:p>
            <a:pPr indent="-60325">
              <a:tabLst>
                <a:tab pos="284163" algn="l"/>
                <a:tab pos="568325" algn="l"/>
              </a:tabLst>
            </a:pPr>
            <a:br>
              <a:rPr lang="ro-RO" baseline="-25000" dirty="0">
                <a:latin typeface="Calibri" panose="020F0502020204030204" pitchFamily="34" charset="0"/>
              </a:rPr>
            </a:br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</a:rPr>
              <a:t>= </a:t>
            </a:r>
            <a:r>
              <a:rPr lang="en-US" i="1" dirty="0" err="1">
                <a:latin typeface="Times New Roman" panose="02020603050405020304" pitchFamily="18" charset="0"/>
              </a:rPr>
              <a:t>γ</a:t>
            </a:r>
            <a:r>
              <a:rPr lang="en-US" b="1" baseline="30000" dirty="0">
                <a:latin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</a:rPr>
              <a:t>,</a:t>
            </a:r>
            <a:r>
              <a:rPr lang="en-US" dirty="0">
                <a:latin typeface="Calibri" panose="020F0502020204030204" pitchFamily="34" charset="0"/>
              </a:rPr>
              <a:t> load(r1,c1,d1)</a:t>
            </a:r>
            <a:r>
              <a:rPr lang="en-US" dirty="0">
                <a:latin typeface="Times New Roman" panose="02020603050405020304" pitchFamily="18" charset="0"/>
              </a:rPr>
              <a:t>)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	= </a:t>
            </a:r>
            <a:r>
              <a:rPr lang="ro-RO" dirty="0">
                <a:latin typeface="Calibri" panose="020F0502020204030204" pitchFamily="34" charset="0"/>
              </a:rPr>
              <a:t>{</a:t>
            </a: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loc(r1) = d1, </a:t>
            </a:r>
          </a:p>
          <a:p>
            <a:pPr indent="-60325">
              <a:tabLst>
                <a:tab pos="284163" algn="l"/>
                <a:tab pos="568325" algn="l"/>
              </a:tabLst>
            </a:pPr>
            <a:r>
              <a:rPr lang="ro-RO" dirty="0">
                <a:latin typeface="Calibri" panose="020F0502020204030204" pitchFamily="34" charset="0"/>
              </a:rPr>
              <a:t>		loc(r1) = d3,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		</a:t>
            </a:r>
            <a:r>
              <a:rPr lang="ro-RO" dirty="0">
                <a:latin typeface="Calibri" panose="020F0502020204030204" pitchFamily="34" charset="0"/>
              </a:rPr>
              <a:t>cargo(r1) = </a:t>
            </a:r>
            <a:r>
              <a:rPr lang="ro-RO" dirty="0" err="1">
                <a:latin typeface="Calibri" panose="020F0502020204030204" pitchFamily="34" charset="0"/>
              </a:rPr>
              <a:t>nil</a:t>
            </a:r>
            <a:r>
              <a:rPr lang="ro-RO" dirty="0">
                <a:latin typeface="Calibri" panose="020F0502020204030204" pitchFamily="34" charset="0"/>
              </a:rPr>
              <a:t>,</a:t>
            </a:r>
            <a:br>
              <a:rPr lang="ro-RO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/>
              </a:rPr>
              <a:t>		</a:t>
            </a:r>
            <a:r>
              <a:rPr lang="ro-RO" dirty="0">
                <a:latin typeface="Calibri" panose="020F0502020204030204" pitchFamily="34" charset="0"/>
              </a:rPr>
              <a:t>cargo(r1) = </a:t>
            </a:r>
            <a:r>
              <a:rPr lang="ro-RO" dirty="0">
                <a:latin typeface="Calibri" panose="020F0502020204030204" pitchFamily="34" charset="0"/>
                <a:cs typeface="Calibri"/>
              </a:rPr>
              <a:t>c1,</a:t>
            </a:r>
            <a:br>
              <a:rPr lang="ro-RO" dirty="0">
                <a:latin typeface="Calibri" panose="020F0502020204030204" pitchFamily="34" charset="0"/>
              </a:rPr>
            </a:br>
            <a:r>
              <a:rPr lang="ro-RO" dirty="0">
                <a:latin typeface="Calibri" panose="020F0502020204030204" pitchFamily="34" charset="0"/>
              </a:rPr>
              <a:t>		loc(c1) = r1,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		</a:t>
            </a:r>
            <a:r>
              <a:rPr lang="ro-RO" dirty="0">
                <a:latin typeface="Calibri" panose="020F0502020204030204" pitchFamily="34" charset="0"/>
              </a:rPr>
              <a:t>loc(c1) = d1}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9DF12D3-C8C1-B845-BDC2-116525D208D5}"/>
              </a:ext>
            </a:extLst>
          </p:cNvPr>
          <p:cNvSpPr/>
          <p:nvPr/>
        </p:nvSpPr>
        <p:spPr>
          <a:xfrm>
            <a:off x="6098962" y="1013731"/>
            <a:ext cx="300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17525" algn="l"/>
              </a:tabLst>
            </a:pP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</a:rPr>
              <a:t>= </a:t>
            </a:r>
            <a:r>
              <a:rPr lang="ro-RO" dirty="0">
                <a:latin typeface="Calibri" panose="020F0502020204030204" pitchFamily="34" charset="0"/>
              </a:rPr>
              <a:t>{loc(r1) = d3, </a:t>
            </a:r>
            <a:br>
              <a:rPr lang="ro-RO" dirty="0">
                <a:latin typeface="Calibri" panose="020F0502020204030204" pitchFamily="34" charset="0"/>
              </a:rPr>
            </a:br>
            <a:r>
              <a:rPr lang="ro-RO" dirty="0">
                <a:latin typeface="Calibri" panose="020F0502020204030204" pitchFamily="34" charset="0"/>
              </a:rPr>
              <a:t>	cargo(r1) = </a:t>
            </a:r>
            <a:r>
              <a:rPr lang="ro-RO" dirty="0" err="1">
                <a:latin typeface="Calibri" panose="020F0502020204030204" pitchFamily="34" charset="0"/>
              </a:rPr>
              <a:t>nil</a:t>
            </a:r>
            <a:r>
              <a:rPr lang="ro-RO" dirty="0">
                <a:latin typeface="Calibri" panose="020F0502020204030204" pitchFamily="34" charset="0"/>
              </a:rPr>
              <a:t>, </a:t>
            </a:r>
            <a:br>
              <a:rPr lang="ro-RO" dirty="0">
                <a:latin typeface="Calibri" panose="020F0502020204030204" pitchFamily="34" charset="0"/>
              </a:rPr>
            </a:br>
            <a:r>
              <a:rPr lang="ro-RO" dirty="0">
                <a:latin typeface="Calibri" panose="020F0502020204030204" pitchFamily="34" charset="0"/>
              </a:rPr>
              <a:t>	loc(c1) = d1}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A5FB8EA4-17A9-9644-BD42-89CFC041E3B4}"/>
              </a:ext>
            </a:extLst>
          </p:cNvPr>
          <p:cNvSpPr/>
          <p:nvPr/>
        </p:nvSpPr>
        <p:spPr>
          <a:xfrm>
            <a:off x="2790230" y="5056318"/>
            <a:ext cx="2783134" cy="147732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tabLst>
                <a:tab pos="561975" algn="l"/>
              </a:tabLst>
            </a:pPr>
            <a:r>
              <a:rPr lang="ro-RO" i="1" dirty="0">
                <a:latin typeface="Times New Roman"/>
                <a:cs typeface="Times New Roman"/>
              </a:rPr>
              <a:t> </a:t>
            </a:r>
            <a:br>
              <a:rPr lang="ro-RO" i="1" dirty="0">
                <a:latin typeface="Times New Roman"/>
                <a:cs typeface="Times New Roman"/>
              </a:rPr>
            </a:br>
            <a:br>
              <a:rPr lang="ro-RO" i="1" dirty="0">
                <a:latin typeface="Times New Roman"/>
                <a:cs typeface="Times New Roman"/>
              </a:rPr>
            </a:br>
            <a:br>
              <a:rPr lang="ro-RO" i="1" dirty="0">
                <a:latin typeface="Times New Roman"/>
                <a:cs typeface="Times New Roman"/>
              </a:rPr>
            </a:br>
            <a:br>
              <a:rPr lang="ro-RO" i="1" dirty="0">
                <a:latin typeface="Times New Roman"/>
                <a:cs typeface="Times New Roman"/>
              </a:rPr>
            </a:br>
            <a:r>
              <a:rPr lang="ro-RO" i="1" dirty="0">
                <a:latin typeface="Times New Roman"/>
                <a:cs typeface="Times New Roman"/>
              </a:rPr>
              <a:t>g</a:t>
            </a:r>
            <a:r>
              <a:rPr lang="ro-RO" dirty="0">
                <a:latin typeface="Times New Roman"/>
                <a:cs typeface="Times New Roman"/>
              </a:rPr>
              <a:t> = {</a:t>
            </a:r>
            <a:r>
              <a:rPr lang="ro-RO" dirty="0">
                <a:latin typeface="Calibri"/>
                <a:cs typeface="Calibri"/>
              </a:rPr>
              <a:t>loc(r1)=d3, loc(c1)=r1</a:t>
            </a:r>
            <a:r>
              <a:rPr lang="ro-RO" dirty="0">
                <a:latin typeface="Times New Roman"/>
                <a:cs typeface="Times New Roman"/>
              </a:rPr>
              <a:t>}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73084AA4-F0C2-0042-8BD6-234F9885D357}"/>
              </a:ext>
            </a:extLst>
          </p:cNvPr>
          <p:cNvGrpSpPr>
            <a:grpSpLocks noChangeAspect="1"/>
          </p:cNvGrpSpPr>
          <p:nvPr/>
        </p:nvGrpSpPr>
        <p:grpSpPr>
          <a:xfrm>
            <a:off x="2874421" y="4936849"/>
            <a:ext cx="2657242" cy="1147446"/>
            <a:chOff x="5323352" y="4678231"/>
            <a:chExt cx="2952491" cy="127494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7AD0555D-069B-E745-A792-F0B7E1EA762F}"/>
                </a:ext>
              </a:extLst>
            </p:cNvPr>
            <p:cNvGrpSpPr/>
            <p:nvPr/>
          </p:nvGrpSpPr>
          <p:grpSpPr>
            <a:xfrm>
              <a:off x="7288292" y="5578688"/>
              <a:ext cx="987551" cy="367987"/>
              <a:chOff x="8801532" y="4013715"/>
              <a:chExt cx="1371600" cy="511093"/>
            </a:xfrm>
          </p:grpSpPr>
          <p:sp>
            <p:nvSpPr>
              <p:cNvPr id="256" name="Lightning Bolt 255">
                <a:extLst>
                  <a:ext uri="{FF2B5EF4-FFF2-40B4-BE49-F238E27FC236}">
                    <a16:creationId xmlns:a16="http://schemas.microsoft.com/office/drawing/2014/main" id="{9066E370-33D1-1B4B-ABAD-E946A7D3C5E9}"/>
                  </a:ext>
                </a:extLst>
              </p:cNvPr>
              <p:cNvSpPr/>
              <p:nvPr/>
            </p:nvSpPr>
            <p:spPr>
              <a:xfrm rot="19965343">
                <a:off x="9139183" y="4118408"/>
                <a:ext cx="619075" cy="406400"/>
              </a:xfrm>
              <a:prstGeom prst="lightningBolt">
                <a:avLst/>
              </a:prstGeom>
              <a:solidFill>
                <a:srgbClr val="CDC9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860">
                <a:extLst>
                  <a:ext uri="{FF2B5EF4-FFF2-40B4-BE49-F238E27FC236}">
                    <a16:creationId xmlns:a16="http://schemas.microsoft.com/office/drawing/2014/main" id="{DCB063F8-0CA9-7C40-A0C4-F542D36B2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1532" y="4026280"/>
                <a:ext cx="1371600" cy="32004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3BF47D38-3BAC-6641-81B2-DC7BC7C8E56A}"/>
                  </a:ext>
                </a:extLst>
              </p:cNvPr>
              <p:cNvCxnSpPr/>
              <p:nvPr/>
            </p:nvCxnSpPr>
            <p:spPr>
              <a:xfrm>
                <a:off x="9047075" y="4017699"/>
                <a:ext cx="112471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E7FF633-08AC-B740-BB00-5B9050D6DC46}"/>
                  </a:ext>
                </a:extLst>
              </p:cNvPr>
              <p:cNvCxnSpPr/>
              <p:nvPr/>
            </p:nvCxnSpPr>
            <p:spPr>
              <a:xfrm flipV="1">
                <a:off x="9829800" y="4013715"/>
                <a:ext cx="341987" cy="332605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F62BC370-D570-DA4F-89CC-B03E956BAE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7725" y="4349095"/>
                <a:ext cx="261014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6412EC41-108B-BB42-AED9-28EEE95D86DF}"/>
                </a:ext>
              </a:extLst>
            </p:cNvPr>
            <p:cNvGrpSpPr/>
            <p:nvPr/>
          </p:nvGrpSpPr>
          <p:grpSpPr>
            <a:xfrm>
              <a:off x="5323352" y="5509529"/>
              <a:ext cx="1253855" cy="443642"/>
              <a:chOff x="6504246" y="3854161"/>
              <a:chExt cx="1741467" cy="616169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BD4CC4F0-9FEE-6F4A-B9AA-F0EE2499698A}"/>
                  </a:ext>
                </a:extLst>
              </p:cNvPr>
              <p:cNvGrpSpPr/>
              <p:nvPr/>
            </p:nvGrpSpPr>
            <p:grpSpPr>
              <a:xfrm>
                <a:off x="6504246" y="3854161"/>
                <a:ext cx="1589458" cy="616169"/>
                <a:chOff x="6135946" y="3854161"/>
                <a:chExt cx="1589458" cy="616169"/>
              </a:xfrm>
            </p:grpSpPr>
            <p:sp>
              <p:nvSpPr>
                <p:cNvPr id="252" name="Lightning Bolt 251">
                  <a:extLst>
                    <a:ext uri="{FF2B5EF4-FFF2-40B4-BE49-F238E27FC236}">
                      <a16:creationId xmlns:a16="http://schemas.microsoft.com/office/drawing/2014/main" id="{35C631B0-1503-E442-BCF9-13A452D728E1}"/>
                    </a:ext>
                  </a:extLst>
                </p:cNvPr>
                <p:cNvSpPr/>
                <p:nvPr/>
              </p:nvSpPr>
              <p:spPr>
                <a:xfrm rot="19965343">
                  <a:off x="6135946" y="4063930"/>
                  <a:ext cx="760257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F6083987-C30A-B744-ABA4-A21393C108AA}"/>
                    </a:ext>
                  </a:extLst>
                </p:cNvPr>
                <p:cNvCxnSpPr/>
                <p:nvPr/>
              </p:nvCxnSpPr>
              <p:spPr>
                <a:xfrm>
                  <a:off x="6591548" y="3854161"/>
                  <a:ext cx="1133856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082BED78-504B-2041-A5C0-73DE48E39A54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6173361" y="3859976"/>
                  <a:ext cx="423087" cy="41148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15FCBFBD-F1C0-9745-9ACC-7BE8F0F2A8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1786" y="4296856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1" name="Freeform 860">
                <a:extLst>
                  <a:ext uri="{FF2B5EF4-FFF2-40B4-BE49-F238E27FC236}">
                    <a16:creationId xmlns:a16="http://schemas.microsoft.com/office/drawing/2014/main" id="{DAC9AA53-4BD6-3E48-8608-653EDECD1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378" y="3865501"/>
                <a:ext cx="1723335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219" name="Line 853">
              <a:extLst>
                <a:ext uri="{FF2B5EF4-FFF2-40B4-BE49-F238E27FC236}">
                  <a16:creationId xmlns:a16="http://schemas.microsoft.com/office/drawing/2014/main" id="{EAEF589C-B917-A242-B9C7-D50A3A067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7843" y="5947252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A1DD65CC-F5F4-5E4E-B574-D1E256A4E7D3}"/>
                </a:ext>
              </a:extLst>
            </p:cNvPr>
            <p:cNvGrpSpPr/>
            <p:nvPr/>
          </p:nvGrpSpPr>
          <p:grpSpPr>
            <a:xfrm>
              <a:off x="6377267" y="4678231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26" name="Oval 859">
                <a:extLst>
                  <a:ext uri="{FF2B5EF4-FFF2-40B4-BE49-F238E27FC236}">
                    <a16:creationId xmlns:a16="http://schemas.microsoft.com/office/drawing/2014/main" id="{717C7C08-2C9A-0F46-89A4-38E30BCE46D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27" name="Oval 861">
                <a:extLst>
                  <a:ext uri="{FF2B5EF4-FFF2-40B4-BE49-F238E27FC236}">
                    <a16:creationId xmlns:a16="http://schemas.microsoft.com/office/drawing/2014/main" id="{58672F6D-A6F9-0C45-AFA7-40B845EBC1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28" name="Oval 862">
                <a:extLst>
                  <a:ext uri="{FF2B5EF4-FFF2-40B4-BE49-F238E27FC236}">
                    <a16:creationId xmlns:a16="http://schemas.microsoft.com/office/drawing/2014/main" id="{A812E28F-65A5-5E47-B9D7-BDB1E2A948F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29" name="Oval 863">
                <a:extLst>
                  <a:ext uri="{FF2B5EF4-FFF2-40B4-BE49-F238E27FC236}">
                    <a16:creationId xmlns:a16="http://schemas.microsoft.com/office/drawing/2014/main" id="{12C992AB-B696-8849-BC63-53D6A5A335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30" name="Oval 863">
                <a:extLst>
                  <a:ext uri="{FF2B5EF4-FFF2-40B4-BE49-F238E27FC236}">
                    <a16:creationId xmlns:a16="http://schemas.microsoft.com/office/drawing/2014/main" id="{97B10026-D68E-264E-AB28-EE756891179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59CB627A-E151-7B41-9F03-CD4048361DF8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46" name="Freeform 860">
                  <a:extLst>
                    <a:ext uri="{FF2B5EF4-FFF2-40B4-BE49-F238E27FC236}">
                      <a16:creationId xmlns:a16="http://schemas.microsoft.com/office/drawing/2014/main" id="{47AB285A-ECDE-CA48-8194-4CA3232781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7" name="Rectangle 864">
                  <a:extLst>
                    <a:ext uri="{FF2B5EF4-FFF2-40B4-BE49-F238E27FC236}">
                      <a16:creationId xmlns:a16="http://schemas.microsoft.com/office/drawing/2014/main" id="{5FC325C1-631D-6841-9E01-4932C4986F1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48" name="Freeform 865">
                  <a:extLst>
                    <a:ext uri="{FF2B5EF4-FFF2-40B4-BE49-F238E27FC236}">
                      <a16:creationId xmlns:a16="http://schemas.microsoft.com/office/drawing/2014/main" id="{49048A3A-AF53-8145-931B-CB5F837051B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9" name="Freeform 866">
                  <a:extLst>
                    <a:ext uri="{FF2B5EF4-FFF2-40B4-BE49-F238E27FC236}">
                      <a16:creationId xmlns:a16="http://schemas.microsoft.com/office/drawing/2014/main" id="{8AE9331B-2864-D042-8785-A103516AF1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BC2A1C31-76CE-E14C-AC85-40CEDE0C7D8A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33" name="Oval 878">
                  <a:extLst>
                    <a:ext uri="{FF2B5EF4-FFF2-40B4-BE49-F238E27FC236}">
                      <a16:creationId xmlns:a16="http://schemas.microsoft.com/office/drawing/2014/main" id="{F8CA1C6A-73DE-904B-8C72-461770B123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4" name="Rectangle 880">
                  <a:extLst>
                    <a:ext uri="{FF2B5EF4-FFF2-40B4-BE49-F238E27FC236}">
                      <a16:creationId xmlns:a16="http://schemas.microsoft.com/office/drawing/2014/main" id="{EFED1996-B6BB-0743-AD5A-2189B79CE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5" name="Oval 878">
                  <a:extLst>
                    <a:ext uri="{FF2B5EF4-FFF2-40B4-BE49-F238E27FC236}">
                      <a16:creationId xmlns:a16="http://schemas.microsoft.com/office/drawing/2014/main" id="{BF3F91C5-C4A9-F143-B8FF-12A6433AC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6" name="Line 881">
                  <a:extLst>
                    <a:ext uri="{FF2B5EF4-FFF2-40B4-BE49-F238E27FC236}">
                      <a16:creationId xmlns:a16="http://schemas.microsoft.com/office/drawing/2014/main" id="{3C8A8FCF-D4F8-2741-B6B6-FB57F3425A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7" name="Line 882">
                  <a:extLst>
                    <a:ext uri="{FF2B5EF4-FFF2-40B4-BE49-F238E27FC236}">
                      <a16:creationId xmlns:a16="http://schemas.microsoft.com/office/drawing/2014/main" id="{E4D93977-1EF1-CE4F-A4A3-0ACCC1718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8" name="Rectangle 880">
                  <a:extLst>
                    <a:ext uri="{FF2B5EF4-FFF2-40B4-BE49-F238E27FC236}">
                      <a16:creationId xmlns:a16="http://schemas.microsoft.com/office/drawing/2014/main" id="{442AA9D3-0B76-A44A-AA3F-832FE8BA4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9" name="Oval 878">
                  <a:extLst>
                    <a:ext uri="{FF2B5EF4-FFF2-40B4-BE49-F238E27FC236}">
                      <a16:creationId xmlns:a16="http://schemas.microsoft.com/office/drawing/2014/main" id="{30B682C6-0718-E048-B009-10F50B2BC71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0" name="Line 882">
                  <a:extLst>
                    <a:ext uri="{FF2B5EF4-FFF2-40B4-BE49-F238E27FC236}">
                      <a16:creationId xmlns:a16="http://schemas.microsoft.com/office/drawing/2014/main" id="{9AD62D8F-E084-B346-8EB8-CDE3672895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1" name="Line 882">
                  <a:extLst>
                    <a:ext uri="{FF2B5EF4-FFF2-40B4-BE49-F238E27FC236}">
                      <a16:creationId xmlns:a16="http://schemas.microsoft.com/office/drawing/2014/main" id="{9CCFD268-84B5-714D-8584-A665645212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2" name="Line 884">
                  <a:extLst>
                    <a:ext uri="{FF2B5EF4-FFF2-40B4-BE49-F238E27FC236}">
                      <a16:creationId xmlns:a16="http://schemas.microsoft.com/office/drawing/2014/main" id="{0D37EB71-86CE-B943-8C45-01A5D45386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3" name="Oval 885">
                  <a:extLst>
                    <a:ext uri="{FF2B5EF4-FFF2-40B4-BE49-F238E27FC236}">
                      <a16:creationId xmlns:a16="http://schemas.microsoft.com/office/drawing/2014/main" id="{5608B911-41EB-0F44-93A4-2A3D770653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4" name="Line 881">
                  <a:extLst>
                    <a:ext uri="{FF2B5EF4-FFF2-40B4-BE49-F238E27FC236}">
                      <a16:creationId xmlns:a16="http://schemas.microsoft.com/office/drawing/2014/main" id="{B48DFF6F-F95A-7A45-958E-FF944ADE31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5" name="Line 882">
                  <a:extLst>
                    <a:ext uri="{FF2B5EF4-FFF2-40B4-BE49-F238E27FC236}">
                      <a16:creationId xmlns:a16="http://schemas.microsoft.com/office/drawing/2014/main" id="{89A7ED9F-A9FD-5546-974A-E75813E71B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67D30A71-932F-6547-B345-72160867BB7B}"/>
                </a:ext>
              </a:extLst>
            </p:cNvPr>
            <p:cNvGrpSpPr/>
            <p:nvPr/>
          </p:nvGrpSpPr>
          <p:grpSpPr>
            <a:xfrm>
              <a:off x="6990430" y="5181159"/>
              <a:ext cx="538242" cy="388227"/>
              <a:chOff x="1012668" y="927184"/>
              <a:chExt cx="747559" cy="539203"/>
            </a:xfrm>
          </p:grpSpPr>
          <p:sp>
            <p:nvSpPr>
              <p:cNvPr id="222" name="Line 853">
                <a:extLst>
                  <a:ext uri="{FF2B5EF4-FFF2-40B4-BE49-F238E27FC236}">
                    <a16:creationId xmlns:a16="http://schemas.microsoft.com/office/drawing/2014/main" id="{8B80B98E-2EEB-3346-A08A-2B4FEAA20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223" name="Rectangle 876">
                <a:extLst>
                  <a:ext uri="{FF2B5EF4-FFF2-40B4-BE49-F238E27FC236}">
                    <a16:creationId xmlns:a16="http://schemas.microsoft.com/office/drawing/2014/main" id="{DC31BEA7-D488-CB46-8D21-3EC812C25DD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24" name="Rectangle 873">
                <a:extLst>
                  <a:ext uri="{FF2B5EF4-FFF2-40B4-BE49-F238E27FC236}">
                    <a16:creationId xmlns:a16="http://schemas.microsoft.com/office/drawing/2014/main" id="{7DBDDE58-097C-7D4C-A3A0-CAAB370DA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25" name="Freeform 875">
                <a:extLst>
                  <a:ext uri="{FF2B5EF4-FFF2-40B4-BE49-F238E27FC236}">
                    <a16:creationId xmlns:a16="http://schemas.microsoft.com/office/drawing/2014/main" id="{AC30C462-465C-C743-93E5-27F97A712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261" name="Rectangle 260">
            <a:extLst>
              <a:ext uri="{FF2B5EF4-FFF2-40B4-BE49-F238E27FC236}">
                <a16:creationId xmlns:a16="http://schemas.microsoft.com/office/drawing/2014/main" id="{E155F68B-D6B2-E647-AC80-D715A223217D}"/>
              </a:ext>
            </a:extLst>
          </p:cNvPr>
          <p:cNvSpPr/>
          <p:nvPr/>
        </p:nvSpPr>
        <p:spPr>
          <a:xfrm>
            <a:off x="265261" y="4947337"/>
            <a:ext cx="2342559" cy="1077218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Times New Roman" charset="0"/>
              </a:rPr>
              <a:t>Poll</a:t>
            </a:r>
            <a:r>
              <a:rPr lang="en-US" dirty="0">
                <a:solidFill>
                  <a:schemeClr val="tx1"/>
                </a:solidFill>
                <a:latin typeface="Times New Roman" charset="0"/>
              </a:rPr>
              <a:t>: is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</a:rPr>
              <a:t>h</a:t>
            </a:r>
            <a:r>
              <a:rPr lang="en-US" b="1" baseline="30000" dirty="0">
                <a:solidFill>
                  <a:schemeClr val="tx1"/>
                </a:solidFill>
                <a:latin typeface="Times New Roman" charset="0"/>
              </a:rPr>
              <a:t>+</a:t>
            </a:r>
            <a:r>
              <a:rPr lang="en-US" dirty="0">
                <a:solidFill>
                  <a:schemeClr val="tx1"/>
                </a:solidFill>
                <a:latin typeface="Times New Roman" charset="0"/>
              </a:rPr>
              <a:t> admissible?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Yes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No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340E58-5D54-5F2D-2F2B-6EC1943DF74F}"/>
              </a:ext>
            </a:extLst>
          </p:cNvPr>
          <p:cNvGrpSpPr/>
          <p:nvPr/>
        </p:nvGrpSpPr>
        <p:grpSpPr>
          <a:xfrm>
            <a:off x="7762504" y="4523060"/>
            <a:ext cx="4145305" cy="2027225"/>
            <a:chOff x="7762504" y="4523060"/>
            <a:chExt cx="4145305" cy="2027225"/>
          </a:xfrm>
        </p:grpSpPr>
        <p:sp>
          <p:nvSpPr>
            <p:cNvPr id="5" name="Rectangle 891">
              <a:extLst>
                <a:ext uri="{FF2B5EF4-FFF2-40B4-BE49-F238E27FC236}">
                  <a16:creationId xmlns:a16="http://schemas.microsoft.com/office/drawing/2014/main" id="{B2BFDEF5-F6DA-0544-FB29-DB9F21035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9115" y="5934916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" name="Rectangle 891">
              <a:extLst>
                <a:ext uri="{FF2B5EF4-FFF2-40B4-BE49-F238E27FC236}">
                  <a16:creationId xmlns:a16="http://schemas.microsoft.com/office/drawing/2014/main" id="{E1329656-CA67-544B-0EEC-71ED9B59D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2627" y="5992388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3BD7AF3-0460-5C89-9FED-0AF86D9E0AD0}"/>
                </a:ext>
              </a:extLst>
            </p:cNvPr>
            <p:cNvGrpSpPr/>
            <p:nvPr/>
          </p:nvGrpSpPr>
          <p:grpSpPr>
            <a:xfrm>
              <a:off x="8511215" y="5330898"/>
              <a:ext cx="1654724" cy="802328"/>
              <a:chOff x="1026717" y="2292224"/>
              <a:chExt cx="2553587" cy="1238160"/>
            </a:xfrm>
          </p:grpSpPr>
          <p:sp>
            <p:nvSpPr>
              <p:cNvPr id="210" name="Line 853">
                <a:extLst>
                  <a:ext uri="{FF2B5EF4-FFF2-40B4-BE49-F238E27FC236}">
                    <a16:creationId xmlns:a16="http://schemas.microsoft.com/office/drawing/2014/main" id="{42BF400D-0F88-F25E-2D80-85F9E7FDF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717" y="3524325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D2B934A-96C9-C249-4249-9AC2773E626B}"/>
                  </a:ext>
                </a:extLst>
              </p:cNvPr>
              <p:cNvCxnSpPr/>
              <p:nvPr/>
            </p:nvCxnSpPr>
            <p:spPr>
              <a:xfrm>
                <a:off x="2180139" y="2292224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Freeform 860">
                <a:extLst>
                  <a:ext uri="{FF2B5EF4-FFF2-40B4-BE49-F238E27FC236}">
                    <a16:creationId xmlns:a16="http://schemas.microsoft.com/office/drawing/2014/main" id="{D5B13F0D-4778-F468-071C-11D3F833F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13" name="Freeform 860">
                <a:extLst>
                  <a:ext uri="{FF2B5EF4-FFF2-40B4-BE49-F238E27FC236}">
                    <a16:creationId xmlns:a16="http://schemas.microsoft.com/office/drawing/2014/main" id="{E28BC623-2913-B78D-F76A-62A95D056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61" name="Line 853">
              <a:extLst>
                <a:ext uri="{FF2B5EF4-FFF2-40B4-BE49-F238E27FC236}">
                  <a16:creationId xmlns:a16="http://schemas.microsoft.com/office/drawing/2014/main" id="{ED8B05A3-6377-A313-6FBA-F82C2A7FB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46497" y="6137575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980470A-0D3E-3DBB-66F8-8FFA175F6A58}"/>
                </a:ext>
              </a:extLst>
            </p:cNvPr>
            <p:cNvGrpSpPr/>
            <p:nvPr/>
          </p:nvGrpSpPr>
          <p:grpSpPr>
            <a:xfrm>
              <a:off x="10838834" y="5365532"/>
              <a:ext cx="1068975" cy="282744"/>
              <a:chOff x="4618723" y="2324921"/>
              <a:chExt cx="1649655" cy="436333"/>
            </a:xfrm>
          </p:grpSpPr>
          <p:sp>
            <p:nvSpPr>
              <p:cNvPr id="207" name="Freeform 860">
                <a:extLst>
                  <a:ext uri="{FF2B5EF4-FFF2-40B4-BE49-F238E27FC236}">
                    <a16:creationId xmlns:a16="http://schemas.microsoft.com/office/drawing/2014/main" id="{A6771D0E-DA55-B260-37BC-6A97DF8B3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10BB7981-1E5E-5EAC-20FB-D6157B126A9E}"/>
                  </a:ext>
                </a:extLst>
              </p:cNvPr>
              <p:cNvCxnSpPr/>
              <p:nvPr/>
            </p:nvCxnSpPr>
            <p:spPr>
              <a:xfrm>
                <a:off x="5143667" y="2324921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Freeform 860">
                <a:extLst>
                  <a:ext uri="{FF2B5EF4-FFF2-40B4-BE49-F238E27FC236}">
                    <a16:creationId xmlns:a16="http://schemas.microsoft.com/office/drawing/2014/main" id="{E94D9468-B22C-7294-A8E2-7C463DF17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337343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F10ABF0E-2AAF-6F68-B79F-3A5A312578FB}"/>
                </a:ext>
              </a:extLst>
            </p:cNvPr>
            <p:cNvCxnSpPr/>
            <p:nvPr/>
          </p:nvCxnSpPr>
          <p:spPr>
            <a:xfrm>
              <a:off x="9900012" y="6075808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Freeform 860">
              <a:extLst>
                <a:ext uri="{FF2B5EF4-FFF2-40B4-BE49-F238E27FC236}">
                  <a16:creationId xmlns:a16="http://schemas.microsoft.com/office/drawing/2014/main" id="{E9364D7B-C0DB-1BF7-1502-A68F350F1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9528" y="6114897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68" name="Freeform 860">
              <a:extLst>
                <a:ext uri="{FF2B5EF4-FFF2-40B4-BE49-F238E27FC236}">
                  <a16:creationId xmlns:a16="http://schemas.microsoft.com/office/drawing/2014/main" id="{D1F28104-E215-BF63-1642-99A24CF05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956" y="6075937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69" name="Line 853">
              <a:extLst>
                <a:ext uri="{FF2B5EF4-FFF2-40B4-BE49-F238E27FC236}">
                  <a16:creationId xmlns:a16="http://schemas.microsoft.com/office/drawing/2014/main" id="{B998F4A5-7A5A-D2FF-BE41-B858B84CC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3521" y="6546359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70" name="Line 853">
              <a:extLst>
                <a:ext uri="{FF2B5EF4-FFF2-40B4-BE49-F238E27FC236}">
                  <a16:creationId xmlns:a16="http://schemas.microsoft.com/office/drawing/2014/main" id="{CA906568-4DC4-B580-F5B7-0F9973C88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5541" y="6542433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172" name="Line 853">
              <a:extLst>
                <a:ext uri="{FF2B5EF4-FFF2-40B4-BE49-F238E27FC236}">
                  <a16:creationId xmlns:a16="http://schemas.microsoft.com/office/drawing/2014/main" id="{2A370397-7866-30A7-629A-DBB511472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0471" y="5716766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95F2386E-D062-B26E-367B-C1E4876F3333}"/>
                </a:ext>
              </a:extLst>
            </p:cNvPr>
            <p:cNvGrpSpPr/>
            <p:nvPr/>
          </p:nvGrpSpPr>
          <p:grpSpPr>
            <a:xfrm>
              <a:off x="7762504" y="5865300"/>
              <a:ext cx="484418" cy="349404"/>
              <a:chOff x="1012668" y="927184"/>
              <a:chExt cx="747559" cy="539203"/>
            </a:xfrm>
          </p:grpSpPr>
          <p:sp>
            <p:nvSpPr>
              <p:cNvPr id="203" name="Line 853">
                <a:extLst>
                  <a:ext uri="{FF2B5EF4-FFF2-40B4-BE49-F238E27FC236}">
                    <a16:creationId xmlns:a16="http://schemas.microsoft.com/office/drawing/2014/main" id="{3EC711C8-2159-170A-8B0A-A51755D78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204" name="Rectangle 876">
                <a:extLst>
                  <a:ext uri="{FF2B5EF4-FFF2-40B4-BE49-F238E27FC236}">
                    <a16:creationId xmlns:a16="http://schemas.microsoft.com/office/drawing/2014/main" id="{E9A63D59-F1E2-9BB2-700E-4F2938835D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05" name="Rectangle 873">
                <a:extLst>
                  <a:ext uri="{FF2B5EF4-FFF2-40B4-BE49-F238E27FC236}">
                    <a16:creationId xmlns:a16="http://schemas.microsoft.com/office/drawing/2014/main" id="{48F862BF-5F5C-1255-CD76-CEC4946F7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06" name="Freeform 875">
                <a:extLst>
                  <a:ext uri="{FF2B5EF4-FFF2-40B4-BE49-F238E27FC236}">
                    <a16:creationId xmlns:a16="http://schemas.microsoft.com/office/drawing/2014/main" id="{652D87F1-5A4E-0236-3F2A-13394BB37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995E944-CC4B-FFA3-237A-C7788A43975B}"/>
                </a:ext>
              </a:extLst>
            </p:cNvPr>
            <p:cNvGrpSpPr/>
            <p:nvPr/>
          </p:nvGrpSpPr>
          <p:grpSpPr>
            <a:xfrm>
              <a:off x="7994743" y="4523060"/>
              <a:ext cx="1082989" cy="919087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79" name="Oval 859">
                <a:extLst>
                  <a:ext uri="{FF2B5EF4-FFF2-40B4-BE49-F238E27FC236}">
                    <a16:creationId xmlns:a16="http://schemas.microsoft.com/office/drawing/2014/main" id="{35731D66-8428-1E3A-914D-34C78283DC9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80" name="Oval 861">
                <a:extLst>
                  <a:ext uri="{FF2B5EF4-FFF2-40B4-BE49-F238E27FC236}">
                    <a16:creationId xmlns:a16="http://schemas.microsoft.com/office/drawing/2014/main" id="{AE44A38F-913E-B199-2492-24DAB05FF74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81" name="Oval 862">
                <a:extLst>
                  <a:ext uri="{FF2B5EF4-FFF2-40B4-BE49-F238E27FC236}">
                    <a16:creationId xmlns:a16="http://schemas.microsoft.com/office/drawing/2014/main" id="{DD17F640-618D-B1FD-1E29-A44CB2AA4B2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82" name="Oval 863">
                <a:extLst>
                  <a:ext uri="{FF2B5EF4-FFF2-40B4-BE49-F238E27FC236}">
                    <a16:creationId xmlns:a16="http://schemas.microsoft.com/office/drawing/2014/main" id="{2B2F6934-A928-9D23-2FAB-28822280BA8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83" name="Oval 863">
                <a:extLst>
                  <a:ext uri="{FF2B5EF4-FFF2-40B4-BE49-F238E27FC236}">
                    <a16:creationId xmlns:a16="http://schemas.microsoft.com/office/drawing/2014/main" id="{FFD579EA-CE94-F364-E686-8F324B348C0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E9D3F9D4-E510-922B-F017-DEFA0909542B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99" name="Freeform 860">
                  <a:extLst>
                    <a:ext uri="{FF2B5EF4-FFF2-40B4-BE49-F238E27FC236}">
                      <a16:creationId xmlns:a16="http://schemas.microsoft.com/office/drawing/2014/main" id="{5B77025C-6C9F-7EDE-4CC8-DE44875DD12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0" name="Rectangle 864">
                  <a:extLst>
                    <a:ext uri="{FF2B5EF4-FFF2-40B4-BE49-F238E27FC236}">
                      <a16:creationId xmlns:a16="http://schemas.microsoft.com/office/drawing/2014/main" id="{E5DC959F-8573-2978-6F19-8A5270DEFB9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01" name="Freeform 865">
                  <a:extLst>
                    <a:ext uri="{FF2B5EF4-FFF2-40B4-BE49-F238E27FC236}">
                      <a16:creationId xmlns:a16="http://schemas.microsoft.com/office/drawing/2014/main" id="{17BDCF7B-E794-CD21-AC05-B717ADD2A4D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2" name="Freeform 866">
                  <a:extLst>
                    <a:ext uri="{FF2B5EF4-FFF2-40B4-BE49-F238E27FC236}">
                      <a16:creationId xmlns:a16="http://schemas.microsoft.com/office/drawing/2014/main" id="{66457E55-4FAF-D1EF-39A8-A2E5C5417D8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44BCB58D-2B90-C83B-EFB3-E48598954DC2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86" name="Oval 878">
                  <a:extLst>
                    <a:ext uri="{FF2B5EF4-FFF2-40B4-BE49-F238E27FC236}">
                      <a16:creationId xmlns:a16="http://schemas.microsoft.com/office/drawing/2014/main" id="{AE24A320-4EA9-9667-2E7C-926E607A59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7" name="Rectangle 880">
                  <a:extLst>
                    <a:ext uri="{FF2B5EF4-FFF2-40B4-BE49-F238E27FC236}">
                      <a16:creationId xmlns:a16="http://schemas.microsoft.com/office/drawing/2014/main" id="{52405B78-865A-B6D0-7110-7E602C4B33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8" name="Oval 878">
                  <a:extLst>
                    <a:ext uri="{FF2B5EF4-FFF2-40B4-BE49-F238E27FC236}">
                      <a16:creationId xmlns:a16="http://schemas.microsoft.com/office/drawing/2014/main" id="{975D21C9-CAF2-E879-FE93-12881096DA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9" name="Line 881">
                  <a:extLst>
                    <a:ext uri="{FF2B5EF4-FFF2-40B4-BE49-F238E27FC236}">
                      <a16:creationId xmlns:a16="http://schemas.microsoft.com/office/drawing/2014/main" id="{7B7729AB-EAFF-9546-E3C7-DB55D9E804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0" name="Line 882">
                  <a:extLst>
                    <a:ext uri="{FF2B5EF4-FFF2-40B4-BE49-F238E27FC236}">
                      <a16:creationId xmlns:a16="http://schemas.microsoft.com/office/drawing/2014/main" id="{8C0B6F82-2400-8478-D83B-5B7EEF13CE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1" name="Rectangle 880">
                  <a:extLst>
                    <a:ext uri="{FF2B5EF4-FFF2-40B4-BE49-F238E27FC236}">
                      <a16:creationId xmlns:a16="http://schemas.microsoft.com/office/drawing/2014/main" id="{46608BC1-E920-EA3F-D975-D502B3B2E6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2" name="Oval 878">
                  <a:extLst>
                    <a:ext uri="{FF2B5EF4-FFF2-40B4-BE49-F238E27FC236}">
                      <a16:creationId xmlns:a16="http://schemas.microsoft.com/office/drawing/2014/main" id="{A88DEA31-2B02-EED6-683F-32ECC549E3E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3" name="Line 882">
                  <a:extLst>
                    <a:ext uri="{FF2B5EF4-FFF2-40B4-BE49-F238E27FC236}">
                      <a16:creationId xmlns:a16="http://schemas.microsoft.com/office/drawing/2014/main" id="{924C0AA5-10E9-9505-561B-48B13BB74C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4" name="Line 882">
                  <a:extLst>
                    <a:ext uri="{FF2B5EF4-FFF2-40B4-BE49-F238E27FC236}">
                      <a16:creationId xmlns:a16="http://schemas.microsoft.com/office/drawing/2014/main" id="{1B83524F-CE16-E95A-C856-9BA128827C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5" name="Line 884">
                  <a:extLst>
                    <a:ext uri="{FF2B5EF4-FFF2-40B4-BE49-F238E27FC236}">
                      <a16:creationId xmlns:a16="http://schemas.microsoft.com/office/drawing/2014/main" id="{AFC8561F-1B4F-A742-263B-A4802A3E4E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6" name="Oval 885">
                  <a:extLst>
                    <a:ext uri="{FF2B5EF4-FFF2-40B4-BE49-F238E27FC236}">
                      <a16:creationId xmlns:a16="http://schemas.microsoft.com/office/drawing/2014/main" id="{7001B524-8BA1-E2D8-B0FB-8EEF06DCD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7" name="Line 881">
                  <a:extLst>
                    <a:ext uri="{FF2B5EF4-FFF2-40B4-BE49-F238E27FC236}">
                      <a16:creationId xmlns:a16="http://schemas.microsoft.com/office/drawing/2014/main" id="{8DF5FD80-632E-47E8-6773-4D32BCD307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8" name="Line 882">
                  <a:extLst>
                    <a:ext uri="{FF2B5EF4-FFF2-40B4-BE49-F238E27FC236}">
                      <a16:creationId xmlns:a16="http://schemas.microsoft.com/office/drawing/2014/main" id="{27E63694-8831-AD4A-6DE4-C799797924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F7870BBB-44A7-6A23-07DD-34307A24D6DE}"/>
                </a:ext>
              </a:extLst>
            </p:cNvPr>
            <p:cNvCxnSpPr>
              <a:cxnSpLocks/>
            </p:cNvCxnSpPr>
            <p:nvPr/>
          </p:nvCxnSpPr>
          <p:spPr>
            <a:xfrm>
              <a:off x="8981802" y="5400271"/>
              <a:ext cx="109138" cy="770314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DC21D23C-573D-00F4-A037-62AED151DF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3021" y="5381924"/>
              <a:ext cx="1134613" cy="18347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92C4A37F-781A-B0EB-AC7E-7ED6C0373E37}"/>
                </a:ext>
              </a:extLst>
            </p:cNvPr>
            <p:cNvCxnSpPr>
              <a:cxnSpLocks/>
            </p:cNvCxnSpPr>
            <p:nvPr/>
          </p:nvCxnSpPr>
          <p:spPr>
            <a:xfrm>
              <a:off x="8288408" y="6114897"/>
              <a:ext cx="265021" cy="239530"/>
            </a:xfrm>
            <a:prstGeom prst="straightConnector1">
              <a:avLst/>
            </a:prstGeom>
            <a:ln>
              <a:solidFill>
                <a:srgbClr val="B03B3C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2DE105AE-C54A-EAAE-12FD-1FF6F4DDAB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8822" y="5273748"/>
              <a:ext cx="502837" cy="550411"/>
            </a:xfrm>
            <a:prstGeom prst="straightConnector1">
              <a:avLst/>
            </a:prstGeom>
            <a:ln>
              <a:solidFill>
                <a:srgbClr val="B03B3C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03F6721B-B198-21EA-C449-FFE97905FB59}"/>
              </a:ext>
            </a:extLst>
          </p:cNvPr>
          <p:cNvGrpSpPr/>
          <p:nvPr/>
        </p:nvGrpSpPr>
        <p:grpSpPr>
          <a:xfrm>
            <a:off x="7994742" y="2337682"/>
            <a:ext cx="3907520" cy="2008751"/>
            <a:chOff x="7994742" y="2337682"/>
            <a:chExt cx="3907520" cy="2008751"/>
          </a:xfrm>
        </p:grpSpPr>
        <p:sp>
          <p:nvSpPr>
            <p:cNvPr id="263" name="Rectangle 891">
              <a:extLst>
                <a:ext uri="{FF2B5EF4-FFF2-40B4-BE49-F238E27FC236}">
                  <a16:creationId xmlns:a16="http://schemas.microsoft.com/office/drawing/2014/main" id="{E03C2390-5F95-E2CF-02D2-3626AB18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3565" y="3731064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64" name="Rectangle 891">
              <a:extLst>
                <a:ext uri="{FF2B5EF4-FFF2-40B4-BE49-F238E27FC236}">
                  <a16:creationId xmlns:a16="http://schemas.microsoft.com/office/drawing/2014/main" id="{D3D98814-F2F8-9908-C5C7-228A304C6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077" y="3788536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E61B30F5-69CB-080F-DA97-A06E3715648C}"/>
                </a:ext>
              </a:extLst>
            </p:cNvPr>
            <p:cNvGrpSpPr/>
            <p:nvPr/>
          </p:nvGrpSpPr>
          <p:grpSpPr>
            <a:xfrm>
              <a:off x="8505665" y="3127046"/>
              <a:ext cx="1654724" cy="794307"/>
              <a:chOff x="1026717" y="2292225"/>
              <a:chExt cx="2553587" cy="1225781"/>
            </a:xfrm>
          </p:grpSpPr>
          <p:sp>
            <p:nvSpPr>
              <p:cNvPr id="309" name="Line 853">
                <a:extLst>
                  <a:ext uri="{FF2B5EF4-FFF2-40B4-BE49-F238E27FC236}">
                    <a16:creationId xmlns:a16="http://schemas.microsoft.com/office/drawing/2014/main" id="{681259B5-4EE1-B222-3AB2-057F60405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717" y="3511947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FC46FEE6-38A7-2AFE-23E5-046B3FE25E6D}"/>
                  </a:ext>
                </a:extLst>
              </p:cNvPr>
              <p:cNvCxnSpPr/>
              <p:nvPr/>
            </p:nvCxnSpPr>
            <p:spPr>
              <a:xfrm>
                <a:off x="2180139" y="22922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Freeform 860">
                <a:extLst>
                  <a:ext uri="{FF2B5EF4-FFF2-40B4-BE49-F238E27FC236}">
                    <a16:creationId xmlns:a16="http://schemas.microsoft.com/office/drawing/2014/main" id="{C07EAB9A-DF04-E93C-60F3-71C4B0BE3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12" name="Freeform 860">
                <a:extLst>
                  <a:ext uri="{FF2B5EF4-FFF2-40B4-BE49-F238E27FC236}">
                    <a16:creationId xmlns:a16="http://schemas.microsoft.com/office/drawing/2014/main" id="{AF6422EB-753F-8A28-CC05-733BC7798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266" name="Line 853">
              <a:extLst>
                <a:ext uri="{FF2B5EF4-FFF2-40B4-BE49-F238E27FC236}">
                  <a16:creationId xmlns:a16="http://schemas.microsoft.com/office/drawing/2014/main" id="{DB6CFAA9-5845-BA56-147D-663FD684F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40947" y="3933723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F59632A1-E886-999F-872B-ED3F84C2804A}"/>
                </a:ext>
              </a:extLst>
            </p:cNvPr>
            <p:cNvGrpSpPr/>
            <p:nvPr/>
          </p:nvGrpSpPr>
          <p:grpSpPr>
            <a:xfrm>
              <a:off x="10833285" y="3161682"/>
              <a:ext cx="1068977" cy="282748"/>
              <a:chOff x="4618721" y="2324916"/>
              <a:chExt cx="1649657" cy="436338"/>
            </a:xfrm>
          </p:grpSpPr>
          <p:sp>
            <p:nvSpPr>
              <p:cNvPr id="306" name="Freeform 860">
                <a:extLst>
                  <a:ext uri="{FF2B5EF4-FFF2-40B4-BE49-F238E27FC236}">
                    <a16:creationId xmlns:a16="http://schemas.microsoft.com/office/drawing/2014/main" id="{0CF0D984-6B1E-FEF3-FCA9-9D4F77984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EC1CD405-1D0F-ED6D-9201-A35FB642BDBC}"/>
                  </a:ext>
                </a:extLst>
              </p:cNvPr>
              <p:cNvCxnSpPr/>
              <p:nvPr/>
            </p:nvCxnSpPr>
            <p:spPr>
              <a:xfrm>
                <a:off x="5143666" y="2324916"/>
                <a:ext cx="112471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" name="Freeform 860">
                <a:extLst>
                  <a:ext uri="{FF2B5EF4-FFF2-40B4-BE49-F238E27FC236}">
                    <a16:creationId xmlns:a16="http://schemas.microsoft.com/office/drawing/2014/main" id="{7255445F-FE69-B4D4-8881-787B22C1F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1" y="2337342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0ADD2AC-6165-6BA7-207B-6AD319DA2128}"/>
                </a:ext>
              </a:extLst>
            </p:cNvPr>
            <p:cNvCxnSpPr/>
            <p:nvPr/>
          </p:nvCxnSpPr>
          <p:spPr>
            <a:xfrm>
              <a:off x="9894462" y="3871956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Freeform 860">
              <a:extLst>
                <a:ext uri="{FF2B5EF4-FFF2-40B4-BE49-F238E27FC236}">
                  <a16:creationId xmlns:a16="http://schemas.microsoft.com/office/drawing/2014/main" id="{AA2CE233-D1A2-44B8-71F0-6135759B3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3978" y="3911045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70" name="Freeform 860">
              <a:extLst>
                <a:ext uri="{FF2B5EF4-FFF2-40B4-BE49-F238E27FC236}">
                  <a16:creationId xmlns:a16="http://schemas.microsoft.com/office/drawing/2014/main" id="{E89B48B1-55B8-E035-D6F3-3093BADA6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06" y="3872085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71" name="Line 853">
              <a:extLst>
                <a:ext uri="{FF2B5EF4-FFF2-40B4-BE49-F238E27FC236}">
                  <a16:creationId xmlns:a16="http://schemas.microsoft.com/office/drawing/2014/main" id="{3E9C11D3-5B39-22BC-1841-DEE1E6ECE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7971" y="4342507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272" name="Line 853">
              <a:extLst>
                <a:ext uri="{FF2B5EF4-FFF2-40B4-BE49-F238E27FC236}">
                  <a16:creationId xmlns:a16="http://schemas.microsoft.com/office/drawing/2014/main" id="{D9121B35-2558-BE85-F692-2BC5B64C47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9991" y="4338581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273" name="Line 853">
              <a:extLst>
                <a:ext uri="{FF2B5EF4-FFF2-40B4-BE49-F238E27FC236}">
                  <a16:creationId xmlns:a16="http://schemas.microsoft.com/office/drawing/2014/main" id="{31CEE5BA-A022-560E-ED41-574812F084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4921" y="3512914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E6C36DA4-C6A3-D1FD-8D5D-302CA5B5A57F}"/>
                </a:ext>
              </a:extLst>
            </p:cNvPr>
            <p:cNvGrpSpPr/>
            <p:nvPr/>
          </p:nvGrpSpPr>
          <p:grpSpPr>
            <a:xfrm>
              <a:off x="8167441" y="3922465"/>
              <a:ext cx="484418" cy="349404"/>
              <a:chOff x="1012668" y="927184"/>
              <a:chExt cx="747559" cy="539203"/>
            </a:xfrm>
          </p:grpSpPr>
          <p:sp>
            <p:nvSpPr>
              <p:cNvPr id="302" name="Line 853">
                <a:extLst>
                  <a:ext uri="{FF2B5EF4-FFF2-40B4-BE49-F238E27FC236}">
                    <a16:creationId xmlns:a16="http://schemas.microsoft.com/office/drawing/2014/main" id="{7FFCB6F1-D9F4-D604-11AA-6764FC4EC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303" name="Rectangle 876">
                <a:extLst>
                  <a:ext uri="{FF2B5EF4-FFF2-40B4-BE49-F238E27FC236}">
                    <a16:creationId xmlns:a16="http://schemas.microsoft.com/office/drawing/2014/main" id="{BB271DB3-9DF8-EFEE-2B7D-E3600686A4A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304" name="Rectangle 873">
                <a:extLst>
                  <a:ext uri="{FF2B5EF4-FFF2-40B4-BE49-F238E27FC236}">
                    <a16:creationId xmlns:a16="http://schemas.microsoft.com/office/drawing/2014/main" id="{26AA2AC5-0639-810C-626D-86A239C1B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305" name="Freeform 875">
                <a:extLst>
                  <a:ext uri="{FF2B5EF4-FFF2-40B4-BE49-F238E27FC236}">
                    <a16:creationId xmlns:a16="http://schemas.microsoft.com/office/drawing/2014/main" id="{9CAE27EB-5753-D22D-0A77-2761B7698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43032FBE-E3FA-CAD0-ECFC-49F5F0565696}"/>
                </a:ext>
              </a:extLst>
            </p:cNvPr>
            <p:cNvGrpSpPr/>
            <p:nvPr/>
          </p:nvGrpSpPr>
          <p:grpSpPr>
            <a:xfrm>
              <a:off x="7994742" y="2337682"/>
              <a:ext cx="1082989" cy="919087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78" name="Oval 859">
                <a:extLst>
                  <a:ext uri="{FF2B5EF4-FFF2-40B4-BE49-F238E27FC236}">
                    <a16:creationId xmlns:a16="http://schemas.microsoft.com/office/drawing/2014/main" id="{11EC3229-0CD7-A911-56A1-EC0D1D8DD6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9" name="Oval 861">
                <a:extLst>
                  <a:ext uri="{FF2B5EF4-FFF2-40B4-BE49-F238E27FC236}">
                    <a16:creationId xmlns:a16="http://schemas.microsoft.com/office/drawing/2014/main" id="{CEDBF033-997A-08E3-515B-D620161543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80" name="Oval 862">
                <a:extLst>
                  <a:ext uri="{FF2B5EF4-FFF2-40B4-BE49-F238E27FC236}">
                    <a16:creationId xmlns:a16="http://schemas.microsoft.com/office/drawing/2014/main" id="{0C1CDECD-99D6-07B2-BF8E-7C50335B975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81" name="Oval 863">
                <a:extLst>
                  <a:ext uri="{FF2B5EF4-FFF2-40B4-BE49-F238E27FC236}">
                    <a16:creationId xmlns:a16="http://schemas.microsoft.com/office/drawing/2014/main" id="{708F6D3F-4E86-2F7A-CE62-28C1E4CD47A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82" name="Oval 863">
                <a:extLst>
                  <a:ext uri="{FF2B5EF4-FFF2-40B4-BE49-F238E27FC236}">
                    <a16:creationId xmlns:a16="http://schemas.microsoft.com/office/drawing/2014/main" id="{FDD04925-DA57-001F-52CF-8E8D5F7A3C2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FBF60218-0C56-7E55-FCED-F2B79D1079E7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98" name="Freeform 860">
                  <a:extLst>
                    <a:ext uri="{FF2B5EF4-FFF2-40B4-BE49-F238E27FC236}">
                      <a16:creationId xmlns:a16="http://schemas.microsoft.com/office/drawing/2014/main" id="{7AB590EF-23B5-A22F-1E3E-240A1045E8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9" name="Rectangle 864">
                  <a:extLst>
                    <a:ext uri="{FF2B5EF4-FFF2-40B4-BE49-F238E27FC236}">
                      <a16:creationId xmlns:a16="http://schemas.microsoft.com/office/drawing/2014/main" id="{EDB91F8C-5F22-B39F-75C5-A036BC6364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300" name="Freeform 865">
                  <a:extLst>
                    <a:ext uri="{FF2B5EF4-FFF2-40B4-BE49-F238E27FC236}">
                      <a16:creationId xmlns:a16="http://schemas.microsoft.com/office/drawing/2014/main" id="{28EBCC4F-90EE-4D53-5E76-1684F02A5F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1" name="Freeform 866">
                  <a:extLst>
                    <a:ext uri="{FF2B5EF4-FFF2-40B4-BE49-F238E27FC236}">
                      <a16:creationId xmlns:a16="http://schemas.microsoft.com/office/drawing/2014/main" id="{A2F2B683-6469-14FD-45C5-3FE2963676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B981AAA3-C476-D40F-5489-4CEAD98E2342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85" name="Oval 878">
                  <a:extLst>
                    <a:ext uri="{FF2B5EF4-FFF2-40B4-BE49-F238E27FC236}">
                      <a16:creationId xmlns:a16="http://schemas.microsoft.com/office/drawing/2014/main" id="{EA43FE5B-F216-9AED-5B78-EABE9F0B6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6" name="Rectangle 880">
                  <a:extLst>
                    <a:ext uri="{FF2B5EF4-FFF2-40B4-BE49-F238E27FC236}">
                      <a16:creationId xmlns:a16="http://schemas.microsoft.com/office/drawing/2014/main" id="{A8C31EDB-B411-74D5-F887-FD9D3D19F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7" name="Oval 878">
                  <a:extLst>
                    <a:ext uri="{FF2B5EF4-FFF2-40B4-BE49-F238E27FC236}">
                      <a16:creationId xmlns:a16="http://schemas.microsoft.com/office/drawing/2014/main" id="{84FBFE60-77CE-124B-8099-69D2AE1DC7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8" name="Line 881">
                  <a:extLst>
                    <a:ext uri="{FF2B5EF4-FFF2-40B4-BE49-F238E27FC236}">
                      <a16:creationId xmlns:a16="http://schemas.microsoft.com/office/drawing/2014/main" id="{FCD0BA8E-9E9B-3DF1-B791-143267D5C2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9" name="Line 882">
                  <a:extLst>
                    <a:ext uri="{FF2B5EF4-FFF2-40B4-BE49-F238E27FC236}">
                      <a16:creationId xmlns:a16="http://schemas.microsoft.com/office/drawing/2014/main" id="{3E278277-8082-91D7-0956-75C8B0CB45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0" name="Rectangle 880">
                  <a:extLst>
                    <a:ext uri="{FF2B5EF4-FFF2-40B4-BE49-F238E27FC236}">
                      <a16:creationId xmlns:a16="http://schemas.microsoft.com/office/drawing/2014/main" id="{605DA1CE-35C3-53F5-31D8-1A202225A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1" name="Oval 878">
                  <a:extLst>
                    <a:ext uri="{FF2B5EF4-FFF2-40B4-BE49-F238E27FC236}">
                      <a16:creationId xmlns:a16="http://schemas.microsoft.com/office/drawing/2014/main" id="{A11CB555-ACAD-4FCA-81E7-00DFBD5A28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2" name="Line 882">
                  <a:extLst>
                    <a:ext uri="{FF2B5EF4-FFF2-40B4-BE49-F238E27FC236}">
                      <a16:creationId xmlns:a16="http://schemas.microsoft.com/office/drawing/2014/main" id="{DB57D4CF-5D45-FC1C-3E98-ACC481FD20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3" name="Line 882">
                  <a:extLst>
                    <a:ext uri="{FF2B5EF4-FFF2-40B4-BE49-F238E27FC236}">
                      <a16:creationId xmlns:a16="http://schemas.microsoft.com/office/drawing/2014/main" id="{A7647C68-AA2F-B39F-6E55-EA23200C62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4" name="Line 884">
                  <a:extLst>
                    <a:ext uri="{FF2B5EF4-FFF2-40B4-BE49-F238E27FC236}">
                      <a16:creationId xmlns:a16="http://schemas.microsoft.com/office/drawing/2014/main" id="{65FEA3E1-9009-D8C1-30F2-4C635519CF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5" name="Oval 885">
                  <a:extLst>
                    <a:ext uri="{FF2B5EF4-FFF2-40B4-BE49-F238E27FC236}">
                      <a16:creationId xmlns:a16="http://schemas.microsoft.com/office/drawing/2014/main" id="{1680C60A-F9C0-5726-38BA-BA3D571BD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6" name="Line 881">
                  <a:extLst>
                    <a:ext uri="{FF2B5EF4-FFF2-40B4-BE49-F238E27FC236}">
                      <a16:creationId xmlns:a16="http://schemas.microsoft.com/office/drawing/2014/main" id="{D309EE6E-0B39-ADC7-1109-87AF2F09C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7" name="Line 882">
                  <a:extLst>
                    <a:ext uri="{FF2B5EF4-FFF2-40B4-BE49-F238E27FC236}">
                      <a16:creationId xmlns:a16="http://schemas.microsoft.com/office/drawing/2014/main" id="{3D161DF0-B298-9FDE-B5DD-688F63F6EE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0AC44E0B-4784-4213-8439-13D4BE485D9B}"/>
                </a:ext>
              </a:extLst>
            </p:cNvPr>
            <p:cNvCxnSpPr>
              <a:cxnSpLocks/>
            </p:cNvCxnSpPr>
            <p:nvPr/>
          </p:nvCxnSpPr>
          <p:spPr>
            <a:xfrm>
              <a:off x="8981801" y="3214893"/>
              <a:ext cx="109138" cy="770314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7A749467-2882-6F35-2406-0A757AB04D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3020" y="3196546"/>
              <a:ext cx="1134613" cy="18347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01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18314F7-9F57-C188-B0D1-AEFF7617B8AE}"/>
              </a:ext>
            </a:extLst>
          </p:cNvPr>
          <p:cNvSpPr/>
          <p:nvPr/>
        </p:nvSpPr>
        <p:spPr>
          <a:xfrm>
            <a:off x="111006" y="3278849"/>
            <a:ext cx="5962587" cy="171907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GBFS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8208B-EDB1-8D44-B445-DF4025435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174427"/>
            <a:ext cx="8566673" cy="1379631"/>
          </a:xfrm>
        </p:spPr>
        <p:txBody>
          <a:bodyPr/>
          <a:lstStyle/>
          <a:p>
            <a:r>
              <a:rPr lang="ro-RO" dirty="0"/>
              <a:t>GBFS </a:t>
            </a:r>
            <a:r>
              <a:rPr lang="ro-RO" dirty="0" err="1"/>
              <a:t>with</a:t>
            </a:r>
            <a:r>
              <a:rPr lang="ro-RO" dirty="0"/>
              <a:t> </a:t>
            </a:r>
            <a:r>
              <a:rPr lang="ro-RO" dirty="0" err="1"/>
              <a:t>initial</a:t>
            </a:r>
            <a:r>
              <a:rPr lang="ro-RO" dirty="0"/>
              <a:t> state </a:t>
            </a:r>
            <a:r>
              <a:rPr lang="ro-RO" i="1" dirty="0"/>
              <a:t>s</a:t>
            </a:r>
            <a:r>
              <a:rPr lang="ro-RO" baseline="-25000" dirty="0"/>
              <a:t>0</a:t>
            </a:r>
            <a:r>
              <a:rPr lang="ro-RO" dirty="0"/>
              <a:t>, </a:t>
            </a:r>
            <a:r>
              <a:rPr lang="ro-RO" dirty="0" err="1"/>
              <a:t>goal</a:t>
            </a:r>
            <a:r>
              <a:rPr lang="ro-RO" dirty="0"/>
              <a:t> </a:t>
            </a:r>
            <a:r>
              <a:rPr lang="ro-RO" i="1" dirty="0"/>
              <a:t>g</a:t>
            </a:r>
            <a:r>
              <a:rPr lang="ro-RO" dirty="0"/>
              <a:t>,</a:t>
            </a:r>
            <a:r>
              <a:rPr lang="ro-RO" i="1" dirty="0"/>
              <a:t> </a:t>
            </a:r>
            <a:r>
              <a:rPr lang="ro-RO" dirty="0" err="1"/>
              <a:t>heuristic</a:t>
            </a:r>
            <a:r>
              <a:rPr lang="ro-RO" dirty="0"/>
              <a:t> </a:t>
            </a:r>
            <a:r>
              <a:rPr lang="ro-RO" i="1" dirty="0"/>
              <a:t>h</a:t>
            </a:r>
            <a:r>
              <a:rPr lang="ro-RO" baseline="30000" dirty="0"/>
              <a:t>+</a:t>
            </a:r>
            <a:endParaRPr lang="ro-RO" dirty="0"/>
          </a:p>
          <a:p>
            <a:r>
              <a:rPr lang="ro-RO" dirty="0" err="1"/>
              <a:t>Applicable</a:t>
            </a:r>
            <a:r>
              <a:rPr lang="ro-RO" dirty="0"/>
              <a:t> </a:t>
            </a:r>
            <a:r>
              <a:rPr lang="ro-RO" dirty="0" err="1"/>
              <a:t>actions</a:t>
            </a:r>
            <a:r>
              <a:rPr lang="ro-RO" dirty="0"/>
              <a:t>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, a</a:t>
            </a:r>
            <a:r>
              <a:rPr lang="en-US" baseline="-25000" dirty="0"/>
              <a:t>2</a:t>
            </a:r>
            <a:r>
              <a:rPr lang="en-US" dirty="0">
                <a:latin typeface="Times New Roman" panose="02020603050405020304" pitchFamily="18" charset="0"/>
              </a:rPr>
              <a:t> produce states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</a:p>
          <a:p>
            <a:r>
              <a:rPr lang="en-US" dirty="0"/>
              <a:t>GBFS computes</a:t>
            </a:r>
            <a:r>
              <a:rPr lang="en-US" i="1" dirty="0"/>
              <a:t> 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l-GR" i="1" dirty="0"/>
              <a:t>s</a:t>
            </a:r>
            <a:r>
              <a:rPr lang="en-US" baseline="-25000" dirty="0"/>
              <a:t>1</a:t>
            </a:r>
            <a:r>
              <a:rPr lang="en-US" dirty="0"/>
              <a:t>) and</a:t>
            </a:r>
            <a:r>
              <a:rPr lang="en-US" i="1" dirty="0"/>
              <a:t> 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l-GR" i="1" dirty="0"/>
              <a:t>s</a:t>
            </a:r>
            <a:r>
              <a:rPr lang="en-US" baseline="-25000" dirty="0"/>
              <a:t>2</a:t>
            </a:r>
            <a:r>
              <a:rPr lang="en-US" dirty="0"/>
              <a:t>), chooses the state that has the lower </a:t>
            </a:r>
            <a:r>
              <a:rPr lang="en-US" i="1" dirty="0"/>
              <a:t>h</a:t>
            </a:r>
            <a:r>
              <a:rPr lang="en-US" baseline="30000" dirty="0"/>
              <a:t>+</a:t>
            </a:r>
            <a:r>
              <a:rPr lang="en-US" dirty="0"/>
              <a:t> value</a:t>
            </a:r>
          </a:p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01236" y="3480726"/>
            <a:ext cx="3860650" cy="1297553"/>
            <a:chOff x="0" y="3124595"/>
            <a:chExt cx="3860650" cy="1297553"/>
          </a:xfrm>
        </p:grpSpPr>
        <p:sp>
          <p:nvSpPr>
            <p:cNvPr id="104" name="Rectangle 891"/>
            <p:cNvSpPr>
              <a:spLocks noChangeArrowheads="1"/>
            </p:cNvSpPr>
            <p:nvPr/>
          </p:nvSpPr>
          <p:spPr bwMode="auto">
            <a:xfrm>
              <a:off x="833574" y="3806779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05" name="Rectangle 891"/>
            <p:cNvSpPr>
              <a:spLocks noChangeArrowheads="1"/>
            </p:cNvSpPr>
            <p:nvPr/>
          </p:nvSpPr>
          <p:spPr bwMode="auto">
            <a:xfrm>
              <a:off x="2637086" y="3864250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476955" y="3124595"/>
              <a:ext cx="1573443" cy="799197"/>
              <a:chOff x="1152149" y="2171616"/>
              <a:chExt cx="2428155" cy="1233336"/>
            </a:xfrm>
          </p:grpSpPr>
          <p:sp>
            <p:nvSpPr>
              <p:cNvPr id="149" name="Line 853"/>
              <p:cNvSpPr>
                <a:spLocks noChangeShapeType="1"/>
              </p:cNvSpPr>
              <p:nvPr/>
            </p:nvSpPr>
            <p:spPr bwMode="auto">
              <a:xfrm>
                <a:off x="1152149" y="3398894"/>
                <a:ext cx="822960" cy="60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150" name="Straight Connector 149"/>
              <p:cNvCxnSpPr/>
              <p:nvPr/>
            </p:nvCxnSpPr>
            <p:spPr>
              <a:xfrm>
                <a:off x="2270593" y="2171616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Freeform 860"/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52" name="Freeform 860"/>
              <p:cNvSpPr>
                <a:spLocks/>
              </p:cNvSpPr>
              <p:nvPr/>
            </p:nvSpPr>
            <p:spPr bwMode="auto">
              <a:xfrm>
                <a:off x="2366899" y="2189098"/>
                <a:ext cx="1213405" cy="544246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07" name="Line 853"/>
            <p:cNvSpPr>
              <a:spLocks noChangeShapeType="1"/>
            </p:cNvSpPr>
            <p:nvPr/>
          </p:nvSpPr>
          <p:spPr bwMode="auto">
            <a:xfrm>
              <a:off x="2591916" y="3938668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2723292" y="3162462"/>
              <a:ext cx="1137358" cy="357666"/>
              <a:chOff x="4618723" y="2209297"/>
              <a:chExt cx="1755184" cy="551957"/>
            </a:xfrm>
          </p:grpSpPr>
          <p:sp>
            <p:nvSpPr>
              <p:cNvPr id="146" name="Freeform 860"/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>
                <a:off x="5249196" y="2209297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Freeform 860"/>
              <p:cNvSpPr>
                <a:spLocks/>
              </p:cNvSpPr>
              <p:nvPr/>
            </p:nvSpPr>
            <p:spPr bwMode="auto">
              <a:xfrm>
                <a:off x="4618723" y="2228643"/>
                <a:ext cx="1213406" cy="50510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109" name="Straight Connector 108"/>
            <p:cNvCxnSpPr/>
            <p:nvPr/>
          </p:nvCxnSpPr>
          <p:spPr>
            <a:xfrm>
              <a:off x="1784471" y="3947671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Freeform 860"/>
            <p:cNvSpPr>
              <a:spLocks/>
            </p:cNvSpPr>
            <p:nvPr/>
          </p:nvSpPr>
          <p:spPr bwMode="auto">
            <a:xfrm>
              <a:off x="1493987" y="3986760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11" name="Freeform 860"/>
            <p:cNvSpPr>
              <a:spLocks/>
            </p:cNvSpPr>
            <p:nvPr/>
          </p:nvSpPr>
          <p:spPr bwMode="auto">
            <a:xfrm>
              <a:off x="1380415" y="3947800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13" name="Line 853"/>
            <p:cNvSpPr>
              <a:spLocks noChangeShapeType="1"/>
            </p:cNvSpPr>
            <p:nvPr/>
          </p:nvSpPr>
          <p:spPr bwMode="auto">
            <a:xfrm>
              <a:off x="1937980" y="4418222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14" name="Line 853"/>
            <p:cNvSpPr>
              <a:spLocks noChangeShapeType="1"/>
            </p:cNvSpPr>
            <p:nvPr/>
          </p:nvSpPr>
          <p:spPr bwMode="auto">
            <a:xfrm>
              <a:off x="0" y="4414296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d1</a:t>
              </a:r>
            </a:p>
          </p:txBody>
        </p:sp>
        <p:sp>
          <p:nvSpPr>
            <p:cNvPr id="115" name="Line 853"/>
            <p:cNvSpPr>
              <a:spLocks noChangeShapeType="1"/>
            </p:cNvSpPr>
            <p:nvPr/>
          </p:nvSpPr>
          <p:spPr bwMode="auto">
            <a:xfrm>
              <a:off x="1504930" y="3588629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587884" y="3260407"/>
              <a:ext cx="1082989" cy="91908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22" name="Oval 859"/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23" name="Oval 861"/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24" name="Oval 862"/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25" name="Oval 863"/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26" name="Oval 863"/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127" name="Group 126"/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42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3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44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5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29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0" name="Rectangle 880"/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1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2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3" name="Line 882"/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4" name="Rectangle 880"/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5" name="Oval 878"/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6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7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8" name="Line 884"/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9" name="Oval 885"/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0" name="Line 881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1" name="Line 882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57450" y="3998181"/>
              <a:ext cx="484418" cy="349404"/>
              <a:chOff x="1012668" y="927184"/>
              <a:chExt cx="747559" cy="539203"/>
            </a:xfrm>
          </p:grpSpPr>
          <p:sp>
            <p:nvSpPr>
              <p:cNvPr id="118" name="Line 853"/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119" name="Rectangle 876"/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120" name="Rectangle 873"/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21" name="Freeform 875"/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120558" y="3566013"/>
            <a:ext cx="3860650" cy="1295065"/>
            <a:chOff x="211015" y="5125868"/>
            <a:chExt cx="3860650" cy="1295065"/>
          </a:xfrm>
        </p:grpSpPr>
        <p:sp>
          <p:nvSpPr>
            <p:cNvPr id="153" name="Rectangle 891"/>
            <p:cNvSpPr>
              <a:spLocks noChangeArrowheads="1"/>
            </p:cNvSpPr>
            <p:nvPr/>
          </p:nvSpPr>
          <p:spPr bwMode="auto">
            <a:xfrm>
              <a:off x="1044589" y="5805564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54" name="Rectangle 891"/>
            <p:cNvSpPr>
              <a:spLocks noChangeArrowheads="1"/>
            </p:cNvSpPr>
            <p:nvPr/>
          </p:nvSpPr>
          <p:spPr bwMode="auto">
            <a:xfrm>
              <a:off x="2848101" y="5863035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687970" y="5125868"/>
              <a:ext cx="1573443" cy="808284"/>
              <a:chOff x="1152149" y="2175456"/>
              <a:chExt cx="2428155" cy="1247360"/>
            </a:xfrm>
          </p:grpSpPr>
          <p:sp>
            <p:nvSpPr>
              <p:cNvPr id="156" name="Line 853"/>
              <p:cNvSpPr>
                <a:spLocks noChangeShapeType="1"/>
              </p:cNvSpPr>
              <p:nvPr/>
            </p:nvSpPr>
            <p:spPr bwMode="auto">
              <a:xfrm>
                <a:off x="1152149" y="3416757"/>
                <a:ext cx="822961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>
                <a:off x="2286812" y="2175456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Freeform 860"/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59" name="Freeform 860"/>
              <p:cNvSpPr>
                <a:spLocks/>
              </p:cNvSpPr>
              <p:nvPr/>
            </p:nvSpPr>
            <p:spPr bwMode="auto">
              <a:xfrm>
                <a:off x="2366899" y="2189098"/>
                <a:ext cx="1213405" cy="544246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60" name="Line 853"/>
            <p:cNvSpPr>
              <a:spLocks noChangeShapeType="1"/>
            </p:cNvSpPr>
            <p:nvPr/>
          </p:nvSpPr>
          <p:spPr bwMode="auto">
            <a:xfrm>
              <a:off x="2802931" y="5949028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2934307" y="5169267"/>
              <a:ext cx="1137358" cy="349645"/>
              <a:chOff x="4618723" y="2221675"/>
              <a:chExt cx="1755184" cy="539579"/>
            </a:xfrm>
          </p:grpSpPr>
          <p:sp>
            <p:nvSpPr>
              <p:cNvPr id="162" name="Freeform 860"/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>
                <a:off x="5249196" y="2221675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Freeform 860"/>
              <p:cNvSpPr>
                <a:spLocks/>
              </p:cNvSpPr>
              <p:nvPr/>
            </p:nvSpPr>
            <p:spPr bwMode="auto">
              <a:xfrm>
                <a:off x="4618723" y="2228643"/>
                <a:ext cx="1213406" cy="50510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165" name="Straight Connector 164"/>
            <p:cNvCxnSpPr/>
            <p:nvPr/>
          </p:nvCxnSpPr>
          <p:spPr>
            <a:xfrm>
              <a:off x="1995486" y="5946456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Freeform 860"/>
            <p:cNvSpPr>
              <a:spLocks/>
            </p:cNvSpPr>
            <p:nvPr/>
          </p:nvSpPr>
          <p:spPr bwMode="auto">
            <a:xfrm>
              <a:off x="1705002" y="5985545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67" name="Freeform 860"/>
            <p:cNvSpPr>
              <a:spLocks/>
            </p:cNvSpPr>
            <p:nvPr/>
          </p:nvSpPr>
          <p:spPr bwMode="auto">
            <a:xfrm>
              <a:off x="1591430" y="5946585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69" name="Line 853"/>
            <p:cNvSpPr>
              <a:spLocks noChangeShapeType="1"/>
            </p:cNvSpPr>
            <p:nvPr/>
          </p:nvSpPr>
          <p:spPr bwMode="auto">
            <a:xfrm>
              <a:off x="2148995" y="6417007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70" name="Line 853"/>
            <p:cNvSpPr>
              <a:spLocks noChangeShapeType="1"/>
            </p:cNvSpPr>
            <p:nvPr/>
          </p:nvSpPr>
          <p:spPr bwMode="auto">
            <a:xfrm>
              <a:off x="211015" y="6413081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d1</a:t>
              </a:r>
            </a:p>
          </p:txBody>
        </p:sp>
        <p:sp>
          <p:nvSpPr>
            <p:cNvPr id="171" name="Line 853"/>
            <p:cNvSpPr>
              <a:spLocks noChangeShapeType="1"/>
            </p:cNvSpPr>
            <p:nvPr/>
          </p:nvSpPr>
          <p:spPr bwMode="auto">
            <a:xfrm>
              <a:off x="1715945" y="5587414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2733207" y="5249423"/>
              <a:ext cx="1082989" cy="91908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73" name="Oval 859"/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74" name="Oval 861"/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75" name="Oval 862"/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76" name="Oval 863"/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77" name="Oval 863"/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93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4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95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6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80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1" name="Rectangle 880"/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2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3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4" name="Line 882"/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5" name="Rectangle 880"/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6" name="Oval 878"/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7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8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9" name="Line 884"/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0" name="Oval 885"/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1" name="Line 881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2" name="Line 882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97" name="Group 196"/>
            <p:cNvGrpSpPr/>
            <p:nvPr/>
          </p:nvGrpSpPr>
          <p:grpSpPr>
            <a:xfrm>
              <a:off x="268465" y="5996966"/>
              <a:ext cx="484418" cy="349404"/>
              <a:chOff x="1012668" y="927184"/>
              <a:chExt cx="747559" cy="539203"/>
            </a:xfrm>
          </p:grpSpPr>
          <p:sp>
            <p:nvSpPr>
              <p:cNvPr id="198" name="Line 853"/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199" name="Rectangle 876"/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00" name="Rectangle 873"/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01" name="Freeform 875"/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490" name="Rectangle 489">
            <a:extLst>
              <a:ext uri="{FF2B5EF4-FFF2-40B4-BE49-F238E27FC236}">
                <a16:creationId xmlns:a16="http://schemas.microsoft.com/office/drawing/2014/main" id="{67EAED6F-3C4F-174C-AA37-B036D5D8DCEE}"/>
              </a:ext>
            </a:extLst>
          </p:cNvPr>
          <p:cNvSpPr/>
          <p:nvPr/>
        </p:nvSpPr>
        <p:spPr>
          <a:xfrm>
            <a:off x="264948" y="991813"/>
            <a:ext cx="3394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11175" algn="l"/>
              </a:tabLst>
            </a:pPr>
            <a:r>
              <a:rPr lang="en-US" sz="2000" i="1" dirty="0">
                <a:latin typeface="Times New Roman" panose="02020603050405020304" pitchFamily="18" charset="0"/>
                <a:cs typeface="Times New Roman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cs typeface="Times New Roman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Times New Roman"/>
                <a:cs typeface="Times New Roman"/>
              </a:rPr>
              <a:t> = </a:t>
            </a:r>
            <a:r>
              <a:rPr lang="ro-RO" sz="2000" dirty="0">
                <a:latin typeface="Times New Roman" panose="02020603050405020304" pitchFamily="18" charset="0"/>
              </a:rPr>
              <a:t>{</a:t>
            </a:r>
            <a:r>
              <a:rPr lang="ro-RO" sz="2000" dirty="0">
                <a:latin typeface="Calibri"/>
              </a:rPr>
              <a:t>loc(r1)=d3, </a:t>
            </a:r>
            <a:br>
              <a:rPr lang="ro-RO" sz="2000" dirty="0">
                <a:latin typeface="Calibri"/>
              </a:rPr>
            </a:br>
            <a:r>
              <a:rPr lang="ro-RO" sz="2000" dirty="0">
                <a:latin typeface="Calibri"/>
              </a:rPr>
              <a:t>	cargo(r1)=nil, </a:t>
            </a:r>
            <a:br>
              <a:rPr lang="ro-RO" sz="2000" dirty="0">
                <a:latin typeface="Calibri"/>
              </a:rPr>
            </a:br>
            <a:r>
              <a:rPr lang="ro-RO" sz="2000" dirty="0">
                <a:latin typeface="Calibri"/>
              </a:rPr>
              <a:t>	loc(c1)=d1</a:t>
            </a:r>
            <a:r>
              <a:rPr lang="ro-RO" sz="2000" dirty="0">
                <a:latin typeface="Times New Roman" panose="02020603050405020304" pitchFamily="18" charset="0"/>
              </a:rPr>
              <a:t>}</a:t>
            </a:r>
            <a:endParaRPr lang="en-US" sz="2000" dirty="0"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98A3DBAE-715B-5B4A-AE5D-780A919AB09B}"/>
              </a:ext>
            </a:extLst>
          </p:cNvPr>
          <p:cNvSpPr/>
          <p:nvPr/>
        </p:nvSpPr>
        <p:spPr>
          <a:xfrm>
            <a:off x="6302351" y="1788524"/>
            <a:ext cx="3137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561975" algn="l"/>
              </a:tabLst>
            </a:pPr>
            <a:r>
              <a:rPr lang="ro-RO" sz="2000" i="1" dirty="0">
                <a:latin typeface="Times New Roman"/>
                <a:cs typeface="Times New Roman"/>
              </a:rPr>
              <a:t> g</a:t>
            </a:r>
            <a:r>
              <a:rPr lang="ro-RO" sz="2000" dirty="0">
                <a:latin typeface="Times New Roman"/>
                <a:cs typeface="Times New Roman"/>
              </a:rPr>
              <a:t> = {</a:t>
            </a:r>
            <a:r>
              <a:rPr lang="ro-RO" sz="2000" dirty="0">
                <a:latin typeface="Calibri"/>
                <a:cs typeface="Calibri"/>
              </a:rPr>
              <a:t>loc(r1)=d3, loc(c1)=r1</a:t>
            </a:r>
            <a:r>
              <a:rPr lang="ro-RO" sz="2000" dirty="0">
                <a:latin typeface="Times New Roman"/>
                <a:cs typeface="Times New Roman"/>
              </a:rPr>
              <a:t>}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71B7AB81-34F3-6D43-9430-F35EB2BC31AB}"/>
              </a:ext>
            </a:extLst>
          </p:cNvPr>
          <p:cNvGrpSpPr>
            <a:grpSpLocks noChangeAspect="1"/>
          </p:cNvGrpSpPr>
          <p:nvPr/>
        </p:nvGrpSpPr>
        <p:grpSpPr>
          <a:xfrm>
            <a:off x="6602612" y="566773"/>
            <a:ext cx="2657242" cy="1147446"/>
            <a:chOff x="5323352" y="4678231"/>
            <a:chExt cx="2952491" cy="1274940"/>
          </a:xfrm>
        </p:grpSpPr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CAE943FF-07AC-5C4A-B89D-96AF8CF6E87D}"/>
                </a:ext>
              </a:extLst>
            </p:cNvPr>
            <p:cNvGrpSpPr/>
            <p:nvPr/>
          </p:nvGrpSpPr>
          <p:grpSpPr>
            <a:xfrm>
              <a:off x="7288292" y="5578688"/>
              <a:ext cx="987551" cy="367987"/>
              <a:chOff x="8801532" y="4013715"/>
              <a:chExt cx="1371600" cy="511093"/>
            </a:xfrm>
          </p:grpSpPr>
          <p:sp>
            <p:nvSpPr>
              <p:cNvPr id="532" name="Lightning Bolt 531">
                <a:extLst>
                  <a:ext uri="{FF2B5EF4-FFF2-40B4-BE49-F238E27FC236}">
                    <a16:creationId xmlns:a16="http://schemas.microsoft.com/office/drawing/2014/main" id="{936458C2-29B0-D948-AEF3-3AFC5BDBE0DF}"/>
                  </a:ext>
                </a:extLst>
              </p:cNvPr>
              <p:cNvSpPr/>
              <p:nvPr/>
            </p:nvSpPr>
            <p:spPr>
              <a:xfrm rot="19965343">
                <a:off x="9139183" y="4118408"/>
                <a:ext cx="619075" cy="406400"/>
              </a:xfrm>
              <a:prstGeom prst="lightningBolt">
                <a:avLst/>
              </a:prstGeom>
              <a:solidFill>
                <a:srgbClr val="CDC9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33" name="Freeform 860">
                <a:extLst>
                  <a:ext uri="{FF2B5EF4-FFF2-40B4-BE49-F238E27FC236}">
                    <a16:creationId xmlns:a16="http://schemas.microsoft.com/office/drawing/2014/main" id="{92473200-9B50-E64D-9AD9-63CA7BB14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1532" y="4026280"/>
                <a:ext cx="1371600" cy="32004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534" name="Straight Connector 533">
                <a:extLst>
                  <a:ext uri="{FF2B5EF4-FFF2-40B4-BE49-F238E27FC236}">
                    <a16:creationId xmlns:a16="http://schemas.microsoft.com/office/drawing/2014/main" id="{E5075A1B-FA77-F945-B9CE-E00FABF41EE2}"/>
                  </a:ext>
                </a:extLst>
              </p:cNvPr>
              <p:cNvCxnSpPr/>
              <p:nvPr/>
            </p:nvCxnSpPr>
            <p:spPr>
              <a:xfrm>
                <a:off x="9047075" y="4017699"/>
                <a:ext cx="112471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6A61588B-F464-CA42-BE74-FF543ED4329C}"/>
                  </a:ext>
                </a:extLst>
              </p:cNvPr>
              <p:cNvCxnSpPr/>
              <p:nvPr/>
            </p:nvCxnSpPr>
            <p:spPr>
              <a:xfrm flipV="1">
                <a:off x="9829800" y="4013715"/>
                <a:ext cx="341987" cy="332605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>
                <a:extLst>
                  <a:ext uri="{FF2B5EF4-FFF2-40B4-BE49-F238E27FC236}">
                    <a16:creationId xmlns:a16="http://schemas.microsoft.com/office/drawing/2014/main" id="{72157B8C-84E6-544F-99E9-FBA03E7EE0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7725" y="4349095"/>
                <a:ext cx="261014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8A6805FF-4EA0-FC4C-A2D7-FD083F939793}"/>
                </a:ext>
              </a:extLst>
            </p:cNvPr>
            <p:cNvGrpSpPr/>
            <p:nvPr/>
          </p:nvGrpSpPr>
          <p:grpSpPr>
            <a:xfrm>
              <a:off x="5323352" y="5509529"/>
              <a:ext cx="1253855" cy="443642"/>
              <a:chOff x="6504246" y="3854161"/>
              <a:chExt cx="1741467" cy="616169"/>
            </a:xfrm>
          </p:grpSpPr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id="{D4077C8A-ACB8-AE41-8875-B29E12B5626F}"/>
                  </a:ext>
                </a:extLst>
              </p:cNvPr>
              <p:cNvGrpSpPr/>
              <p:nvPr/>
            </p:nvGrpSpPr>
            <p:grpSpPr>
              <a:xfrm>
                <a:off x="6504246" y="3854161"/>
                <a:ext cx="1589458" cy="616169"/>
                <a:chOff x="6135946" y="3854161"/>
                <a:chExt cx="1589458" cy="616169"/>
              </a:xfrm>
            </p:grpSpPr>
            <p:sp>
              <p:nvSpPr>
                <p:cNvPr id="528" name="Lightning Bolt 527">
                  <a:extLst>
                    <a:ext uri="{FF2B5EF4-FFF2-40B4-BE49-F238E27FC236}">
                      <a16:creationId xmlns:a16="http://schemas.microsoft.com/office/drawing/2014/main" id="{88EB4FDB-5029-E34E-80CE-DC872CC99487}"/>
                    </a:ext>
                  </a:extLst>
                </p:cNvPr>
                <p:cNvSpPr/>
                <p:nvPr/>
              </p:nvSpPr>
              <p:spPr>
                <a:xfrm rot="19965343">
                  <a:off x="6135946" y="4063930"/>
                  <a:ext cx="760257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529" name="Straight Connector 528">
                  <a:extLst>
                    <a:ext uri="{FF2B5EF4-FFF2-40B4-BE49-F238E27FC236}">
                      <a16:creationId xmlns:a16="http://schemas.microsoft.com/office/drawing/2014/main" id="{95AC61AE-FCCD-0F4A-B13D-F165C288CB5F}"/>
                    </a:ext>
                  </a:extLst>
                </p:cNvPr>
                <p:cNvCxnSpPr/>
                <p:nvPr/>
              </p:nvCxnSpPr>
              <p:spPr>
                <a:xfrm>
                  <a:off x="6591548" y="3854161"/>
                  <a:ext cx="1133856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Straight Connector 529">
                  <a:extLst>
                    <a:ext uri="{FF2B5EF4-FFF2-40B4-BE49-F238E27FC236}">
                      <a16:creationId xmlns:a16="http://schemas.microsoft.com/office/drawing/2014/main" id="{BCEE56CB-BA47-D64C-BBE2-A92660142D5C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6173361" y="3859976"/>
                  <a:ext cx="423087" cy="41148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Straight Connector 530">
                  <a:extLst>
                    <a:ext uri="{FF2B5EF4-FFF2-40B4-BE49-F238E27FC236}">
                      <a16:creationId xmlns:a16="http://schemas.microsoft.com/office/drawing/2014/main" id="{ACD1EC7F-F3FD-B842-9E5B-5D9D432C86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1786" y="4296856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7" name="Freeform 860">
                <a:extLst>
                  <a:ext uri="{FF2B5EF4-FFF2-40B4-BE49-F238E27FC236}">
                    <a16:creationId xmlns:a16="http://schemas.microsoft.com/office/drawing/2014/main" id="{B06E6536-CDED-364B-BFE0-7902C618B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378" y="3865501"/>
                <a:ext cx="1723335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495" name="Line 853">
              <a:extLst>
                <a:ext uri="{FF2B5EF4-FFF2-40B4-BE49-F238E27FC236}">
                  <a16:creationId xmlns:a16="http://schemas.microsoft.com/office/drawing/2014/main" id="{C0D1B56F-365F-6A40-A3AF-08ABD7B1A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7843" y="5947252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FB83894B-58ED-3947-AFC7-86951558E6DA}"/>
                </a:ext>
              </a:extLst>
            </p:cNvPr>
            <p:cNvGrpSpPr/>
            <p:nvPr/>
          </p:nvGrpSpPr>
          <p:grpSpPr>
            <a:xfrm>
              <a:off x="6377267" y="4678231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502" name="Oval 859">
                <a:extLst>
                  <a:ext uri="{FF2B5EF4-FFF2-40B4-BE49-F238E27FC236}">
                    <a16:creationId xmlns:a16="http://schemas.microsoft.com/office/drawing/2014/main" id="{41C57697-B176-8745-AF81-B3F3383FAF9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03" name="Oval 861">
                <a:extLst>
                  <a:ext uri="{FF2B5EF4-FFF2-40B4-BE49-F238E27FC236}">
                    <a16:creationId xmlns:a16="http://schemas.microsoft.com/office/drawing/2014/main" id="{FAEAC0DB-EC07-ED47-8D66-6695EC3AFFE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04" name="Oval 862">
                <a:extLst>
                  <a:ext uri="{FF2B5EF4-FFF2-40B4-BE49-F238E27FC236}">
                    <a16:creationId xmlns:a16="http://schemas.microsoft.com/office/drawing/2014/main" id="{2F648190-724E-114D-86FA-10CBD472B69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05" name="Oval 863">
                <a:extLst>
                  <a:ext uri="{FF2B5EF4-FFF2-40B4-BE49-F238E27FC236}">
                    <a16:creationId xmlns:a16="http://schemas.microsoft.com/office/drawing/2014/main" id="{F87775B4-3241-A64E-837B-5BEB742A2C1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06" name="Oval 863">
                <a:extLst>
                  <a:ext uri="{FF2B5EF4-FFF2-40B4-BE49-F238E27FC236}">
                    <a16:creationId xmlns:a16="http://schemas.microsoft.com/office/drawing/2014/main" id="{8FD438F8-EA6A-5C4D-8579-A89305A0B28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507" name="Group 506">
                <a:extLst>
                  <a:ext uri="{FF2B5EF4-FFF2-40B4-BE49-F238E27FC236}">
                    <a16:creationId xmlns:a16="http://schemas.microsoft.com/office/drawing/2014/main" id="{D3240C3B-9864-9742-9DCB-62FD40089149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522" name="Freeform 860">
                  <a:extLst>
                    <a:ext uri="{FF2B5EF4-FFF2-40B4-BE49-F238E27FC236}">
                      <a16:creationId xmlns:a16="http://schemas.microsoft.com/office/drawing/2014/main" id="{3A631568-2235-6744-A342-4C94C93DA2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23" name="Rectangle 864">
                  <a:extLst>
                    <a:ext uri="{FF2B5EF4-FFF2-40B4-BE49-F238E27FC236}">
                      <a16:creationId xmlns:a16="http://schemas.microsoft.com/office/drawing/2014/main" id="{C6853BFE-7F87-C04F-AABC-572F60A4196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524" name="Freeform 865">
                  <a:extLst>
                    <a:ext uri="{FF2B5EF4-FFF2-40B4-BE49-F238E27FC236}">
                      <a16:creationId xmlns:a16="http://schemas.microsoft.com/office/drawing/2014/main" id="{BEDA0B77-A9F6-0A46-86ED-38EB9101465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25" name="Freeform 866">
                  <a:extLst>
                    <a:ext uri="{FF2B5EF4-FFF2-40B4-BE49-F238E27FC236}">
                      <a16:creationId xmlns:a16="http://schemas.microsoft.com/office/drawing/2014/main" id="{D06B15AF-5488-9F45-A94F-1E2454B2B9B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508" name="Group 507">
                <a:extLst>
                  <a:ext uri="{FF2B5EF4-FFF2-40B4-BE49-F238E27FC236}">
                    <a16:creationId xmlns:a16="http://schemas.microsoft.com/office/drawing/2014/main" id="{7983DFDD-1334-C048-8970-AC8693B4E89B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509" name="Oval 878">
                  <a:extLst>
                    <a:ext uri="{FF2B5EF4-FFF2-40B4-BE49-F238E27FC236}">
                      <a16:creationId xmlns:a16="http://schemas.microsoft.com/office/drawing/2014/main" id="{3C235B1D-C376-734C-9784-28C44C23C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10" name="Rectangle 880">
                  <a:extLst>
                    <a:ext uri="{FF2B5EF4-FFF2-40B4-BE49-F238E27FC236}">
                      <a16:creationId xmlns:a16="http://schemas.microsoft.com/office/drawing/2014/main" id="{A892D4AB-1CC7-DE4F-AC89-58C93F3808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11" name="Oval 878">
                  <a:extLst>
                    <a:ext uri="{FF2B5EF4-FFF2-40B4-BE49-F238E27FC236}">
                      <a16:creationId xmlns:a16="http://schemas.microsoft.com/office/drawing/2014/main" id="{861A243B-4611-894C-965E-BF2DAB692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12" name="Line 881">
                  <a:extLst>
                    <a:ext uri="{FF2B5EF4-FFF2-40B4-BE49-F238E27FC236}">
                      <a16:creationId xmlns:a16="http://schemas.microsoft.com/office/drawing/2014/main" id="{DB30250A-FB15-BB41-B4B2-74A73BF33A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13" name="Line 882">
                  <a:extLst>
                    <a:ext uri="{FF2B5EF4-FFF2-40B4-BE49-F238E27FC236}">
                      <a16:creationId xmlns:a16="http://schemas.microsoft.com/office/drawing/2014/main" id="{FD725D65-DDE8-B84C-B481-BF1DD4437F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14" name="Rectangle 880">
                  <a:extLst>
                    <a:ext uri="{FF2B5EF4-FFF2-40B4-BE49-F238E27FC236}">
                      <a16:creationId xmlns:a16="http://schemas.microsoft.com/office/drawing/2014/main" id="{05CA0284-55B2-2D4D-8F16-078BB1F780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15" name="Oval 878">
                  <a:extLst>
                    <a:ext uri="{FF2B5EF4-FFF2-40B4-BE49-F238E27FC236}">
                      <a16:creationId xmlns:a16="http://schemas.microsoft.com/office/drawing/2014/main" id="{B90DF580-C1A8-F943-BF7C-961CC228403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16" name="Line 882">
                  <a:extLst>
                    <a:ext uri="{FF2B5EF4-FFF2-40B4-BE49-F238E27FC236}">
                      <a16:creationId xmlns:a16="http://schemas.microsoft.com/office/drawing/2014/main" id="{49449174-C187-EF4E-BDC5-9D8DB08A56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17" name="Line 882">
                  <a:extLst>
                    <a:ext uri="{FF2B5EF4-FFF2-40B4-BE49-F238E27FC236}">
                      <a16:creationId xmlns:a16="http://schemas.microsoft.com/office/drawing/2014/main" id="{677F1435-AD11-684D-A0F7-C39B46D06D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18" name="Line 884">
                  <a:extLst>
                    <a:ext uri="{FF2B5EF4-FFF2-40B4-BE49-F238E27FC236}">
                      <a16:creationId xmlns:a16="http://schemas.microsoft.com/office/drawing/2014/main" id="{C7C2AE5F-AC67-CC4E-84E3-A5C6C5A9A0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19" name="Oval 885">
                  <a:extLst>
                    <a:ext uri="{FF2B5EF4-FFF2-40B4-BE49-F238E27FC236}">
                      <a16:creationId xmlns:a16="http://schemas.microsoft.com/office/drawing/2014/main" id="{66790748-18AC-334F-B5D1-6356D3566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20" name="Line 881">
                  <a:extLst>
                    <a:ext uri="{FF2B5EF4-FFF2-40B4-BE49-F238E27FC236}">
                      <a16:creationId xmlns:a16="http://schemas.microsoft.com/office/drawing/2014/main" id="{AB4D86DA-53B6-044B-9F08-B1DC617E58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21" name="Line 882">
                  <a:extLst>
                    <a:ext uri="{FF2B5EF4-FFF2-40B4-BE49-F238E27FC236}">
                      <a16:creationId xmlns:a16="http://schemas.microsoft.com/office/drawing/2014/main" id="{163818A3-3AE4-034F-B609-12ADC8EB0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54D53609-7BE7-2E43-8CD5-5B8CB3234106}"/>
                </a:ext>
              </a:extLst>
            </p:cNvPr>
            <p:cNvGrpSpPr/>
            <p:nvPr/>
          </p:nvGrpSpPr>
          <p:grpSpPr>
            <a:xfrm>
              <a:off x="6990430" y="5181159"/>
              <a:ext cx="538242" cy="388227"/>
              <a:chOff x="1012668" y="927184"/>
              <a:chExt cx="747559" cy="539203"/>
            </a:xfrm>
          </p:grpSpPr>
          <p:sp>
            <p:nvSpPr>
              <p:cNvPr id="498" name="Line 853">
                <a:extLst>
                  <a:ext uri="{FF2B5EF4-FFF2-40B4-BE49-F238E27FC236}">
                    <a16:creationId xmlns:a16="http://schemas.microsoft.com/office/drawing/2014/main" id="{5008D04D-97F6-7E44-A838-FA6ED6317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499" name="Rectangle 876">
                <a:extLst>
                  <a:ext uri="{FF2B5EF4-FFF2-40B4-BE49-F238E27FC236}">
                    <a16:creationId xmlns:a16="http://schemas.microsoft.com/office/drawing/2014/main" id="{0698F16A-87FA-E64F-9337-4862B723587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500" name="Rectangle 873">
                <a:extLst>
                  <a:ext uri="{FF2B5EF4-FFF2-40B4-BE49-F238E27FC236}">
                    <a16:creationId xmlns:a16="http://schemas.microsoft.com/office/drawing/2014/main" id="{96B288E6-C47B-3F49-A51C-777D655B3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501" name="Freeform 875">
                <a:extLst>
                  <a:ext uri="{FF2B5EF4-FFF2-40B4-BE49-F238E27FC236}">
                    <a16:creationId xmlns:a16="http://schemas.microsoft.com/office/drawing/2014/main" id="{CDDD8603-3BA4-1648-9BD0-7C8329F0F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4D7C498-169B-5642-B021-C24915A5F582}"/>
              </a:ext>
            </a:extLst>
          </p:cNvPr>
          <p:cNvSpPr/>
          <p:nvPr/>
        </p:nvSpPr>
        <p:spPr>
          <a:xfrm>
            <a:off x="142508" y="3323551"/>
            <a:ext cx="3554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08000" algn="l"/>
              </a:tabLst>
            </a:pPr>
            <a:r>
              <a:rPr lang="en-US" sz="2000" i="1" dirty="0">
                <a:latin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</a:rPr>
              <a:t> = </a:t>
            </a:r>
            <a:r>
              <a:rPr lang="en-US" sz="2000" dirty="0" err="1">
                <a:latin typeface="Times New Roman" panose="02020603050405020304" pitchFamily="18" charset="0"/>
              </a:rPr>
              <a:t>γ</a:t>
            </a:r>
            <a:r>
              <a:rPr lang="en-US" sz="2000" dirty="0">
                <a:latin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</a:rPr>
              <a:t>,</a:t>
            </a:r>
            <a:r>
              <a:rPr lang="en-US" sz="2000" i="1" dirty="0">
                <a:latin typeface="Times New Roman" panose="02020603050405020304" pitchFamily="18" charset="0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</a:rPr>
              <a:t>) </a:t>
            </a:r>
            <a:br>
              <a:rPr lang="en-US" sz="2000" dirty="0">
                <a:latin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</a:rPr>
              <a:t>    = {</a:t>
            </a:r>
            <a:r>
              <a:rPr lang="en-US" sz="2000" dirty="0">
                <a:latin typeface="Calibri"/>
              </a:rPr>
              <a:t>loc(r1) = d1,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	cargo(r1) = nil,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	loc(c1) = d1</a:t>
            </a:r>
            <a:r>
              <a:rPr lang="en-US" sz="2000" dirty="0">
                <a:latin typeface="Times New Roman" panose="02020603050405020304" pitchFamily="18" charset="0"/>
              </a:rPr>
              <a:t>}</a:t>
            </a:r>
            <a:endParaRPr lang="en-US" sz="2000" baseline="-25000" dirty="0">
              <a:latin typeface="Times New Roman" panose="02020603050405020304" pitchFamily="18" charset="0"/>
            </a:endParaRPr>
          </a:p>
        </p:txBody>
      </p:sp>
      <p:sp>
        <p:nvSpPr>
          <p:cNvPr id="586" name="Rectangle 585">
            <a:extLst>
              <a:ext uri="{FF2B5EF4-FFF2-40B4-BE49-F238E27FC236}">
                <a16:creationId xmlns:a16="http://schemas.microsoft.com/office/drawing/2014/main" id="{E6347ADD-9EBD-6B4D-8A21-B2FBB739E496}"/>
              </a:ext>
            </a:extLst>
          </p:cNvPr>
          <p:cNvSpPr/>
          <p:nvPr/>
        </p:nvSpPr>
        <p:spPr>
          <a:xfrm>
            <a:off x="6200654" y="3323551"/>
            <a:ext cx="23839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08000" algn="l"/>
              </a:tabLst>
            </a:pPr>
            <a:r>
              <a:rPr lang="en-US" sz="2000" i="1" dirty="0">
                <a:latin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</a:rPr>
              <a:t> = </a:t>
            </a:r>
            <a:r>
              <a:rPr lang="en-US" sz="2000" dirty="0" err="1">
                <a:latin typeface="Times New Roman" panose="02020603050405020304" pitchFamily="18" charset="0"/>
              </a:rPr>
              <a:t>γ</a:t>
            </a:r>
            <a:r>
              <a:rPr lang="en-US" sz="2000" dirty="0">
                <a:latin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</a:rPr>
              <a:t>,</a:t>
            </a:r>
            <a:r>
              <a:rPr lang="en-US" sz="2000" i="1" dirty="0">
                <a:latin typeface="Times New Roman" panose="02020603050405020304" pitchFamily="18" charset="0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</a:rPr>
              <a:t>) </a:t>
            </a:r>
            <a:br>
              <a:rPr lang="en-US" sz="2000" dirty="0">
                <a:latin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</a:rPr>
              <a:t>    = {</a:t>
            </a:r>
            <a:r>
              <a:rPr lang="en-US" sz="2000" dirty="0">
                <a:latin typeface="Calibri"/>
              </a:rPr>
              <a:t>loc(r1) = d2,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	cargo(r1) = nil,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	loc(c1) = d1</a:t>
            </a:r>
            <a:r>
              <a:rPr lang="en-US" sz="2000" dirty="0">
                <a:latin typeface="Times New Roman" panose="02020603050405020304" pitchFamily="18" charset="0"/>
              </a:rPr>
              <a:t>}</a:t>
            </a:r>
            <a:endParaRPr lang="en-US" sz="2000" baseline="-25000" dirty="0">
              <a:latin typeface="Times New Roman" panose="02020603050405020304" pitchFamily="18" charset="0"/>
            </a:endParaRPr>
          </a:p>
        </p:txBody>
      </p:sp>
      <p:sp>
        <p:nvSpPr>
          <p:cNvPr id="587" name="Rectangle 586">
            <a:extLst>
              <a:ext uri="{FF2B5EF4-FFF2-40B4-BE49-F238E27FC236}">
                <a16:creationId xmlns:a16="http://schemas.microsoft.com/office/drawing/2014/main" id="{6A630BBA-D4AB-4446-8777-CB39BC7C77BE}"/>
              </a:ext>
            </a:extLst>
          </p:cNvPr>
          <p:cNvSpPr/>
          <p:nvPr/>
        </p:nvSpPr>
        <p:spPr>
          <a:xfrm>
            <a:off x="9645805" y="66906"/>
            <a:ext cx="2422704" cy="1315745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Poll 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: What is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h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)?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A.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1	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D.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  4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B.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	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E.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  other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C.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6E9A340-4EFD-4545-8112-15A0B382F49A}"/>
              </a:ext>
            </a:extLst>
          </p:cNvPr>
          <p:cNvGrpSpPr/>
          <p:nvPr/>
        </p:nvGrpSpPr>
        <p:grpSpPr>
          <a:xfrm>
            <a:off x="1838815" y="568159"/>
            <a:ext cx="3779569" cy="1975637"/>
            <a:chOff x="821024" y="4395049"/>
            <a:chExt cx="4199521" cy="2195152"/>
          </a:xfrm>
        </p:grpSpPr>
        <p:sp>
          <p:nvSpPr>
            <p:cNvPr id="204" name="Rectangle 891">
              <a:extLst>
                <a:ext uri="{FF2B5EF4-FFF2-40B4-BE49-F238E27FC236}">
                  <a16:creationId xmlns:a16="http://schemas.microsoft.com/office/drawing/2014/main" id="{19692468-F33F-C048-B966-3720DBA7F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217" y="5906458"/>
              <a:ext cx="72" cy="307777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05" name="Rectangle 891">
              <a:extLst>
                <a:ext uri="{FF2B5EF4-FFF2-40B4-BE49-F238E27FC236}">
                  <a16:creationId xmlns:a16="http://schemas.microsoft.com/office/drawing/2014/main" id="{C336D8DF-41DC-3248-BF40-57F873E6F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119" y="5970316"/>
              <a:ext cx="72" cy="307777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1D6BCC59-832B-8248-8A96-02752EAB9722}"/>
                </a:ext>
              </a:extLst>
            </p:cNvPr>
            <p:cNvGrpSpPr/>
            <p:nvPr/>
          </p:nvGrpSpPr>
          <p:grpSpPr>
            <a:xfrm>
              <a:off x="1274031" y="5221214"/>
              <a:ext cx="1825213" cy="882542"/>
              <a:chOff x="1045285" y="2272625"/>
              <a:chExt cx="2535019" cy="1225752"/>
            </a:xfrm>
          </p:grpSpPr>
          <p:sp>
            <p:nvSpPr>
              <p:cNvPr id="248" name="Line 853">
                <a:extLst>
                  <a:ext uri="{FF2B5EF4-FFF2-40B4-BE49-F238E27FC236}">
                    <a16:creationId xmlns:a16="http://schemas.microsoft.com/office/drawing/2014/main" id="{D55905F6-A4EF-F749-8371-1DF136F40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85" y="3492318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5CF377B1-E5C2-2748-BE74-721B4A225A0F}"/>
                  </a:ext>
                </a:extLst>
              </p:cNvPr>
              <p:cNvCxnSpPr/>
              <p:nvPr/>
            </p:nvCxnSpPr>
            <p:spPr>
              <a:xfrm>
                <a:off x="2180139" y="22726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Freeform 860">
                <a:extLst>
                  <a:ext uri="{FF2B5EF4-FFF2-40B4-BE49-F238E27FC236}">
                    <a16:creationId xmlns:a16="http://schemas.microsoft.com/office/drawing/2014/main" id="{CA3C80B0-4D05-304F-8C55-9AF8A5210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51" name="Freeform 860">
                <a:extLst>
                  <a:ext uri="{FF2B5EF4-FFF2-40B4-BE49-F238E27FC236}">
                    <a16:creationId xmlns:a16="http://schemas.microsoft.com/office/drawing/2014/main" id="{E967B553-B382-D64A-8F5B-6C939851D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284995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207" name="Line 853">
              <a:extLst>
                <a:ext uri="{FF2B5EF4-FFF2-40B4-BE49-F238E27FC236}">
                  <a16:creationId xmlns:a16="http://schemas.microsoft.com/office/drawing/2014/main" id="{599BC34F-F2F3-544E-B11B-A61A942BD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197" y="6131634"/>
              <a:ext cx="592531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6EBA52E0-0E84-024F-8BE8-5F2434B1C71B}"/>
                </a:ext>
              </a:extLst>
            </p:cNvPr>
            <p:cNvGrpSpPr/>
            <p:nvPr/>
          </p:nvGrpSpPr>
          <p:grpSpPr>
            <a:xfrm>
              <a:off x="3846906" y="5276583"/>
              <a:ext cx="1173639" cy="311392"/>
              <a:chOff x="4618723" y="2328766"/>
              <a:chExt cx="1630056" cy="432488"/>
            </a:xfrm>
          </p:grpSpPr>
          <p:sp>
            <p:nvSpPr>
              <p:cNvPr id="245" name="Freeform 860">
                <a:extLst>
                  <a:ext uri="{FF2B5EF4-FFF2-40B4-BE49-F238E27FC236}">
                    <a16:creationId xmlns:a16="http://schemas.microsoft.com/office/drawing/2014/main" id="{D10D9AA9-9052-6B4D-B38D-F368D46E7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195D9797-916E-354F-8B68-6520DA21F7FC}"/>
                  </a:ext>
                </a:extLst>
              </p:cNvPr>
              <p:cNvCxnSpPr/>
              <p:nvPr/>
            </p:nvCxnSpPr>
            <p:spPr>
              <a:xfrm>
                <a:off x="5124068" y="2328766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Freeform 860">
                <a:extLst>
                  <a:ext uri="{FF2B5EF4-FFF2-40B4-BE49-F238E27FC236}">
                    <a16:creationId xmlns:a16="http://schemas.microsoft.com/office/drawing/2014/main" id="{68490E91-72B5-B54D-9C2D-059241793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337351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47B0D0FF-89A5-224D-9816-06410D8DCFB3}"/>
                </a:ext>
              </a:extLst>
            </p:cNvPr>
            <p:cNvCxnSpPr/>
            <p:nvPr/>
          </p:nvCxnSpPr>
          <p:spPr>
            <a:xfrm>
              <a:off x="2803769" y="6063004"/>
              <a:ext cx="65836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Freeform 860">
              <a:extLst>
                <a:ext uri="{FF2B5EF4-FFF2-40B4-BE49-F238E27FC236}">
                  <a16:creationId xmlns:a16="http://schemas.microsoft.com/office/drawing/2014/main" id="{B6C46262-6902-4F4F-BC79-67F0A67C1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009" y="6106437"/>
              <a:ext cx="888796" cy="27190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11" name="Freeform 860">
              <a:extLst>
                <a:ext uri="{FF2B5EF4-FFF2-40B4-BE49-F238E27FC236}">
                  <a16:creationId xmlns:a16="http://schemas.microsoft.com/office/drawing/2014/main" id="{5607BEDC-269B-0647-B266-7A4342BFB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818" y="6067797"/>
              <a:ext cx="1123653" cy="29464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12" name="Line 853">
              <a:extLst>
                <a:ext uri="{FF2B5EF4-FFF2-40B4-BE49-F238E27FC236}">
                  <a16:creationId xmlns:a16="http://schemas.microsoft.com/office/drawing/2014/main" id="{DC42B9B8-C229-E546-8586-16EF6008A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4335" y="6585839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213" name="Line 853">
              <a:extLst>
                <a:ext uri="{FF2B5EF4-FFF2-40B4-BE49-F238E27FC236}">
                  <a16:creationId xmlns:a16="http://schemas.microsoft.com/office/drawing/2014/main" id="{C9839022-A755-EC42-8A99-0577637F8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024" y="6581477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214" name="Line 853">
              <a:extLst>
                <a:ext uri="{FF2B5EF4-FFF2-40B4-BE49-F238E27FC236}">
                  <a16:creationId xmlns:a16="http://schemas.microsoft.com/office/drawing/2014/main" id="{4E66B74F-9A2A-B846-9537-EFDB24167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3168" y="5664069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1DD0053A-8B55-854A-9A91-60D3F18CF7C4}"/>
                </a:ext>
              </a:extLst>
            </p:cNvPr>
            <p:cNvGrpSpPr/>
            <p:nvPr/>
          </p:nvGrpSpPr>
          <p:grpSpPr>
            <a:xfrm>
              <a:off x="2893449" y="4395049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21" name="Oval 859">
                <a:extLst>
                  <a:ext uri="{FF2B5EF4-FFF2-40B4-BE49-F238E27FC236}">
                    <a16:creationId xmlns:a16="http://schemas.microsoft.com/office/drawing/2014/main" id="{E4EF13AA-CE5B-4047-8C2B-782DE3D137C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22" name="Oval 861">
                <a:extLst>
                  <a:ext uri="{FF2B5EF4-FFF2-40B4-BE49-F238E27FC236}">
                    <a16:creationId xmlns:a16="http://schemas.microsoft.com/office/drawing/2014/main" id="{DA8C1EFE-EF22-D347-A04F-EA1132CD36E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23" name="Oval 862">
                <a:extLst>
                  <a:ext uri="{FF2B5EF4-FFF2-40B4-BE49-F238E27FC236}">
                    <a16:creationId xmlns:a16="http://schemas.microsoft.com/office/drawing/2014/main" id="{3DCDB921-471C-184A-8F27-BFBE6E0B686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24" name="Oval 863">
                <a:extLst>
                  <a:ext uri="{FF2B5EF4-FFF2-40B4-BE49-F238E27FC236}">
                    <a16:creationId xmlns:a16="http://schemas.microsoft.com/office/drawing/2014/main" id="{E339104D-8971-4D40-A464-7B7C47ED58D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25" name="Oval 863">
                <a:extLst>
                  <a:ext uri="{FF2B5EF4-FFF2-40B4-BE49-F238E27FC236}">
                    <a16:creationId xmlns:a16="http://schemas.microsoft.com/office/drawing/2014/main" id="{6834BDD2-2D6E-B240-A370-C4185C6D9D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67C771D8-4F4D-5F42-A556-6676AC040C74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41" name="Freeform 860">
                  <a:extLst>
                    <a:ext uri="{FF2B5EF4-FFF2-40B4-BE49-F238E27FC236}">
                      <a16:creationId xmlns:a16="http://schemas.microsoft.com/office/drawing/2014/main" id="{14EE78A0-2082-5145-9A6E-ABD1FDABF7F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2" name="Rectangle 864">
                  <a:extLst>
                    <a:ext uri="{FF2B5EF4-FFF2-40B4-BE49-F238E27FC236}">
                      <a16:creationId xmlns:a16="http://schemas.microsoft.com/office/drawing/2014/main" id="{1063FB1F-C880-EE4D-B226-595A094787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43" name="Freeform 865">
                  <a:extLst>
                    <a:ext uri="{FF2B5EF4-FFF2-40B4-BE49-F238E27FC236}">
                      <a16:creationId xmlns:a16="http://schemas.microsoft.com/office/drawing/2014/main" id="{0102C789-FBEF-BB46-8E81-B798CA2854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4" name="Freeform 866">
                  <a:extLst>
                    <a:ext uri="{FF2B5EF4-FFF2-40B4-BE49-F238E27FC236}">
                      <a16:creationId xmlns:a16="http://schemas.microsoft.com/office/drawing/2014/main" id="{E905D257-C13C-C94B-B984-85345B77568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DB922018-F4D9-FF48-96D7-574B22E8282B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28" name="Oval 878">
                  <a:extLst>
                    <a:ext uri="{FF2B5EF4-FFF2-40B4-BE49-F238E27FC236}">
                      <a16:creationId xmlns:a16="http://schemas.microsoft.com/office/drawing/2014/main" id="{92E49227-67FB-8347-99DB-D12953F86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9" name="Rectangle 880">
                  <a:extLst>
                    <a:ext uri="{FF2B5EF4-FFF2-40B4-BE49-F238E27FC236}">
                      <a16:creationId xmlns:a16="http://schemas.microsoft.com/office/drawing/2014/main" id="{70E32EAE-9AB3-FC4F-90DE-B3E026BF17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0" name="Oval 878">
                  <a:extLst>
                    <a:ext uri="{FF2B5EF4-FFF2-40B4-BE49-F238E27FC236}">
                      <a16:creationId xmlns:a16="http://schemas.microsoft.com/office/drawing/2014/main" id="{5452E5BB-CDF9-284C-AE1E-7B159AECCF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1" name="Line 881">
                  <a:extLst>
                    <a:ext uri="{FF2B5EF4-FFF2-40B4-BE49-F238E27FC236}">
                      <a16:creationId xmlns:a16="http://schemas.microsoft.com/office/drawing/2014/main" id="{A7648C66-F59A-FB42-BF06-18561DD7A6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2" name="Line 882">
                  <a:extLst>
                    <a:ext uri="{FF2B5EF4-FFF2-40B4-BE49-F238E27FC236}">
                      <a16:creationId xmlns:a16="http://schemas.microsoft.com/office/drawing/2014/main" id="{37B522F5-8EFA-6745-92E0-1A3F1D15A2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3" name="Rectangle 880">
                  <a:extLst>
                    <a:ext uri="{FF2B5EF4-FFF2-40B4-BE49-F238E27FC236}">
                      <a16:creationId xmlns:a16="http://schemas.microsoft.com/office/drawing/2014/main" id="{2CF320D3-9D61-5A4D-B37C-054B9468F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4" name="Oval 878">
                  <a:extLst>
                    <a:ext uri="{FF2B5EF4-FFF2-40B4-BE49-F238E27FC236}">
                      <a16:creationId xmlns:a16="http://schemas.microsoft.com/office/drawing/2014/main" id="{9ABE2B98-A60C-304D-AA59-9A3F718AED8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5" name="Line 882">
                  <a:extLst>
                    <a:ext uri="{FF2B5EF4-FFF2-40B4-BE49-F238E27FC236}">
                      <a16:creationId xmlns:a16="http://schemas.microsoft.com/office/drawing/2014/main" id="{C91267F1-DB9E-FD45-B762-C640B08D54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6" name="Line 882">
                  <a:extLst>
                    <a:ext uri="{FF2B5EF4-FFF2-40B4-BE49-F238E27FC236}">
                      <a16:creationId xmlns:a16="http://schemas.microsoft.com/office/drawing/2014/main" id="{1286A2B9-52BC-6D44-B8E2-04F98AA551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7" name="Line 884">
                  <a:extLst>
                    <a:ext uri="{FF2B5EF4-FFF2-40B4-BE49-F238E27FC236}">
                      <a16:creationId xmlns:a16="http://schemas.microsoft.com/office/drawing/2014/main" id="{49F0D6DF-4C66-2944-B15A-DD31A5FC11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8" name="Oval 885">
                  <a:extLst>
                    <a:ext uri="{FF2B5EF4-FFF2-40B4-BE49-F238E27FC236}">
                      <a16:creationId xmlns:a16="http://schemas.microsoft.com/office/drawing/2014/main" id="{FF99C7DC-56CE-6547-82A4-A6ED337F0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9" name="Line 881">
                  <a:extLst>
                    <a:ext uri="{FF2B5EF4-FFF2-40B4-BE49-F238E27FC236}">
                      <a16:creationId xmlns:a16="http://schemas.microsoft.com/office/drawing/2014/main" id="{73F98362-8BE9-BC48-ACE5-384E722013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0" name="Line 882">
                  <a:extLst>
                    <a:ext uri="{FF2B5EF4-FFF2-40B4-BE49-F238E27FC236}">
                      <a16:creationId xmlns:a16="http://schemas.microsoft.com/office/drawing/2014/main" id="{E8FB84CF-5ECE-E94A-AD50-F6191C1B48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5730D335-2098-6D4F-8FD0-EF0A258C2522}"/>
                </a:ext>
              </a:extLst>
            </p:cNvPr>
            <p:cNvGrpSpPr/>
            <p:nvPr/>
          </p:nvGrpSpPr>
          <p:grpSpPr>
            <a:xfrm>
              <a:off x="884857" y="6119126"/>
              <a:ext cx="538242" cy="388227"/>
              <a:chOff x="1012668" y="927184"/>
              <a:chExt cx="747559" cy="539203"/>
            </a:xfrm>
          </p:grpSpPr>
          <p:sp>
            <p:nvSpPr>
              <p:cNvPr id="217" name="Line 853">
                <a:extLst>
                  <a:ext uri="{FF2B5EF4-FFF2-40B4-BE49-F238E27FC236}">
                    <a16:creationId xmlns:a16="http://schemas.microsoft.com/office/drawing/2014/main" id="{0C381E7E-4F09-8E4B-9988-F9DCAEF2E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218" name="Rectangle 876">
                <a:extLst>
                  <a:ext uri="{FF2B5EF4-FFF2-40B4-BE49-F238E27FC236}">
                    <a16:creationId xmlns:a16="http://schemas.microsoft.com/office/drawing/2014/main" id="{0E68B248-7D9F-CB4C-A93A-679B30E83D5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19" name="Rectangle 873">
                <a:extLst>
                  <a:ext uri="{FF2B5EF4-FFF2-40B4-BE49-F238E27FC236}">
                    <a16:creationId xmlns:a16="http://schemas.microsoft.com/office/drawing/2014/main" id="{2DDCD34B-2796-5A4B-BC73-A653C8498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20" name="Freeform 875">
                <a:extLst>
                  <a:ext uri="{FF2B5EF4-FFF2-40B4-BE49-F238E27FC236}">
                    <a16:creationId xmlns:a16="http://schemas.microsoft.com/office/drawing/2014/main" id="{B1B5B629-1EDB-2F48-9D7D-39369BADD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252" name="Rectangle 251">
            <a:extLst>
              <a:ext uri="{FF2B5EF4-FFF2-40B4-BE49-F238E27FC236}">
                <a16:creationId xmlns:a16="http://schemas.microsoft.com/office/drawing/2014/main" id="{2A1384B0-A3DD-0944-A15C-E2195CE0EC49}"/>
              </a:ext>
            </a:extLst>
          </p:cNvPr>
          <p:cNvSpPr/>
          <p:nvPr/>
        </p:nvSpPr>
        <p:spPr>
          <a:xfrm>
            <a:off x="9642088" y="1535149"/>
            <a:ext cx="2422704" cy="1315745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Poll 2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: What is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h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)?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A.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1	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D.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  4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B.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	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E.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  other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C.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515256-244B-DD44-B8D3-F8DD44CF75D0}"/>
              </a:ext>
            </a:extLst>
          </p:cNvPr>
          <p:cNvCxnSpPr>
            <a:cxnSpLocks/>
          </p:cNvCxnSpPr>
          <p:nvPr/>
        </p:nvCxnSpPr>
        <p:spPr>
          <a:xfrm flipH="1">
            <a:off x="2852928" y="2640227"/>
            <a:ext cx="1325129" cy="64794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C29DCFBB-688E-AC40-9807-32BBC1041679}"/>
              </a:ext>
            </a:extLst>
          </p:cNvPr>
          <p:cNvCxnSpPr>
            <a:cxnSpLocks/>
          </p:cNvCxnSpPr>
          <p:nvPr/>
        </p:nvCxnSpPr>
        <p:spPr>
          <a:xfrm>
            <a:off x="4450052" y="2637360"/>
            <a:ext cx="2572540" cy="63862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AA8782C-93CF-D442-C49E-8F58B564F195}"/>
              </a:ext>
            </a:extLst>
          </p:cNvPr>
          <p:cNvSpPr/>
          <p:nvPr/>
        </p:nvSpPr>
        <p:spPr>
          <a:xfrm>
            <a:off x="6163362" y="3278849"/>
            <a:ext cx="5938364" cy="171907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96AE036-D7CE-EE43-78B9-15814CF75785}"/>
              </a:ext>
            </a:extLst>
          </p:cNvPr>
          <p:cNvSpPr/>
          <p:nvPr/>
        </p:nvSpPr>
        <p:spPr>
          <a:xfrm>
            <a:off x="190715" y="921155"/>
            <a:ext cx="5962587" cy="171907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99E1F1-D2EF-CC0C-22D9-BC4FAEA05EFF}"/>
              </a:ext>
            </a:extLst>
          </p:cNvPr>
          <p:cNvSpPr/>
          <p:nvPr/>
        </p:nvSpPr>
        <p:spPr>
          <a:xfrm>
            <a:off x="1491548" y="2743252"/>
            <a:ext cx="211461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70C0"/>
                </a:solidFill>
                <a:latin typeface="Calibri"/>
              </a:rPr>
              <a:t>move(r1,d3,d1)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1F839B-3A2F-6DC8-B7AE-79CC8A80EEDC}"/>
              </a:ext>
            </a:extLst>
          </p:cNvPr>
          <p:cNvSpPr/>
          <p:nvPr/>
        </p:nvSpPr>
        <p:spPr>
          <a:xfrm>
            <a:off x="5660315" y="2743252"/>
            <a:ext cx="211461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70C0"/>
                </a:solidFill>
                <a:latin typeface="Calibri"/>
              </a:rPr>
              <a:t>move(r1,d3,d2)</a:t>
            </a:r>
          </a:p>
        </p:txBody>
      </p:sp>
    </p:spTree>
    <p:extLst>
      <p:ext uri="{BB962C8B-B14F-4D97-AF65-F5344CB8AC3E}">
        <p14:creationId xmlns:p14="http://schemas.microsoft.com/office/powerpoint/2010/main" val="207799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" grpId="0" animBg="1"/>
      <p:bldP spid="2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Fast-Forward Heuristic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97727"/>
            <a:ext cx="8839200" cy="5104673"/>
          </a:xfrm>
        </p:spPr>
        <p:txBody>
          <a:bodyPr/>
          <a:lstStyle/>
          <a:p>
            <a:r>
              <a:rPr lang="en-US" dirty="0"/>
              <a:t>Every state is also a relaxed state</a:t>
            </a:r>
          </a:p>
          <a:p>
            <a:r>
              <a:rPr lang="en-US" dirty="0"/>
              <a:t>Every solution is also a relaxed solution</a:t>
            </a:r>
          </a:p>
          <a:p>
            <a:endParaRPr lang="en-US" dirty="0"/>
          </a:p>
          <a:p>
            <a:r>
              <a:rPr lang="en-US" i="1" dirty="0"/>
              <a:t>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minimum cost of all relaxed solutions</a:t>
            </a:r>
          </a:p>
          <a:p>
            <a:pPr lvl="1"/>
            <a:r>
              <a:rPr lang="en-US" dirty="0"/>
              <a:t>Thus </a:t>
            </a:r>
            <a:r>
              <a:rPr lang="en-US" i="1" dirty="0"/>
              <a:t>h</a:t>
            </a:r>
            <a:r>
              <a:rPr lang="en-US" baseline="30000" dirty="0"/>
              <a:t>+</a:t>
            </a:r>
            <a:r>
              <a:rPr lang="en-US" dirty="0"/>
              <a:t> is admissible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Problem: computing </a:t>
            </a:r>
            <a:r>
              <a:rPr lang="en-US" i="1" dirty="0"/>
              <a:t>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is NP-hard</a:t>
            </a:r>
          </a:p>
          <a:p>
            <a:pPr lvl="1"/>
            <a:endParaRPr lang="en-US" dirty="0"/>
          </a:p>
          <a:p>
            <a:r>
              <a:rPr lang="en-US" dirty="0"/>
              <a:t>Fast-Forward Heuristic, </a:t>
            </a:r>
            <a:r>
              <a:rPr lang="en-US" i="1" dirty="0" err="1"/>
              <a:t>h</a:t>
            </a:r>
            <a:r>
              <a:rPr lang="en-US" baseline="30000" dirty="0" err="1"/>
              <a:t>FF</a:t>
            </a:r>
            <a:endParaRPr lang="en-US" dirty="0"/>
          </a:p>
          <a:p>
            <a:pPr lvl="1"/>
            <a:r>
              <a:rPr lang="en-US" dirty="0"/>
              <a:t>An approximation of </a:t>
            </a:r>
            <a:r>
              <a:rPr lang="en-US" i="1" dirty="0"/>
              <a:t>h</a:t>
            </a:r>
            <a:r>
              <a:rPr lang="en-US" baseline="30000" dirty="0"/>
              <a:t>+</a:t>
            </a:r>
            <a:r>
              <a:rPr lang="en-US" dirty="0"/>
              <a:t> that’s easier to compute</a:t>
            </a:r>
          </a:p>
          <a:p>
            <a:pPr lvl="2"/>
            <a:r>
              <a:rPr lang="en-US" dirty="0"/>
              <a:t>Upper bound on </a:t>
            </a:r>
            <a:r>
              <a:rPr lang="en-US" i="1" dirty="0"/>
              <a:t>h</a:t>
            </a:r>
            <a:r>
              <a:rPr lang="en-US" baseline="30000" dirty="0"/>
              <a:t>+</a:t>
            </a:r>
            <a:endParaRPr lang="en-US" dirty="0"/>
          </a:p>
          <a:p>
            <a:pPr lvl="1"/>
            <a:r>
              <a:rPr lang="en-US" dirty="0"/>
              <a:t>Name comes from a planner called </a:t>
            </a:r>
            <a:r>
              <a:rPr lang="en-US" dirty="0">
                <a:latin typeface="Calibri" panose="020F0502020204030204" pitchFamily="34" charset="0"/>
              </a:rPr>
              <a:t>Fast-Forward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97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D264-AF9E-9A4E-B99C-B9D87CCA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7772551" cy="812800"/>
          </a:xfrm>
        </p:spPr>
        <p:txBody>
          <a:bodyPr/>
          <a:lstStyle/>
          <a:p>
            <a:r>
              <a:rPr lang="en-US" dirty="0"/>
              <a:t>Preliminaries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CB34-D54D-0645-BC98-79FC4D512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965771"/>
            <a:ext cx="6346005" cy="5469954"/>
          </a:xfrm>
        </p:spPr>
        <p:txBody>
          <a:bodyPr/>
          <a:lstStyle/>
          <a:p>
            <a:r>
              <a:rPr lang="en-US" dirty="0"/>
              <a:t>Suppose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are r-applicable in </a:t>
            </a:r>
            <a:r>
              <a:rPr lang="en-US" i="1" dirty="0">
                <a:cs typeface="Times New Roman"/>
              </a:rPr>
              <a:t>ŝ</a:t>
            </a:r>
            <a:r>
              <a:rPr lang="en-US" baseline="-25000" dirty="0">
                <a:cs typeface="Times New Roman"/>
              </a:rPr>
              <a:t>0</a:t>
            </a:r>
          </a:p>
          <a:p>
            <a:r>
              <a:rPr lang="en-US" dirty="0"/>
              <a:t>Let </a:t>
            </a:r>
            <a:r>
              <a:rPr lang="en-US" i="1" dirty="0">
                <a:cs typeface="Times New Roman"/>
              </a:rPr>
              <a:t>ŝ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 = </a:t>
            </a:r>
            <a:r>
              <a:rPr lang="el-GR" dirty="0"/>
              <a:t>γ</a:t>
            </a:r>
            <a:r>
              <a:rPr lang="el-GR" baseline="30000" dirty="0"/>
              <a:t>+</a:t>
            </a:r>
            <a:r>
              <a:rPr lang="el-GR" dirty="0"/>
              <a:t>(</a:t>
            </a:r>
            <a:r>
              <a:rPr lang="en-US" i="1" dirty="0">
                <a:cs typeface="Times New Roman"/>
              </a:rPr>
              <a:t>ŝ</a:t>
            </a:r>
            <a:r>
              <a:rPr lang="en-US" baseline="-25000" dirty="0">
                <a:cs typeface="Times New Roman"/>
              </a:rPr>
              <a:t>0</a:t>
            </a:r>
            <a:r>
              <a:rPr lang="el-GR" dirty="0"/>
              <a:t>,</a:t>
            </a:r>
            <a:r>
              <a:rPr lang="el-GR" i="1" baseline="-25000" dirty="0"/>
              <a:t>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l-GR" dirty="0"/>
              <a:t>)</a:t>
            </a:r>
            <a:r>
              <a:rPr lang="en-US" dirty="0"/>
              <a:t> = </a:t>
            </a:r>
            <a:r>
              <a:rPr lang="en-US" i="1" dirty="0">
                <a:cs typeface="Times New Roman"/>
              </a:rPr>
              <a:t>ŝ</a:t>
            </a:r>
            <a:r>
              <a:rPr lang="en-US" baseline="-25000" dirty="0">
                <a:cs typeface="Times New Roman"/>
              </a:rPr>
              <a:t>0</a:t>
            </a:r>
            <a:r>
              <a:rPr lang="en-US" i="1" dirty="0">
                <a:cs typeface="Times New Roman"/>
              </a:rPr>
              <a:t> </a:t>
            </a:r>
            <a:r>
              <a:rPr lang="el-GR" dirty="0"/>
              <a:t>∪</a:t>
            </a:r>
            <a:r>
              <a:rPr lang="en-US" dirty="0"/>
              <a:t> eff(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r>
              <a:rPr lang="en-US" dirty="0"/>
              <a:t>Then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is still applicable in </a:t>
            </a:r>
            <a:r>
              <a:rPr lang="en-US" i="1" dirty="0">
                <a:cs typeface="Times New Roman"/>
              </a:rPr>
              <a:t>ŝ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 </a:t>
            </a:r>
          </a:p>
          <a:p>
            <a:pPr lvl="1"/>
            <a:r>
              <a:rPr lang="en-US" i="1" dirty="0">
                <a:cs typeface="Times New Roman"/>
              </a:rPr>
              <a:t>ŝ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 = </a:t>
            </a:r>
            <a:r>
              <a:rPr lang="el-GR" dirty="0"/>
              <a:t>γ</a:t>
            </a:r>
            <a:r>
              <a:rPr lang="el-GR" baseline="30000" dirty="0"/>
              <a:t>+</a:t>
            </a:r>
            <a:r>
              <a:rPr lang="el-GR" dirty="0"/>
              <a:t>(</a:t>
            </a:r>
            <a:r>
              <a:rPr lang="en-US" i="1" dirty="0">
                <a:cs typeface="Times New Roman"/>
              </a:rPr>
              <a:t>ŝ</a:t>
            </a:r>
            <a:r>
              <a:rPr lang="en-US" baseline="-25000" dirty="0">
                <a:cs typeface="Times New Roman"/>
              </a:rPr>
              <a:t>1</a:t>
            </a:r>
            <a:r>
              <a:rPr lang="el-GR" dirty="0"/>
              <a:t>,</a:t>
            </a:r>
            <a:r>
              <a:rPr lang="el-GR" i="1" baseline="-25000" dirty="0"/>
              <a:t>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l-GR" dirty="0"/>
              <a:t>)</a:t>
            </a:r>
            <a:r>
              <a:rPr lang="en-US" dirty="0"/>
              <a:t> = </a:t>
            </a:r>
            <a:r>
              <a:rPr lang="en-US" i="1" dirty="0">
                <a:cs typeface="Times New Roman"/>
              </a:rPr>
              <a:t>ŝ</a:t>
            </a:r>
            <a:r>
              <a:rPr lang="en-US" baseline="-25000" dirty="0">
                <a:cs typeface="Times New Roman"/>
              </a:rPr>
              <a:t>0</a:t>
            </a:r>
            <a:r>
              <a:rPr lang="en-US" i="1" dirty="0">
                <a:cs typeface="Times New Roman"/>
              </a:rPr>
              <a:t> </a:t>
            </a:r>
            <a:r>
              <a:rPr lang="el-GR" dirty="0"/>
              <a:t>∪</a:t>
            </a:r>
            <a:r>
              <a:rPr lang="en-US" dirty="0"/>
              <a:t> eff(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l-GR" dirty="0"/>
              <a:t> ∪</a:t>
            </a:r>
            <a:r>
              <a:rPr lang="en-US" dirty="0"/>
              <a:t> eff(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Apply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in the opposite order ⇒ same state </a:t>
            </a:r>
            <a:r>
              <a:rPr lang="en-US" i="1" dirty="0">
                <a:cs typeface="Times New Roman"/>
              </a:rPr>
              <a:t>ŝ</a:t>
            </a:r>
            <a:r>
              <a:rPr lang="en-US" baseline="-25000" dirty="0">
                <a:cs typeface="Times New Roman"/>
              </a:rPr>
              <a:t>2</a:t>
            </a:r>
            <a:br>
              <a:rPr lang="en-US" baseline="-25000" dirty="0">
                <a:cs typeface="Times New Roman"/>
              </a:rPr>
            </a:br>
            <a:endParaRPr lang="en-US" dirty="0"/>
          </a:p>
          <a:p>
            <a:r>
              <a:rPr lang="en-US" dirty="0"/>
              <a:t>Let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be a set of actions that all are r-applicable in </a:t>
            </a:r>
            <a:r>
              <a:rPr lang="en-US" i="1" dirty="0">
                <a:cs typeface="Times New Roman"/>
              </a:rPr>
              <a:t>ŝ</a:t>
            </a:r>
            <a:r>
              <a:rPr lang="en-US" baseline="-25000" dirty="0">
                <a:cs typeface="Times New Roman"/>
              </a:rPr>
              <a:t>0</a:t>
            </a:r>
            <a:endParaRPr lang="en-US" dirty="0"/>
          </a:p>
          <a:p>
            <a:pPr lvl="1"/>
            <a:r>
              <a:rPr lang="en-US" dirty="0"/>
              <a:t>Can r-apply them in any order and get same result</a:t>
            </a:r>
          </a:p>
          <a:p>
            <a:pPr lvl="1"/>
            <a:r>
              <a:rPr lang="en-US" i="1" dirty="0">
                <a:cs typeface="Times New Roman"/>
              </a:rPr>
              <a:t>ŝ</a:t>
            </a:r>
            <a:r>
              <a:rPr lang="en-US" baseline="-25000" dirty="0"/>
              <a:t>1</a:t>
            </a:r>
            <a:r>
              <a:rPr lang="en-US" dirty="0"/>
              <a:t> =</a:t>
            </a:r>
            <a:r>
              <a:rPr lang="en-US" i="1" dirty="0"/>
              <a:t> </a:t>
            </a:r>
            <a:r>
              <a:rPr lang="el-GR" dirty="0"/>
              <a:t>γ</a:t>
            </a:r>
            <a:r>
              <a:rPr lang="el-GR" baseline="30000" dirty="0"/>
              <a:t>+</a:t>
            </a:r>
            <a:r>
              <a:rPr lang="el-GR" dirty="0"/>
              <a:t>(</a:t>
            </a:r>
            <a:r>
              <a:rPr lang="en-US" i="1" dirty="0">
                <a:cs typeface="Times New Roman"/>
              </a:rPr>
              <a:t>ŝ</a:t>
            </a:r>
            <a:r>
              <a:rPr lang="en-US" baseline="-25000" dirty="0">
                <a:cs typeface="Times New Roman"/>
              </a:rPr>
              <a:t>0</a:t>
            </a:r>
            <a:r>
              <a:rPr lang="el-GR" dirty="0"/>
              <a:t>,</a:t>
            </a:r>
            <a:r>
              <a:rPr lang="el-GR" i="1" baseline="-25000" dirty="0"/>
              <a:t>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l-GR" dirty="0"/>
              <a:t>)</a:t>
            </a:r>
            <a:r>
              <a:rPr lang="en-US" dirty="0"/>
              <a:t> =</a:t>
            </a:r>
            <a:r>
              <a:rPr lang="el-GR" dirty="0"/>
              <a:t> </a:t>
            </a:r>
            <a:r>
              <a:rPr lang="en-US" i="1" dirty="0">
                <a:cs typeface="Times New Roman"/>
              </a:rPr>
              <a:t>ŝ</a:t>
            </a:r>
            <a:r>
              <a:rPr lang="en-US" baseline="-25000" dirty="0">
                <a:cs typeface="Times New Roman"/>
              </a:rPr>
              <a:t>0</a:t>
            </a:r>
            <a:r>
              <a:rPr lang="en-US" i="1" dirty="0">
                <a:cs typeface="Times New Roman"/>
              </a:rPr>
              <a:t> </a:t>
            </a:r>
            <a:r>
              <a:rPr lang="el-GR" dirty="0"/>
              <a:t>∪</a:t>
            </a:r>
            <a:r>
              <a:rPr lang="en-US" dirty="0"/>
              <a:t> eff(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where eff(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) = ⋃{eff(</a:t>
            </a:r>
            <a:r>
              <a:rPr lang="en-US" i="1" dirty="0"/>
              <a:t>a</a:t>
            </a:r>
            <a:r>
              <a:rPr lang="en-US" dirty="0"/>
              <a:t>) | </a:t>
            </a:r>
            <a:r>
              <a:rPr lang="en-US" i="1" dirty="0"/>
              <a:t>a</a:t>
            </a:r>
            <a:r>
              <a:rPr lang="en-US" dirty="0"/>
              <a:t> ∈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}</a:t>
            </a:r>
          </a:p>
          <a:p>
            <a:r>
              <a:rPr lang="en-US" dirty="0"/>
              <a:t>Suppose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is a set of actions that are r-applicable in </a:t>
            </a:r>
            <a:r>
              <a:rPr lang="en-US" i="1" dirty="0">
                <a:cs typeface="Times New Roman"/>
              </a:rPr>
              <a:t>ŝ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i="1" dirty="0">
                <a:cs typeface="Times New Roman"/>
              </a:rPr>
              <a:t>ŝ</a:t>
            </a:r>
            <a:r>
              <a:rPr lang="en-US" baseline="-25000" dirty="0"/>
              <a:t>1 </a:t>
            </a:r>
            <a:r>
              <a:rPr lang="en-US" dirty="0">
                <a:cs typeface="Times New Roman"/>
              </a:rPr>
              <a:t>satisfies </a:t>
            </a:r>
            <a:r>
              <a:rPr lang="en-US" dirty="0"/>
              <a:t>pre(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) = ⋃{pre(</a:t>
            </a:r>
            <a:r>
              <a:rPr lang="en-US" i="1" dirty="0"/>
              <a:t>a</a:t>
            </a:r>
            <a:r>
              <a:rPr lang="en-US" dirty="0"/>
              <a:t>) | </a:t>
            </a:r>
            <a:r>
              <a:rPr lang="en-US" i="1" dirty="0"/>
              <a:t>a</a:t>
            </a:r>
            <a:r>
              <a:rPr lang="en-US" dirty="0"/>
              <a:t> ∈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}</a:t>
            </a:r>
            <a:endParaRPr lang="en-US" dirty="0">
              <a:cs typeface="Times New Roman"/>
            </a:endParaRPr>
          </a:p>
          <a:p>
            <a:pPr lvl="1"/>
            <a:r>
              <a:rPr lang="en-US" i="1" dirty="0">
                <a:cs typeface="Times New Roman"/>
              </a:rPr>
              <a:t>ŝ</a:t>
            </a:r>
            <a:r>
              <a:rPr lang="en-US" baseline="-25000" dirty="0"/>
              <a:t>2</a:t>
            </a:r>
            <a:r>
              <a:rPr lang="en-US" dirty="0"/>
              <a:t> =</a:t>
            </a:r>
            <a:r>
              <a:rPr lang="en-US" i="1" dirty="0"/>
              <a:t> </a:t>
            </a:r>
            <a:r>
              <a:rPr lang="el-GR" dirty="0"/>
              <a:t>γ</a:t>
            </a:r>
            <a:r>
              <a:rPr lang="el-GR" baseline="30000" dirty="0"/>
              <a:t>+</a:t>
            </a:r>
            <a:r>
              <a:rPr lang="el-GR" dirty="0"/>
              <a:t>(</a:t>
            </a:r>
            <a:r>
              <a:rPr lang="en-US" i="1" dirty="0">
                <a:cs typeface="Times New Roman"/>
              </a:rPr>
              <a:t>ŝ</a:t>
            </a:r>
            <a:r>
              <a:rPr lang="en-US" baseline="-25000" dirty="0">
                <a:cs typeface="Times New Roman"/>
              </a:rPr>
              <a:t>0</a:t>
            </a:r>
            <a:r>
              <a:rPr lang="el-GR" dirty="0"/>
              <a:t>,</a:t>
            </a:r>
            <a:r>
              <a:rPr lang="en-US" dirty="0"/>
              <a:t> ⟨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l-GR" dirty="0"/>
              <a:t>,</a:t>
            </a:r>
            <a:r>
              <a:rPr lang="el-GR" i="1" baseline="-25000" dirty="0"/>
              <a:t>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⟩) = </a:t>
            </a:r>
            <a:r>
              <a:rPr lang="en-US" i="1" dirty="0">
                <a:cs typeface="Times New Roman"/>
              </a:rPr>
              <a:t>ŝ</a:t>
            </a:r>
            <a:r>
              <a:rPr lang="en-US" baseline="-25000" dirty="0">
                <a:cs typeface="Times New Roman"/>
              </a:rPr>
              <a:t>0</a:t>
            </a:r>
            <a:r>
              <a:rPr lang="en-US" i="1" dirty="0">
                <a:cs typeface="Times New Roman"/>
              </a:rPr>
              <a:t> </a:t>
            </a:r>
            <a:r>
              <a:rPr lang="el-GR" dirty="0"/>
              <a:t>∪</a:t>
            </a:r>
            <a:r>
              <a:rPr lang="en-US" dirty="0"/>
              <a:t> eff(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) </a:t>
            </a:r>
            <a:r>
              <a:rPr lang="el-GR" dirty="0"/>
              <a:t>∪</a:t>
            </a:r>
            <a:r>
              <a:rPr lang="en-US" dirty="0"/>
              <a:t> eff(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) </a:t>
            </a:r>
          </a:p>
          <a:p>
            <a:pPr marL="349250" lvl="1" indent="0">
              <a:buNone/>
            </a:pPr>
            <a:r>
              <a:rPr lang="en-US" dirty="0"/>
              <a:t>…</a:t>
            </a:r>
          </a:p>
          <a:p>
            <a:r>
              <a:rPr lang="en-US" dirty="0"/>
              <a:t>Define </a:t>
            </a:r>
            <a:r>
              <a:rPr lang="el-GR" dirty="0"/>
              <a:t>γ</a:t>
            </a:r>
            <a:r>
              <a:rPr lang="el-GR" baseline="30000" dirty="0"/>
              <a:t>+</a:t>
            </a:r>
            <a:r>
              <a:rPr lang="el-GR" dirty="0"/>
              <a:t>(</a:t>
            </a:r>
            <a:r>
              <a:rPr lang="en-US" i="1" dirty="0">
                <a:cs typeface="Times New Roman"/>
              </a:rPr>
              <a:t>ŝ</a:t>
            </a:r>
            <a:r>
              <a:rPr lang="en-US" baseline="-25000" dirty="0">
                <a:cs typeface="Times New Roman"/>
              </a:rPr>
              <a:t>0</a:t>
            </a:r>
            <a:r>
              <a:rPr lang="el-GR" dirty="0"/>
              <a:t>,</a:t>
            </a:r>
            <a:r>
              <a:rPr lang="en-US" dirty="0"/>
              <a:t> ⟨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l-GR" dirty="0"/>
              <a:t>,</a:t>
            </a:r>
            <a:r>
              <a:rPr lang="el-GR" i="1" baseline="-25000" dirty="0"/>
              <a:t>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l-GR" dirty="0"/>
              <a:t>,</a:t>
            </a:r>
            <a:r>
              <a:rPr lang="en-US" dirty="0"/>
              <a:t>…,</a:t>
            </a:r>
            <a:r>
              <a:rPr lang="el-GR" i="1" baseline="-25000" dirty="0"/>
              <a:t>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⟩) in the obvious way</a:t>
            </a: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F7845FD3-5AEB-104D-BE34-5C9E032FD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6018" y="2050420"/>
            <a:ext cx="4962673" cy="2585312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cs typeface="Times New Roman"/>
              </a:rPr>
              <a:t>s</a:t>
            </a:r>
            <a:r>
              <a:rPr lang="en-US" baseline="-25000" dirty="0">
                <a:cs typeface="Times New Roman"/>
              </a:rPr>
              <a:t>0</a:t>
            </a:r>
            <a:r>
              <a:rPr lang="en-US" dirty="0">
                <a:ea typeface="Times New Roman"/>
                <a:cs typeface="Times New Roman"/>
              </a:rPr>
              <a:t> = </a:t>
            </a:r>
            <a:r>
              <a:rPr lang="ro-RO" dirty="0"/>
              <a:t>{</a:t>
            </a:r>
            <a:r>
              <a:rPr lang="ro-RO" dirty="0">
                <a:latin typeface="Calibri"/>
              </a:rPr>
              <a:t>loc(r1</a:t>
            </a:r>
            <a:r>
              <a:rPr lang="ro-RO">
                <a:latin typeface="Calibri"/>
              </a:rPr>
              <a:t>)=d1, </a:t>
            </a:r>
            <a:r>
              <a:rPr lang="ro-RO" dirty="0">
                <a:latin typeface="Calibri"/>
              </a:rPr>
              <a:t>cargo(r1)=</a:t>
            </a:r>
            <a:r>
              <a:rPr lang="ro-RO" dirty="0" err="1">
                <a:latin typeface="Calibri"/>
              </a:rPr>
              <a:t>nil</a:t>
            </a:r>
            <a:r>
              <a:rPr lang="ro-RO" dirty="0">
                <a:latin typeface="Calibri"/>
              </a:rPr>
              <a:t>, loc(c1)=d1</a:t>
            </a:r>
            <a:r>
              <a:rPr lang="ro-RO" dirty="0"/>
              <a:t>}</a:t>
            </a:r>
            <a:endParaRPr lang="en-US" dirty="0">
              <a:cs typeface="Times New Roman"/>
            </a:endParaRPr>
          </a:p>
          <a:p>
            <a:pPr marL="0" indent="0">
              <a:buNone/>
            </a:pP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load(r1,c1,d1)</a:t>
            </a:r>
          </a:p>
          <a:p>
            <a:pPr marL="0" indent="0">
              <a:buNone/>
            </a:pP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0070C1"/>
                </a:solidFill>
                <a:latin typeface="Calibri"/>
              </a:rPr>
              <a:t>move(r1,d1,d3)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 =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}</a:t>
            </a:r>
          </a:p>
          <a:p>
            <a:pPr marL="0" indent="0">
              <a:buNone/>
              <a:tabLst>
                <a:tab pos="1311275" algn="l"/>
              </a:tabLst>
            </a:pPr>
            <a:r>
              <a:rPr lang="en-US" i="1" dirty="0" err="1"/>
              <a:t>γ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,</a:t>
            </a:r>
            <a:r>
              <a:rPr lang="en-US" i="1" dirty="0">
                <a:latin typeface="Times New Roman" panose="02020603050405020304" pitchFamily="18" charset="0"/>
              </a:rPr>
              <a:t> A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/>
              <a:t>) </a:t>
            </a:r>
            <a:r>
              <a:rPr lang="ro-RO" dirty="0"/>
              <a:t>= {</a:t>
            </a:r>
            <a:r>
              <a:rPr lang="ro-RO" dirty="0">
                <a:latin typeface="Calibri"/>
                <a:cs typeface="Calibri"/>
              </a:rPr>
              <a:t>loc(r1)=d1</a:t>
            </a:r>
            <a:r>
              <a:rPr lang="ro-RO" dirty="0">
                <a:latin typeface="Calibri"/>
              </a:rPr>
              <a:t>, </a:t>
            </a:r>
            <a:r>
              <a:rPr lang="ro-RO" dirty="0">
                <a:solidFill>
                  <a:srgbClr val="0195F3"/>
                </a:solidFill>
                <a:latin typeface="Calibri"/>
              </a:rPr>
              <a:t>loc(r1)=d3, </a:t>
            </a:r>
            <a:br>
              <a:rPr lang="en-US" dirty="0">
                <a:latin typeface="Calibri"/>
              </a:rPr>
            </a:br>
            <a:r>
              <a:rPr lang="en-US" dirty="0">
                <a:latin typeface="Calibri"/>
              </a:rPr>
              <a:t>	</a:t>
            </a:r>
            <a:r>
              <a:rPr lang="ro-RO" dirty="0">
                <a:solidFill>
                  <a:srgbClr val="FF0000"/>
                </a:solidFill>
                <a:latin typeface="Calibri"/>
              </a:rPr>
              <a:t>cargo(r1)=</a:t>
            </a:r>
            <a:r>
              <a:rPr lang="ro-RO" dirty="0" err="1">
                <a:solidFill>
                  <a:srgbClr val="FF0000"/>
                </a:solidFill>
                <a:latin typeface="Calibri"/>
              </a:rPr>
              <a:t>nil</a:t>
            </a:r>
            <a:r>
              <a:rPr lang="ro-RO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o-RO" dirty="0">
                <a:solidFill>
                  <a:srgbClr val="FF0000"/>
                </a:solidFill>
                <a:latin typeface="Calibri"/>
              </a:rPr>
              <a:t>cargo(r1)=</a:t>
            </a:r>
            <a:r>
              <a:rPr lang="ro-RO" dirty="0">
                <a:solidFill>
                  <a:srgbClr val="FF0000"/>
                </a:solidFill>
                <a:latin typeface="Calibri"/>
                <a:cs typeface="Calibri"/>
              </a:rPr>
              <a:t>c1</a:t>
            </a:r>
            <a:r>
              <a:rPr lang="ro-RO" dirty="0">
                <a:latin typeface="Calibri"/>
              </a:rPr>
              <a:t>,</a:t>
            </a:r>
            <a:br>
              <a:rPr lang="ro-RO" dirty="0">
                <a:latin typeface="Calibri"/>
              </a:rPr>
            </a:br>
            <a:r>
              <a:rPr lang="ro-RO" dirty="0">
                <a:latin typeface="Calibri"/>
              </a:rPr>
              <a:t>	loc(c1)=d1, loc(c1)=r1</a:t>
            </a:r>
            <a:r>
              <a:rPr lang="ro-RO" dirty="0"/>
              <a:t>}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8C86B1-1613-D84F-9534-9E291FE8EDA0}"/>
              </a:ext>
            </a:extLst>
          </p:cNvPr>
          <p:cNvGrpSpPr/>
          <p:nvPr/>
        </p:nvGrpSpPr>
        <p:grpSpPr>
          <a:xfrm>
            <a:off x="7835834" y="536068"/>
            <a:ext cx="3860650" cy="1297553"/>
            <a:chOff x="0" y="3124595"/>
            <a:chExt cx="3860650" cy="1297553"/>
          </a:xfrm>
        </p:grpSpPr>
        <p:sp>
          <p:nvSpPr>
            <p:cNvPr id="5" name="Rectangle 891">
              <a:extLst>
                <a:ext uri="{FF2B5EF4-FFF2-40B4-BE49-F238E27FC236}">
                  <a16:creationId xmlns:a16="http://schemas.microsoft.com/office/drawing/2014/main" id="{22368EF4-3F8F-9649-8882-4F586195B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574" y="3806779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" name="Rectangle 891">
              <a:extLst>
                <a:ext uri="{FF2B5EF4-FFF2-40B4-BE49-F238E27FC236}">
                  <a16:creationId xmlns:a16="http://schemas.microsoft.com/office/drawing/2014/main" id="{500C9D5C-97A7-FC49-9A6E-5221BFED9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086" y="3864250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A1F9407-1F11-A64C-B325-1650CBAB5267}"/>
                </a:ext>
              </a:extLst>
            </p:cNvPr>
            <p:cNvGrpSpPr/>
            <p:nvPr/>
          </p:nvGrpSpPr>
          <p:grpSpPr>
            <a:xfrm>
              <a:off x="476955" y="3124595"/>
              <a:ext cx="1573443" cy="799197"/>
              <a:chOff x="1152149" y="2171616"/>
              <a:chExt cx="2428155" cy="1233336"/>
            </a:xfrm>
          </p:grpSpPr>
          <p:sp>
            <p:nvSpPr>
              <p:cNvPr id="49" name="Line 853">
                <a:extLst>
                  <a:ext uri="{FF2B5EF4-FFF2-40B4-BE49-F238E27FC236}">
                    <a16:creationId xmlns:a16="http://schemas.microsoft.com/office/drawing/2014/main" id="{CC066FF5-8780-B04D-B99C-50D374B1B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149" y="3398894"/>
                <a:ext cx="822960" cy="60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36FE008-70D7-9545-BD86-48238BEA6A17}"/>
                  </a:ext>
                </a:extLst>
              </p:cNvPr>
              <p:cNvCxnSpPr/>
              <p:nvPr/>
            </p:nvCxnSpPr>
            <p:spPr>
              <a:xfrm>
                <a:off x="2270593" y="2171616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860">
                <a:extLst>
                  <a:ext uri="{FF2B5EF4-FFF2-40B4-BE49-F238E27FC236}">
                    <a16:creationId xmlns:a16="http://schemas.microsoft.com/office/drawing/2014/main" id="{A9D74AD4-510B-9448-9AA6-45E61125E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2" name="Freeform 860">
                <a:extLst>
                  <a:ext uri="{FF2B5EF4-FFF2-40B4-BE49-F238E27FC236}">
                    <a16:creationId xmlns:a16="http://schemas.microsoft.com/office/drawing/2014/main" id="{5D6430B0-6B52-214A-B90F-1BB677D45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9" y="2189098"/>
                <a:ext cx="1213405" cy="544246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8" name="Line 853">
              <a:extLst>
                <a:ext uri="{FF2B5EF4-FFF2-40B4-BE49-F238E27FC236}">
                  <a16:creationId xmlns:a16="http://schemas.microsoft.com/office/drawing/2014/main" id="{21CF57F4-DDD0-F246-9E88-8F31220920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1916" y="3938668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A505B1-25B1-AA41-B1B2-DC06960FC439}"/>
                </a:ext>
              </a:extLst>
            </p:cNvPr>
            <p:cNvGrpSpPr/>
            <p:nvPr/>
          </p:nvGrpSpPr>
          <p:grpSpPr>
            <a:xfrm>
              <a:off x="2723292" y="3162462"/>
              <a:ext cx="1137358" cy="357666"/>
              <a:chOff x="4618723" y="2209297"/>
              <a:chExt cx="1755184" cy="551957"/>
            </a:xfrm>
          </p:grpSpPr>
          <p:sp>
            <p:nvSpPr>
              <p:cNvPr id="46" name="Freeform 860">
                <a:extLst>
                  <a:ext uri="{FF2B5EF4-FFF2-40B4-BE49-F238E27FC236}">
                    <a16:creationId xmlns:a16="http://schemas.microsoft.com/office/drawing/2014/main" id="{5A7DA5A5-54F7-2243-96BC-5BA7D991B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CD8420F-5E71-AA4D-8432-B0BE9D8575C3}"/>
                  </a:ext>
                </a:extLst>
              </p:cNvPr>
              <p:cNvCxnSpPr/>
              <p:nvPr/>
            </p:nvCxnSpPr>
            <p:spPr>
              <a:xfrm>
                <a:off x="5249196" y="2209297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Freeform 860">
                <a:extLst>
                  <a:ext uri="{FF2B5EF4-FFF2-40B4-BE49-F238E27FC236}">
                    <a16:creationId xmlns:a16="http://schemas.microsoft.com/office/drawing/2014/main" id="{6AE03D7C-2C1C-FA4F-9B4A-81517C7BB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228643"/>
                <a:ext cx="1213406" cy="50510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F2C72D-85CC-5B4E-8DBC-E1A939CFC814}"/>
                </a:ext>
              </a:extLst>
            </p:cNvPr>
            <p:cNvCxnSpPr/>
            <p:nvPr/>
          </p:nvCxnSpPr>
          <p:spPr>
            <a:xfrm>
              <a:off x="1784471" y="3947671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860">
              <a:extLst>
                <a:ext uri="{FF2B5EF4-FFF2-40B4-BE49-F238E27FC236}">
                  <a16:creationId xmlns:a16="http://schemas.microsoft.com/office/drawing/2014/main" id="{08347BD6-DFD3-7A46-B7D1-75F56D11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987" y="3986760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2" name="Freeform 860">
              <a:extLst>
                <a:ext uri="{FF2B5EF4-FFF2-40B4-BE49-F238E27FC236}">
                  <a16:creationId xmlns:a16="http://schemas.microsoft.com/office/drawing/2014/main" id="{A5DD7AC4-2766-ED41-A3E2-E1073D539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415" y="3947800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3" name="Line 853">
              <a:extLst>
                <a:ext uri="{FF2B5EF4-FFF2-40B4-BE49-F238E27FC236}">
                  <a16:creationId xmlns:a16="http://schemas.microsoft.com/office/drawing/2014/main" id="{6A9D71A6-5013-A348-A5A5-75C0BB23D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980" y="4418222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4" name="Line 853">
              <a:extLst>
                <a:ext uri="{FF2B5EF4-FFF2-40B4-BE49-F238E27FC236}">
                  <a16:creationId xmlns:a16="http://schemas.microsoft.com/office/drawing/2014/main" id="{2209DB65-4A75-8942-B0F0-9E9FA30A0A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414296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d1</a:t>
              </a:r>
            </a:p>
          </p:txBody>
        </p:sp>
        <p:sp>
          <p:nvSpPr>
            <p:cNvPr id="15" name="Line 853">
              <a:extLst>
                <a:ext uri="{FF2B5EF4-FFF2-40B4-BE49-F238E27FC236}">
                  <a16:creationId xmlns:a16="http://schemas.microsoft.com/office/drawing/2014/main" id="{F076DE84-17B4-444C-9A07-49F46774C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930" y="3588629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1707311-FF74-ED41-A3F8-1139C1B91714}"/>
                </a:ext>
              </a:extLst>
            </p:cNvPr>
            <p:cNvGrpSpPr/>
            <p:nvPr/>
          </p:nvGrpSpPr>
          <p:grpSpPr>
            <a:xfrm>
              <a:off x="587884" y="3260407"/>
              <a:ext cx="1082989" cy="91908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2" name="Oval 859">
                <a:extLst>
                  <a:ext uri="{FF2B5EF4-FFF2-40B4-BE49-F238E27FC236}">
                    <a16:creationId xmlns:a16="http://schemas.microsoft.com/office/drawing/2014/main" id="{B80E57DF-2AFE-6B4A-B8BE-32814C41211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3" name="Oval 861">
                <a:extLst>
                  <a:ext uri="{FF2B5EF4-FFF2-40B4-BE49-F238E27FC236}">
                    <a16:creationId xmlns:a16="http://schemas.microsoft.com/office/drawing/2014/main" id="{BFDDF5DD-5392-F346-80ED-200F8F51151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4" name="Oval 862">
                <a:extLst>
                  <a:ext uri="{FF2B5EF4-FFF2-40B4-BE49-F238E27FC236}">
                    <a16:creationId xmlns:a16="http://schemas.microsoft.com/office/drawing/2014/main" id="{365E7BFC-D7A0-0047-BF2D-82A69BEEFA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5" name="Oval 863">
                <a:extLst>
                  <a:ext uri="{FF2B5EF4-FFF2-40B4-BE49-F238E27FC236}">
                    <a16:creationId xmlns:a16="http://schemas.microsoft.com/office/drawing/2014/main" id="{BA128714-DAF8-694C-98FA-D5E1E947701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6" name="Oval 863">
                <a:extLst>
                  <a:ext uri="{FF2B5EF4-FFF2-40B4-BE49-F238E27FC236}">
                    <a16:creationId xmlns:a16="http://schemas.microsoft.com/office/drawing/2014/main" id="{ED450B1D-EDFC-C84E-B56E-AFFCE037DCC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88636DC-3CBB-1244-9831-CBF08CEC5719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42" name="Freeform 860">
                  <a:extLst>
                    <a:ext uri="{FF2B5EF4-FFF2-40B4-BE49-F238E27FC236}">
                      <a16:creationId xmlns:a16="http://schemas.microsoft.com/office/drawing/2014/main" id="{7281A532-BF5B-554F-9A66-1D7A1CC97B7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Rectangle 864">
                  <a:extLst>
                    <a:ext uri="{FF2B5EF4-FFF2-40B4-BE49-F238E27FC236}">
                      <a16:creationId xmlns:a16="http://schemas.microsoft.com/office/drawing/2014/main" id="{D1C90102-6C6A-7F4A-8057-D24DF279F16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44" name="Freeform 865">
                  <a:extLst>
                    <a:ext uri="{FF2B5EF4-FFF2-40B4-BE49-F238E27FC236}">
                      <a16:creationId xmlns:a16="http://schemas.microsoft.com/office/drawing/2014/main" id="{D081B6B6-9571-8B4C-AF30-58C720B2300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Freeform 866">
                  <a:extLst>
                    <a:ext uri="{FF2B5EF4-FFF2-40B4-BE49-F238E27FC236}">
                      <a16:creationId xmlns:a16="http://schemas.microsoft.com/office/drawing/2014/main" id="{F5C09537-5980-164A-B043-FFDCB42566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585F3B9-CF94-4C4D-9603-90F3E7BAD380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9" name="Oval 878">
                  <a:extLst>
                    <a:ext uri="{FF2B5EF4-FFF2-40B4-BE49-F238E27FC236}">
                      <a16:creationId xmlns:a16="http://schemas.microsoft.com/office/drawing/2014/main" id="{46CE7F05-F271-FB4C-9E04-FFF05210FE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0" name="Rectangle 880">
                  <a:extLst>
                    <a:ext uri="{FF2B5EF4-FFF2-40B4-BE49-F238E27FC236}">
                      <a16:creationId xmlns:a16="http://schemas.microsoft.com/office/drawing/2014/main" id="{D9D2FF18-41AB-C04B-B9E7-0BD1FD4C09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1" name="Oval 878">
                  <a:extLst>
                    <a:ext uri="{FF2B5EF4-FFF2-40B4-BE49-F238E27FC236}">
                      <a16:creationId xmlns:a16="http://schemas.microsoft.com/office/drawing/2014/main" id="{C4E74F80-F00D-9743-A7AF-E25A8C0C6A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" name="Line 881">
                  <a:extLst>
                    <a:ext uri="{FF2B5EF4-FFF2-40B4-BE49-F238E27FC236}">
                      <a16:creationId xmlns:a16="http://schemas.microsoft.com/office/drawing/2014/main" id="{34A79F71-347A-A449-BB9C-579264989C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3" name="Line 882">
                  <a:extLst>
                    <a:ext uri="{FF2B5EF4-FFF2-40B4-BE49-F238E27FC236}">
                      <a16:creationId xmlns:a16="http://schemas.microsoft.com/office/drawing/2014/main" id="{ACE57D9E-4961-AF45-8D2B-F16FCE099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4" name="Rectangle 880">
                  <a:extLst>
                    <a:ext uri="{FF2B5EF4-FFF2-40B4-BE49-F238E27FC236}">
                      <a16:creationId xmlns:a16="http://schemas.microsoft.com/office/drawing/2014/main" id="{601C6C1F-6C9A-5449-B19D-4ABCAC98B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5" name="Oval 878">
                  <a:extLst>
                    <a:ext uri="{FF2B5EF4-FFF2-40B4-BE49-F238E27FC236}">
                      <a16:creationId xmlns:a16="http://schemas.microsoft.com/office/drawing/2014/main" id="{CEFA4656-698E-704A-8081-F566DA1839C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6" name="Line 882">
                  <a:extLst>
                    <a:ext uri="{FF2B5EF4-FFF2-40B4-BE49-F238E27FC236}">
                      <a16:creationId xmlns:a16="http://schemas.microsoft.com/office/drawing/2014/main" id="{49D7F1E5-CD82-FC47-B74E-FE71DC7ECC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7" name="Line 882">
                  <a:extLst>
                    <a:ext uri="{FF2B5EF4-FFF2-40B4-BE49-F238E27FC236}">
                      <a16:creationId xmlns:a16="http://schemas.microsoft.com/office/drawing/2014/main" id="{6AC4E19D-7A9B-F24D-A790-FC76C37875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8" name="Line 884">
                  <a:extLst>
                    <a:ext uri="{FF2B5EF4-FFF2-40B4-BE49-F238E27FC236}">
                      <a16:creationId xmlns:a16="http://schemas.microsoft.com/office/drawing/2014/main" id="{201F212D-89C3-7B4F-8E40-D1815788A9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9" name="Oval 885">
                  <a:extLst>
                    <a:ext uri="{FF2B5EF4-FFF2-40B4-BE49-F238E27FC236}">
                      <a16:creationId xmlns:a16="http://schemas.microsoft.com/office/drawing/2014/main" id="{4D55A66C-F92E-9E42-A7C3-385CA7752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0" name="Line 881">
                  <a:extLst>
                    <a:ext uri="{FF2B5EF4-FFF2-40B4-BE49-F238E27FC236}">
                      <a16:creationId xmlns:a16="http://schemas.microsoft.com/office/drawing/2014/main" id="{8C64FD48-A62D-A64F-8B14-31F789DB13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1" name="Line 882">
                  <a:extLst>
                    <a:ext uri="{FF2B5EF4-FFF2-40B4-BE49-F238E27FC236}">
                      <a16:creationId xmlns:a16="http://schemas.microsoft.com/office/drawing/2014/main" id="{561CC64D-3D44-E04F-BA2A-3AA119428E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03A3DE9-1EBB-0E46-96E6-604EA7EA5191}"/>
                </a:ext>
              </a:extLst>
            </p:cNvPr>
            <p:cNvGrpSpPr/>
            <p:nvPr/>
          </p:nvGrpSpPr>
          <p:grpSpPr>
            <a:xfrm>
              <a:off x="57450" y="3998181"/>
              <a:ext cx="484418" cy="349404"/>
              <a:chOff x="1012668" y="927184"/>
              <a:chExt cx="747559" cy="539203"/>
            </a:xfrm>
          </p:grpSpPr>
          <p:sp>
            <p:nvSpPr>
              <p:cNvPr id="18" name="Line 853">
                <a:extLst>
                  <a:ext uri="{FF2B5EF4-FFF2-40B4-BE49-F238E27FC236}">
                    <a16:creationId xmlns:a16="http://schemas.microsoft.com/office/drawing/2014/main" id="{81FE17AC-24D4-B14E-834A-619D2C02A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19" name="Rectangle 876">
                <a:extLst>
                  <a:ext uri="{FF2B5EF4-FFF2-40B4-BE49-F238E27FC236}">
                    <a16:creationId xmlns:a16="http://schemas.microsoft.com/office/drawing/2014/main" id="{94960C74-B238-A742-87F0-BCD667FD362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0" name="Rectangle 873">
                <a:extLst>
                  <a:ext uri="{FF2B5EF4-FFF2-40B4-BE49-F238E27FC236}">
                    <a16:creationId xmlns:a16="http://schemas.microsoft.com/office/drawing/2014/main" id="{8DD946F9-5865-8747-AB63-AD7541608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1" name="Freeform 875">
                <a:extLst>
                  <a:ext uri="{FF2B5EF4-FFF2-40B4-BE49-F238E27FC236}">
                    <a16:creationId xmlns:a16="http://schemas.microsoft.com/office/drawing/2014/main" id="{C3911C4B-5154-7D4A-BBAC-34A520732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9989D19-27E9-2A40-9CFF-5BB73A27994C}"/>
              </a:ext>
            </a:extLst>
          </p:cNvPr>
          <p:cNvGrpSpPr/>
          <p:nvPr/>
        </p:nvGrpSpPr>
        <p:grpSpPr>
          <a:xfrm>
            <a:off x="6837561" y="4452934"/>
            <a:ext cx="4145305" cy="2027225"/>
            <a:chOff x="4734528" y="4523059"/>
            <a:chExt cx="4145305" cy="2027225"/>
          </a:xfrm>
        </p:grpSpPr>
        <p:sp>
          <p:nvSpPr>
            <p:cNvPr id="170" name="Rectangle 891">
              <a:extLst>
                <a:ext uri="{FF2B5EF4-FFF2-40B4-BE49-F238E27FC236}">
                  <a16:creationId xmlns:a16="http://schemas.microsoft.com/office/drawing/2014/main" id="{596FC6F8-4437-9040-A496-7BBA72772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1139" y="5934915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71" name="Rectangle 891">
              <a:extLst>
                <a:ext uri="{FF2B5EF4-FFF2-40B4-BE49-F238E27FC236}">
                  <a16:creationId xmlns:a16="http://schemas.microsoft.com/office/drawing/2014/main" id="{BB5C736C-3B33-C54B-BE82-589E7B0D7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4651" y="5992387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8A5BE61C-AF80-514C-9860-8FABBF5215E6}"/>
                </a:ext>
              </a:extLst>
            </p:cNvPr>
            <p:cNvGrpSpPr/>
            <p:nvPr/>
          </p:nvGrpSpPr>
          <p:grpSpPr>
            <a:xfrm>
              <a:off x="5483239" y="5330897"/>
              <a:ext cx="1654724" cy="802328"/>
              <a:chOff x="1026717" y="2292224"/>
              <a:chExt cx="2553587" cy="1238160"/>
            </a:xfrm>
          </p:grpSpPr>
          <p:sp>
            <p:nvSpPr>
              <p:cNvPr id="218" name="Line 853">
                <a:extLst>
                  <a:ext uri="{FF2B5EF4-FFF2-40B4-BE49-F238E27FC236}">
                    <a16:creationId xmlns:a16="http://schemas.microsoft.com/office/drawing/2014/main" id="{A26A3373-C251-274D-9D7E-768FC7467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717" y="3524325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570A2673-B0E9-7840-8FF7-F2EEB08AE008}"/>
                  </a:ext>
                </a:extLst>
              </p:cNvPr>
              <p:cNvCxnSpPr/>
              <p:nvPr/>
            </p:nvCxnSpPr>
            <p:spPr>
              <a:xfrm>
                <a:off x="2180139" y="2292224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Freeform 860">
                <a:extLst>
                  <a:ext uri="{FF2B5EF4-FFF2-40B4-BE49-F238E27FC236}">
                    <a16:creationId xmlns:a16="http://schemas.microsoft.com/office/drawing/2014/main" id="{8ECDA5D0-BE86-1742-8A67-0AB4FBB9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21" name="Freeform 860">
                <a:extLst>
                  <a:ext uri="{FF2B5EF4-FFF2-40B4-BE49-F238E27FC236}">
                    <a16:creationId xmlns:a16="http://schemas.microsoft.com/office/drawing/2014/main" id="{4850ED0A-5469-1142-A105-E431DCB00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73" name="Line 853">
              <a:extLst>
                <a:ext uri="{FF2B5EF4-FFF2-40B4-BE49-F238E27FC236}">
                  <a16:creationId xmlns:a16="http://schemas.microsoft.com/office/drawing/2014/main" id="{F826344F-BB12-DC4F-9CEA-317338872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8521" y="6137574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929A16D-675F-B649-BB24-B84C648A8E4B}"/>
                </a:ext>
              </a:extLst>
            </p:cNvPr>
            <p:cNvGrpSpPr/>
            <p:nvPr/>
          </p:nvGrpSpPr>
          <p:grpSpPr>
            <a:xfrm>
              <a:off x="7810858" y="5365531"/>
              <a:ext cx="1068975" cy="282744"/>
              <a:chOff x="4618723" y="2324921"/>
              <a:chExt cx="1649655" cy="436333"/>
            </a:xfrm>
          </p:grpSpPr>
          <p:sp>
            <p:nvSpPr>
              <p:cNvPr id="215" name="Freeform 860">
                <a:extLst>
                  <a:ext uri="{FF2B5EF4-FFF2-40B4-BE49-F238E27FC236}">
                    <a16:creationId xmlns:a16="http://schemas.microsoft.com/office/drawing/2014/main" id="{176C92EA-8BD0-0540-A938-68AAAAEC5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AD821764-E4BD-F941-B7C1-29F84744F87B}"/>
                  </a:ext>
                </a:extLst>
              </p:cNvPr>
              <p:cNvCxnSpPr/>
              <p:nvPr/>
            </p:nvCxnSpPr>
            <p:spPr>
              <a:xfrm>
                <a:off x="5143667" y="2324921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Freeform 860">
                <a:extLst>
                  <a:ext uri="{FF2B5EF4-FFF2-40B4-BE49-F238E27FC236}">
                    <a16:creationId xmlns:a16="http://schemas.microsoft.com/office/drawing/2014/main" id="{70D62596-3D66-484C-B65C-907B2DE19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337343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BA9A2CC8-FC23-3144-B57C-206A0A981241}"/>
                </a:ext>
              </a:extLst>
            </p:cNvPr>
            <p:cNvCxnSpPr/>
            <p:nvPr/>
          </p:nvCxnSpPr>
          <p:spPr>
            <a:xfrm>
              <a:off x="6872036" y="6075807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Freeform 860">
              <a:extLst>
                <a:ext uri="{FF2B5EF4-FFF2-40B4-BE49-F238E27FC236}">
                  <a16:creationId xmlns:a16="http://schemas.microsoft.com/office/drawing/2014/main" id="{5B7D35B6-818B-2141-9374-0743EA8F0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552" y="6114896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77" name="Freeform 860">
              <a:extLst>
                <a:ext uri="{FF2B5EF4-FFF2-40B4-BE49-F238E27FC236}">
                  <a16:creationId xmlns:a16="http://schemas.microsoft.com/office/drawing/2014/main" id="{E4412D62-491D-0846-B4CE-F0410FA8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980" y="6075936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78" name="Line 853">
              <a:extLst>
                <a:ext uri="{FF2B5EF4-FFF2-40B4-BE49-F238E27FC236}">
                  <a16:creationId xmlns:a16="http://schemas.microsoft.com/office/drawing/2014/main" id="{237DFD9E-2597-0045-8A5D-AFE6A1B54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5545" y="6546358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79" name="Line 853">
              <a:extLst>
                <a:ext uri="{FF2B5EF4-FFF2-40B4-BE49-F238E27FC236}">
                  <a16:creationId xmlns:a16="http://schemas.microsoft.com/office/drawing/2014/main" id="{5B616579-3C08-934B-83CB-5AB1AA622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7565" y="6542432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180" name="Line 853">
              <a:extLst>
                <a:ext uri="{FF2B5EF4-FFF2-40B4-BE49-F238E27FC236}">
                  <a16:creationId xmlns:a16="http://schemas.microsoft.com/office/drawing/2014/main" id="{FF3FE26F-49C0-8942-8CA5-A633DB015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2495" y="5716765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BF682A13-6239-954D-9430-15CE0250F210}"/>
                </a:ext>
              </a:extLst>
            </p:cNvPr>
            <p:cNvGrpSpPr/>
            <p:nvPr/>
          </p:nvGrpSpPr>
          <p:grpSpPr>
            <a:xfrm>
              <a:off x="4734528" y="5865299"/>
              <a:ext cx="484418" cy="349404"/>
              <a:chOff x="1012668" y="927184"/>
              <a:chExt cx="747559" cy="539203"/>
            </a:xfrm>
          </p:grpSpPr>
          <p:sp>
            <p:nvSpPr>
              <p:cNvPr id="211" name="Line 853">
                <a:extLst>
                  <a:ext uri="{FF2B5EF4-FFF2-40B4-BE49-F238E27FC236}">
                    <a16:creationId xmlns:a16="http://schemas.microsoft.com/office/drawing/2014/main" id="{F3A5B172-FF3B-704A-B7E5-193E636C7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212" name="Rectangle 876">
                <a:extLst>
                  <a:ext uri="{FF2B5EF4-FFF2-40B4-BE49-F238E27FC236}">
                    <a16:creationId xmlns:a16="http://schemas.microsoft.com/office/drawing/2014/main" id="{6CB8E8D1-60CA-1A49-A704-D6C173E6644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13" name="Rectangle 873">
                <a:extLst>
                  <a:ext uri="{FF2B5EF4-FFF2-40B4-BE49-F238E27FC236}">
                    <a16:creationId xmlns:a16="http://schemas.microsoft.com/office/drawing/2014/main" id="{08BDFC7B-3B97-9D43-A8FB-59550E5CD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14" name="Freeform 875">
                <a:extLst>
                  <a:ext uri="{FF2B5EF4-FFF2-40B4-BE49-F238E27FC236}">
                    <a16:creationId xmlns:a16="http://schemas.microsoft.com/office/drawing/2014/main" id="{ECE2F54B-A451-B24A-8F35-48A12C17C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F46C4D3D-B656-F14F-A528-A64FD5152A22}"/>
                </a:ext>
              </a:extLst>
            </p:cNvPr>
            <p:cNvGrpSpPr/>
            <p:nvPr/>
          </p:nvGrpSpPr>
          <p:grpSpPr>
            <a:xfrm>
              <a:off x="4966767" y="4523059"/>
              <a:ext cx="1082989" cy="919087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87" name="Oval 859">
                <a:extLst>
                  <a:ext uri="{FF2B5EF4-FFF2-40B4-BE49-F238E27FC236}">
                    <a16:creationId xmlns:a16="http://schemas.microsoft.com/office/drawing/2014/main" id="{35407C2E-B54D-3D48-9EB6-9FC81293249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88" name="Oval 861">
                <a:extLst>
                  <a:ext uri="{FF2B5EF4-FFF2-40B4-BE49-F238E27FC236}">
                    <a16:creationId xmlns:a16="http://schemas.microsoft.com/office/drawing/2014/main" id="{70F7EA4C-C8A1-DB45-B31F-2A1646F3DDC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89" name="Oval 862">
                <a:extLst>
                  <a:ext uri="{FF2B5EF4-FFF2-40B4-BE49-F238E27FC236}">
                    <a16:creationId xmlns:a16="http://schemas.microsoft.com/office/drawing/2014/main" id="{66783817-98A0-A043-B692-7FC1A6568DC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90" name="Oval 863">
                <a:extLst>
                  <a:ext uri="{FF2B5EF4-FFF2-40B4-BE49-F238E27FC236}">
                    <a16:creationId xmlns:a16="http://schemas.microsoft.com/office/drawing/2014/main" id="{DA17E0D5-D2A4-954A-9FFC-F94D5575A53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91" name="Oval 863">
                <a:extLst>
                  <a:ext uri="{FF2B5EF4-FFF2-40B4-BE49-F238E27FC236}">
                    <a16:creationId xmlns:a16="http://schemas.microsoft.com/office/drawing/2014/main" id="{8A12808B-DCA8-9648-B968-44747DC6C77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1B2846C0-73CA-5C43-B064-61252979D066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07" name="Freeform 860">
                  <a:extLst>
                    <a:ext uri="{FF2B5EF4-FFF2-40B4-BE49-F238E27FC236}">
                      <a16:creationId xmlns:a16="http://schemas.microsoft.com/office/drawing/2014/main" id="{7766062D-0093-214D-AC56-4E71156F93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8" name="Rectangle 864">
                  <a:extLst>
                    <a:ext uri="{FF2B5EF4-FFF2-40B4-BE49-F238E27FC236}">
                      <a16:creationId xmlns:a16="http://schemas.microsoft.com/office/drawing/2014/main" id="{A248EABE-A063-BC4F-84FC-58647E22A23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09" name="Freeform 865">
                  <a:extLst>
                    <a:ext uri="{FF2B5EF4-FFF2-40B4-BE49-F238E27FC236}">
                      <a16:creationId xmlns:a16="http://schemas.microsoft.com/office/drawing/2014/main" id="{CDF500AD-9D54-EC43-BEE3-227D8642ED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0" name="Freeform 866">
                  <a:extLst>
                    <a:ext uri="{FF2B5EF4-FFF2-40B4-BE49-F238E27FC236}">
                      <a16:creationId xmlns:a16="http://schemas.microsoft.com/office/drawing/2014/main" id="{2B48A519-6015-2049-A8CD-8115B8C5865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9306FDEA-0550-D745-9468-FECDC0A94F88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94" name="Oval 878">
                  <a:extLst>
                    <a:ext uri="{FF2B5EF4-FFF2-40B4-BE49-F238E27FC236}">
                      <a16:creationId xmlns:a16="http://schemas.microsoft.com/office/drawing/2014/main" id="{55596EDD-147A-1048-BC77-35A17D0C2B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5" name="Rectangle 880">
                  <a:extLst>
                    <a:ext uri="{FF2B5EF4-FFF2-40B4-BE49-F238E27FC236}">
                      <a16:creationId xmlns:a16="http://schemas.microsoft.com/office/drawing/2014/main" id="{8008B337-EBE9-594C-9826-C5835B106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6" name="Oval 878">
                  <a:extLst>
                    <a:ext uri="{FF2B5EF4-FFF2-40B4-BE49-F238E27FC236}">
                      <a16:creationId xmlns:a16="http://schemas.microsoft.com/office/drawing/2014/main" id="{30EF4244-48B6-E54C-B390-E9F1054FB0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7" name="Line 881">
                  <a:extLst>
                    <a:ext uri="{FF2B5EF4-FFF2-40B4-BE49-F238E27FC236}">
                      <a16:creationId xmlns:a16="http://schemas.microsoft.com/office/drawing/2014/main" id="{4E057D18-A55A-664C-BBE4-72C6B1563A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8" name="Line 882">
                  <a:extLst>
                    <a:ext uri="{FF2B5EF4-FFF2-40B4-BE49-F238E27FC236}">
                      <a16:creationId xmlns:a16="http://schemas.microsoft.com/office/drawing/2014/main" id="{B92799B6-9F22-9B42-8A04-03941D7FB0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9" name="Rectangle 880">
                  <a:extLst>
                    <a:ext uri="{FF2B5EF4-FFF2-40B4-BE49-F238E27FC236}">
                      <a16:creationId xmlns:a16="http://schemas.microsoft.com/office/drawing/2014/main" id="{51BC7B45-7C8F-6B41-BC5F-76B5AEB3F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0" name="Oval 878">
                  <a:extLst>
                    <a:ext uri="{FF2B5EF4-FFF2-40B4-BE49-F238E27FC236}">
                      <a16:creationId xmlns:a16="http://schemas.microsoft.com/office/drawing/2014/main" id="{E0EA6A73-632B-9F4C-960C-B87BC916CC0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1" name="Line 882">
                  <a:extLst>
                    <a:ext uri="{FF2B5EF4-FFF2-40B4-BE49-F238E27FC236}">
                      <a16:creationId xmlns:a16="http://schemas.microsoft.com/office/drawing/2014/main" id="{B30A4E29-D36C-A046-A33B-21DC391FC4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2" name="Line 882">
                  <a:extLst>
                    <a:ext uri="{FF2B5EF4-FFF2-40B4-BE49-F238E27FC236}">
                      <a16:creationId xmlns:a16="http://schemas.microsoft.com/office/drawing/2014/main" id="{86D8562E-FE7C-CD45-9551-E514AAE5F3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3" name="Line 884">
                  <a:extLst>
                    <a:ext uri="{FF2B5EF4-FFF2-40B4-BE49-F238E27FC236}">
                      <a16:creationId xmlns:a16="http://schemas.microsoft.com/office/drawing/2014/main" id="{AB90EF9C-3AA6-D445-BFFE-A7A1A5A54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4" name="Oval 885">
                  <a:extLst>
                    <a:ext uri="{FF2B5EF4-FFF2-40B4-BE49-F238E27FC236}">
                      <a16:creationId xmlns:a16="http://schemas.microsoft.com/office/drawing/2014/main" id="{6B2B6512-AFFC-C246-B146-0E0A540EAF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5" name="Line 881">
                  <a:extLst>
                    <a:ext uri="{FF2B5EF4-FFF2-40B4-BE49-F238E27FC236}">
                      <a16:creationId xmlns:a16="http://schemas.microsoft.com/office/drawing/2014/main" id="{CF0D671B-FA23-FE4C-8A8A-F49BC67E8E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6" name="Line 882">
                  <a:extLst>
                    <a:ext uri="{FF2B5EF4-FFF2-40B4-BE49-F238E27FC236}">
                      <a16:creationId xmlns:a16="http://schemas.microsoft.com/office/drawing/2014/main" id="{0A60F96B-0ADA-AA40-91E3-3C3C0B633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321F3E73-67FD-CC41-891A-5378115BFA70}"/>
                </a:ext>
              </a:extLst>
            </p:cNvPr>
            <p:cNvCxnSpPr>
              <a:cxnSpLocks/>
            </p:cNvCxnSpPr>
            <p:nvPr/>
          </p:nvCxnSpPr>
          <p:spPr>
            <a:xfrm>
              <a:off x="5953826" y="5400270"/>
              <a:ext cx="109138" cy="770314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1F7A81E1-DF16-E04E-B0D8-0A28A08D11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5045" y="5381923"/>
              <a:ext cx="1134613" cy="18347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6CA6E50C-B575-4F40-A5F1-27A889CA73D0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32" y="6114896"/>
              <a:ext cx="265021" cy="239530"/>
            </a:xfrm>
            <a:prstGeom prst="straightConnector1">
              <a:avLst/>
            </a:prstGeom>
            <a:ln>
              <a:solidFill>
                <a:srgbClr val="B03B3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E13E9B1A-A704-5A46-A894-024AC745F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0846" y="5273747"/>
              <a:ext cx="502837" cy="550411"/>
            </a:xfrm>
            <a:prstGeom prst="straightConnector1">
              <a:avLst/>
            </a:prstGeom>
            <a:ln>
              <a:solidFill>
                <a:srgbClr val="B03B3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7764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90654"/>
            <a:ext cx="5524500" cy="538480"/>
          </a:xfrm>
        </p:spPr>
        <p:txBody>
          <a:bodyPr/>
          <a:lstStyle/>
          <a:p>
            <a:r>
              <a:rPr lang="en-US" dirty="0"/>
              <a:t>Fast-Forward Heuristic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799" y="1080185"/>
            <a:ext cx="8069581" cy="5320615"/>
          </a:xfrm>
        </p:spPr>
        <p:txBody>
          <a:bodyPr/>
          <a:lstStyle/>
          <a:p>
            <a:pPr marL="55562" indent="0">
              <a:spcBef>
                <a:spcPts val="2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   HFF</a:t>
            </a:r>
            <a:r>
              <a:rPr lang="en-US" dirty="0"/>
              <a:t>(</a:t>
            </a:r>
            <a:r>
              <a:rPr lang="en-US" dirty="0" err="1"/>
              <a:t>Σ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i="1" dirty="0"/>
              <a:t>s,</a:t>
            </a:r>
            <a:r>
              <a:rPr lang="en-US" i="1" baseline="-25000" dirty="0"/>
              <a:t> </a:t>
            </a:r>
            <a:r>
              <a:rPr lang="en-US" i="1" dirty="0"/>
              <a:t>g</a:t>
            </a:r>
            <a:r>
              <a:rPr lang="en-US" dirty="0"/>
              <a:t>):        // </a:t>
            </a:r>
            <a:r>
              <a:rPr lang="en-US" i="1" dirty="0"/>
              <a:t>find a minimal relaxed solution, return its cost</a:t>
            </a:r>
            <a:br>
              <a:rPr lang="en-US" i="1" baseline="-25000" dirty="0"/>
            </a:br>
            <a:endParaRPr lang="en-US" i="1" baseline="-25000" dirty="0"/>
          </a:p>
          <a:p>
            <a:pPr marL="793750" lvl="2" indent="0">
              <a:spcBef>
                <a:spcPts val="200"/>
              </a:spcBef>
              <a:buNone/>
            </a:pPr>
            <a:r>
              <a:rPr lang="pt-BR" dirty="0"/>
              <a:t>// </a:t>
            </a:r>
            <a:r>
              <a:rPr lang="pt-BR" i="1" dirty="0" err="1"/>
              <a:t>construct</a:t>
            </a:r>
            <a:r>
              <a:rPr lang="pt-BR" i="1" dirty="0"/>
              <a:t> a </a:t>
            </a:r>
            <a:r>
              <a:rPr lang="pt-BR" i="1" dirty="0" err="1"/>
              <a:t>relaxed</a:t>
            </a:r>
            <a:r>
              <a:rPr lang="pt-BR" i="1" dirty="0"/>
              <a:t> </a:t>
            </a:r>
            <a:r>
              <a:rPr lang="pt-BR" i="1" dirty="0" err="1"/>
              <a:t>solution</a:t>
            </a:r>
            <a:r>
              <a:rPr lang="pt-BR" i="1" dirty="0"/>
              <a:t> </a:t>
            </a:r>
            <a:r>
              <a:rPr lang="pt-BR" dirty="0"/>
              <a:t>⟨</a:t>
            </a:r>
            <a:r>
              <a:rPr lang="pt-BR" i="1" dirty="0"/>
              <a:t>A</a:t>
            </a:r>
            <a:r>
              <a:rPr lang="pt-BR" baseline="-25000" dirty="0"/>
              <a:t>1</a:t>
            </a:r>
            <a:r>
              <a:rPr lang="pt-BR" dirty="0"/>
              <a:t>,</a:t>
            </a:r>
            <a:r>
              <a:rPr lang="pt-BR" i="1" dirty="0"/>
              <a:t>A</a:t>
            </a:r>
            <a:r>
              <a:rPr lang="pt-BR" baseline="-25000" dirty="0"/>
              <a:t>2</a:t>
            </a:r>
            <a:r>
              <a:rPr lang="pt-BR" dirty="0"/>
              <a:t>,…,</a:t>
            </a:r>
            <a:r>
              <a:rPr lang="pt-BR" i="1" dirty="0" err="1"/>
              <a:t>A</a:t>
            </a:r>
            <a:r>
              <a:rPr lang="pt-BR" i="1" baseline="-25000" dirty="0" err="1"/>
              <a:t>k</a:t>
            </a:r>
            <a:r>
              <a:rPr lang="pt-BR" dirty="0"/>
              <a:t>⟩:</a:t>
            </a:r>
            <a:endParaRPr lang="pt-BR" i="1" dirty="0"/>
          </a:p>
          <a:p>
            <a:pPr marL="793750" lvl="2" indent="0">
              <a:spcBef>
                <a:spcPts val="200"/>
              </a:spcBef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pt-BR" baseline="-25000" dirty="0"/>
              <a:t>0</a:t>
            </a:r>
            <a:r>
              <a:rPr lang="pt-BR" dirty="0"/>
              <a:t> </a:t>
            </a:r>
            <a:r>
              <a:rPr lang="en-US" dirty="0"/>
              <a:t>← </a:t>
            </a:r>
            <a:r>
              <a:rPr lang="en-US" i="1" dirty="0"/>
              <a:t>s</a:t>
            </a:r>
            <a:endParaRPr lang="pt-BR" i="1" dirty="0"/>
          </a:p>
          <a:p>
            <a:pPr marL="793750" lvl="2" indent="0">
              <a:spcBef>
                <a:spcPts val="200"/>
              </a:spcBef>
              <a:buNone/>
            </a:pPr>
            <a:r>
              <a:rPr lang="en-US" dirty="0"/>
              <a:t>for </a:t>
            </a:r>
            <a:r>
              <a:rPr lang="en-US" i="1" dirty="0"/>
              <a:t>k</a:t>
            </a:r>
            <a:r>
              <a:rPr lang="en-US" dirty="0"/>
              <a:t> = 1 by 1 until </a:t>
            </a:r>
            <a:r>
              <a:rPr lang="en-US" i="1" dirty="0" err="1">
                <a:cs typeface="Times New Roman"/>
              </a:rPr>
              <a:t>ŝ</a:t>
            </a:r>
            <a:r>
              <a:rPr lang="en-US" i="1" baseline="-25000" dirty="0" err="1">
                <a:cs typeface="Times New Roman"/>
              </a:rPr>
              <a:t>k</a:t>
            </a:r>
            <a:r>
              <a:rPr lang="en-US" dirty="0">
                <a:cs typeface="Times New Roman"/>
              </a:rPr>
              <a:t> r-satisfies </a:t>
            </a:r>
            <a:r>
              <a:rPr lang="en-US" i="1" dirty="0">
                <a:cs typeface="Times New Roman"/>
              </a:rPr>
              <a:t>g</a:t>
            </a:r>
            <a:endParaRPr lang="en-US" dirty="0"/>
          </a:p>
          <a:p>
            <a:pPr marL="1206500" lvl="3" indent="0">
              <a:spcBef>
                <a:spcPts val="200"/>
              </a:spcBef>
              <a:buNone/>
            </a:pP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dirty="0"/>
              <a:t> ← {all actions r-applicable in </a:t>
            </a:r>
            <a:r>
              <a:rPr lang="en-US" i="1" dirty="0" err="1">
                <a:cs typeface="Times New Roman"/>
              </a:rPr>
              <a:t>ŝ</a:t>
            </a:r>
            <a:r>
              <a:rPr lang="en-US" i="1" baseline="-25000" dirty="0" err="1">
                <a:cs typeface="Times New Roman"/>
              </a:rPr>
              <a:t>k</a:t>
            </a:r>
            <a:r>
              <a:rPr lang="en-US" baseline="-25000" dirty="0">
                <a:cs typeface="Times New Roman"/>
              </a:rPr>
              <a:t>–1</a:t>
            </a:r>
            <a:r>
              <a:rPr lang="en-US" dirty="0"/>
              <a:t>}; </a:t>
            </a:r>
            <a:r>
              <a:rPr lang="en-US" i="1" dirty="0" err="1">
                <a:cs typeface="Times New Roman"/>
              </a:rPr>
              <a:t>ŝ</a:t>
            </a:r>
            <a:r>
              <a:rPr lang="en-US" i="1" baseline="-25000" dirty="0" err="1">
                <a:cs typeface="Times New Roman"/>
              </a:rPr>
              <a:t>k</a:t>
            </a:r>
            <a:r>
              <a:rPr lang="en-US" dirty="0"/>
              <a:t> ← </a:t>
            </a:r>
            <a:r>
              <a:rPr lang="el-GR" i="1" dirty="0"/>
              <a:t>γ</a:t>
            </a:r>
            <a:r>
              <a:rPr lang="el-GR" baseline="30000" dirty="0"/>
              <a:t>+</a:t>
            </a:r>
            <a:r>
              <a:rPr lang="el-GR" dirty="0"/>
              <a:t>(</a:t>
            </a:r>
            <a:r>
              <a:rPr lang="el-GR" i="1" dirty="0"/>
              <a:t>s</a:t>
            </a:r>
            <a:r>
              <a:rPr lang="en-US" i="1" baseline="-25000" dirty="0">
                <a:cs typeface="Times New Roman"/>
              </a:rPr>
              <a:t>k–</a:t>
            </a:r>
            <a:r>
              <a:rPr lang="en-US" baseline="-25000" dirty="0">
                <a:cs typeface="Times New Roman"/>
              </a:rPr>
              <a:t>1</a:t>
            </a:r>
            <a:r>
              <a:rPr lang="el-GR" dirty="0"/>
              <a:t>,</a:t>
            </a:r>
            <a:r>
              <a:rPr lang="el-GR" i="1" baseline="-25000" dirty="0"/>
              <a:t> </a:t>
            </a:r>
            <a:r>
              <a:rPr lang="en-US" i="1" dirty="0"/>
              <a:t>A</a:t>
            </a:r>
            <a:r>
              <a:rPr lang="en-US" i="1" baseline="-25000" dirty="0">
                <a:cs typeface="Times New Roman"/>
              </a:rPr>
              <a:t>k</a:t>
            </a:r>
            <a:r>
              <a:rPr lang="el-GR" dirty="0"/>
              <a:t>)</a:t>
            </a:r>
            <a:endParaRPr lang="en-US" dirty="0"/>
          </a:p>
          <a:p>
            <a:pPr marL="1206500" lvl="3" indent="0">
              <a:spcBef>
                <a:spcPts val="200"/>
              </a:spcBef>
              <a:buNone/>
            </a:pPr>
            <a:r>
              <a:rPr lang="en-US" dirty="0"/>
              <a:t>if </a:t>
            </a:r>
            <a:r>
              <a:rPr lang="en-US" i="1" dirty="0"/>
              <a:t>k </a:t>
            </a:r>
            <a:r>
              <a:rPr lang="en-US" dirty="0"/>
              <a:t>&gt; 1 and </a:t>
            </a:r>
            <a:r>
              <a:rPr lang="en-US" i="1" dirty="0" err="1">
                <a:cs typeface="Times New Roman"/>
              </a:rPr>
              <a:t>ŝ</a:t>
            </a:r>
            <a:r>
              <a:rPr lang="en-US" i="1" baseline="-25000" dirty="0" err="1">
                <a:cs typeface="Times New Roman"/>
              </a:rPr>
              <a:t>k</a:t>
            </a:r>
            <a:r>
              <a:rPr lang="en-US" i="1" dirty="0">
                <a:cs typeface="Times New Roman"/>
              </a:rPr>
              <a:t> = </a:t>
            </a:r>
            <a:r>
              <a:rPr lang="en-US" i="1" dirty="0" err="1">
                <a:cs typeface="Times New Roman"/>
              </a:rPr>
              <a:t>ŝ</a:t>
            </a:r>
            <a:r>
              <a:rPr lang="en-US" i="1" baseline="-25000" dirty="0" err="1">
                <a:cs typeface="Times New Roman"/>
              </a:rPr>
              <a:t>k</a:t>
            </a:r>
            <a:r>
              <a:rPr lang="en-US" baseline="-25000" dirty="0">
                <a:cs typeface="Times New Roman"/>
              </a:rPr>
              <a:t>–1</a:t>
            </a:r>
            <a:r>
              <a:rPr lang="en-US" dirty="0">
                <a:cs typeface="Times New Roman"/>
              </a:rPr>
              <a:t> then return ∞      // </a:t>
            </a:r>
            <a:r>
              <a:rPr lang="en-US" i="1" dirty="0">
                <a:cs typeface="Times New Roman"/>
              </a:rPr>
              <a:t>there’s no solution</a:t>
            </a:r>
            <a:br>
              <a:rPr lang="en-US" i="1" baseline="-25000" dirty="0">
                <a:cs typeface="Times New Roman"/>
              </a:rPr>
            </a:br>
            <a:endParaRPr lang="en-US" i="1" baseline="-25000" dirty="0">
              <a:cs typeface="Times New Roman"/>
            </a:endParaRPr>
          </a:p>
          <a:p>
            <a:pPr marL="793750" lvl="2" indent="0">
              <a:spcBef>
                <a:spcPts val="200"/>
              </a:spcBef>
              <a:buNone/>
            </a:pPr>
            <a:r>
              <a:rPr lang="en-US" dirty="0">
                <a:cs typeface="Times New Roman"/>
              </a:rPr>
              <a:t>// </a:t>
            </a:r>
            <a:r>
              <a:rPr lang="en-US" i="1" dirty="0">
                <a:cs typeface="Times New Roman"/>
              </a:rPr>
              <a:t>e</a:t>
            </a:r>
            <a:r>
              <a:rPr lang="en-US" i="1" dirty="0"/>
              <a:t>xtract minimal relaxed </a:t>
            </a:r>
            <a:r>
              <a:rPr lang="en-US" i="1" dirty="0">
                <a:latin typeface="Times New Roman" panose="02020603050405020304" pitchFamily="18" charset="0"/>
              </a:rPr>
              <a:t>solution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</a:rPr>
              <a:t>⟨</a:t>
            </a:r>
            <a:r>
              <a:rPr lang="ro-RO" i="1" dirty="0">
                <a:latin typeface="Times New Roman" panose="02020603050405020304" pitchFamily="18" charset="0"/>
              </a:rPr>
              <a:t>â</a:t>
            </a:r>
            <a:r>
              <a:rPr lang="ro-RO" baseline="-25000" dirty="0">
                <a:latin typeface="Times New Roman" panose="02020603050405020304" pitchFamily="18" charset="0"/>
              </a:rPr>
              <a:t>1</a:t>
            </a:r>
            <a:r>
              <a:rPr lang="ro-RO" dirty="0">
                <a:latin typeface="Times New Roman" panose="02020603050405020304" pitchFamily="18" charset="0"/>
              </a:rPr>
              <a:t>, </a:t>
            </a:r>
            <a:r>
              <a:rPr lang="ro-RO" i="1" dirty="0">
                <a:latin typeface="Times New Roman" panose="02020603050405020304" pitchFamily="18" charset="0"/>
              </a:rPr>
              <a:t>â</a:t>
            </a:r>
            <a:r>
              <a:rPr lang="ro-RO" baseline="-25000" dirty="0">
                <a:latin typeface="Times New Roman" panose="02020603050405020304" pitchFamily="18" charset="0"/>
              </a:rPr>
              <a:t>2</a:t>
            </a:r>
            <a:r>
              <a:rPr lang="ro-RO" dirty="0">
                <a:latin typeface="Times New Roman" panose="02020603050405020304" pitchFamily="18" charset="0"/>
              </a:rPr>
              <a:t>, …, </a:t>
            </a:r>
            <a:r>
              <a:rPr lang="ro-RO" i="1" dirty="0" err="1">
                <a:latin typeface="Times New Roman" panose="02020603050405020304" pitchFamily="18" charset="0"/>
              </a:rPr>
              <a:t>â</a:t>
            </a:r>
            <a:r>
              <a:rPr lang="ro-RO" i="1" baseline="-25000" dirty="0" err="1">
                <a:latin typeface="Times New Roman" panose="02020603050405020304" pitchFamily="18" charset="0"/>
              </a:rPr>
              <a:t>k</a:t>
            </a:r>
            <a:r>
              <a:rPr lang="ro-RO" dirty="0">
                <a:latin typeface="Times New Roman" panose="02020603050405020304" pitchFamily="18" charset="0"/>
              </a:rPr>
              <a:t>⟩: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i="1" dirty="0" err="1"/>
              <a:t>ĝ</a:t>
            </a:r>
            <a:r>
              <a:rPr lang="ro-RO" i="1" baseline="-25000" dirty="0"/>
              <a:t>k</a:t>
            </a:r>
            <a:r>
              <a:rPr lang="ro-RO" dirty="0"/>
              <a:t> </a:t>
            </a:r>
            <a:r>
              <a:rPr lang="en-US" dirty="0"/>
              <a:t>←</a:t>
            </a:r>
            <a:r>
              <a:rPr lang="ro-RO" dirty="0"/>
              <a:t> </a:t>
            </a:r>
            <a:r>
              <a:rPr lang="en-US" i="1" dirty="0"/>
              <a:t>g</a:t>
            </a:r>
            <a:endParaRPr lang="en-US" dirty="0">
              <a:cs typeface="Times New Roman"/>
            </a:endParaRPr>
          </a:p>
          <a:p>
            <a:pPr marL="793750" lvl="2" indent="0">
              <a:spcBef>
                <a:spcPts val="200"/>
              </a:spcBef>
              <a:buNone/>
            </a:pPr>
            <a:r>
              <a:rPr lang="en-US" dirty="0"/>
              <a:t>for </a:t>
            </a:r>
            <a:r>
              <a:rPr lang="en-US" i="1" dirty="0" err="1"/>
              <a:t>i</a:t>
            </a:r>
            <a:r>
              <a:rPr lang="en-US" dirty="0"/>
              <a:t> = </a:t>
            </a:r>
            <a:r>
              <a:rPr lang="en-US" i="1" dirty="0"/>
              <a:t>k, k</a:t>
            </a:r>
            <a:r>
              <a:rPr lang="en-US" dirty="0"/>
              <a:t>–1, …, 1:</a:t>
            </a:r>
          </a:p>
          <a:p>
            <a:pPr marL="1206500" lvl="3" indent="0">
              <a:spcBef>
                <a:spcPts val="200"/>
              </a:spcBef>
              <a:buNone/>
              <a:tabLst>
                <a:tab pos="846138" algn="l"/>
              </a:tabLst>
            </a:pPr>
            <a:r>
              <a:rPr lang="ro-RO" i="1" dirty="0" err="1"/>
              <a:t>â</a:t>
            </a:r>
            <a:r>
              <a:rPr lang="ro-RO" i="1" baseline="-25000" dirty="0" err="1"/>
              <a:t>i</a:t>
            </a:r>
            <a:r>
              <a:rPr lang="ro-RO" dirty="0"/>
              <a:t> </a:t>
            </a:r>
            <a:r>
              <a:rPr lang="en-US" dirty="0"/>
              <a:t>←</a:t>
            </a:r>
            <a:r>
              <a:rPr lang="ro-RO" dirty="0"/>
              <a:t> </a:t>
            </a:r>
            <a:r>
              <a:rPr lang="ro-RO" dirty="0" err="1"/>
              <a:t>any</a:t>
            </a:r>
            <a:r>
              <a:rPr lang="ro-RO" dirty="0"/>
              <a:t> minimal subset of 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 such that </a:t>
            </a:r>
            <a:r>
              <a:rPr lang="en-US" dirty="0" err="1"/>
              <a:t>γ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i="1" dirty="0">
                <a:cs typeface="Times New Roman"/>
              </a:rPr>
              <a:t>ŝ</a:t>
            </a:r>
            <a:r>
              <a:rPr lang="en-US" i="1" baseline="-25000" dirty="0"/>
              <a:t>i</a:t>
            </a:r>
            <a:r>
              <a:rPr lang="en-US" baseline="-25000" dirty="0"/>
              <a:t>-1</a:t>
            </a:r>
            <a:r>
              <a:rPr lang="en-US" dirty="0"/>
              <a:t>,</a:t>
            </a:r>
            <a:r>
              <a:rPr lang="ro-RO" i="1" dirty="0"/>
              <a:t>â</a:t>
            </a:r>
            <a:r>
              <a:rPr lang="en-US" i="1" baseline="-25000" dirty="0" err="1"/>
              <a:t>i</a:t>
            </a:r>
            <a:r>
              <a:rPr lang="en-US" dirty="0"/>
              <a:t>) r-satisfies </a:t>
            </a:r>
            <a:r>
              <a:rPr lang="en-US" i="1" dirty="0" err="1"/>
              <a:t>ĝ</a:t>
            </a:r>
            <a:r>
              <a:rPr lang="ro-RO" i="1" baseline="-25000" dirty="0"/>
              <a:t>i</a:t>
            </a:r>
            <a:endParaRPr lang="en-US" dirty="0"/>
          </a:p>
          <a:p>
            <a:pPr marL="1206500" lvl="3" indent="0">
              <a:spcBef>
                <a:spcPts val="200"/>
              </a:spcBef>
              <a:buNone/>
              <a:tabLst>
                <a:tab pos="846138" algn="l"/>
              </a:tabLst>
            </a:pPr>
            <a:r>
              <a:rPr lang="en-US" i="1" dirty="0">
                <a:latin typeface="Times New Roman" panose="02020603050405020304" pitchFamily="18" charset="0"/>
              </a:rPr>
              <a:t>ĝ</a:t>
            </a:r>
            <a:r>
              <a:rPr lang="en-US" baseline="-25000" dirty="0">
                <a:latin typeface="Times New Roman" panose="02020603050405020304" pitchFamily="18" charset="0"/>
              </a:rPr>
              <a:t>i−1</a:t>
            </a:r>
            <a:r>
              <a:rPr lang="en-US" dirty="0">
                <a:latin typeface="Times New Roman" panose="02020603050405020304" pitchFamily="18" charset="0"/>
              </a:rPr>
              <a:t> ←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</a:rPr>
              <a:t>ĝ</a:t>
            </a:r>
            <a:r>
              <a:rPr lang="en-US" baseline="-25000" dirty="0" err="1">
                <a:latin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</a:rPr>
              <a:t> ∖ eff(</a:t>
            </a:r>
            <a:r>
              <a:rPr lang="ro-RO" i="1" dirty="0">
                <a:latin typeface="Times New Roman" panose="02020603050405020304" pitchFamily="18" charset="0"/>
              </a:rPr>
              <a:t>â</a:t>
            </a:r>
            <a:r>
              <a:rPr lang="en-US" i="1" baseline="-25000" dirty="0" err="1">
                <a:latin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</a:rPr>
              <a:t>)) ∪ pre(</a:t>
            </a:r>
            <a:r>
              <a:rPr lang="ro-RO" i="1" dirty="0">
                <a:latin typeface="Times New Roman" panose="02020603050405020304" pitchFamily="18" charset="0"/>
              </a:rPr>
              <a:t>â</a:t>
            </a:r>
            <a:r>
              <a:rPr lang="en-US" i="1" baseline="-25000" dirty="0" err="1">
                <a:latin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  <a:endParaRPr lang="en-US" dirty="0"/>
          </a:p>
          <a:p>
            <a:pPr marL="793750" lvl="2" indent="0">
              <a:spcBef>
                <a:spcPts val="200"/>
              </a:spcBef>
              <a:buNone/>
              <a:tabLst>
                <a:tab pos="846138" algn="l"/>
              </a:tabLst>
            </a:pPr>
            <a:r>
              <a:rPr lang="en-US" dirty="0"/>
              <a:t>return ∑</a:t>
            </a:r>
            <a:r>
              <a:rPr lang="ro-RO" dirty="0"/>
              <a:t> </a:t>
            </a:r>
            <a:r>
              <a:rPr lang="ro-RO" dirty="0" err="1"/>
              <a:t>costs</a:t>
            </a:r>
            <a:r>
              <a:rPr lang="ro-RO" dirty="0"/>
              <a:t> of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actions</a:t>
            </a:r>
            <a:r>
              <a:rPr lang="ro-RO" dirty="0"/>
              <a:t> in </a:t>
            </a:r>
            <a:r>
              <a:rPr lang="ro-RO" i="1" dirty="0"/>
              <a:t>â</a:t>
            </a:r>
            <a:r>
              <a:rPr lang="ro-RO" baseline="-25000" dirty="0"/>
              <a:t>1</a:t>
            </a:r>
            <a:r>
              <a:rPr lang="ro-RO" dirty="0"/>
              <a:t>, …, </a:t>
            </a:r>
            <a:r>
              <a:rPr lang="ro-RO" i="1" dirty="0" err="1"/>
              <a:t>â</a:t>
            </a:r>
            <a:r>
              <a:rPr lang="ro-RO" i="1" baseline="-25000" dirty="0" err="1"/>
              <a:t>k</a:t>
            </a:r>
            <a:r>
              <a:rPr lang="en-US" dirty="0"/>
              <a:t>      // </a:t>
            </a:r>
            <a:r>
              <a:rPr lang="en-US" i="1" dirty="0"/>
              <a:t>u</a:t>
            </a:r>
            <a:r>
              <a:rPr lang="ro-RO" i="1" dirty="0" err="1"/>
              <a:t>pper</a:t>
            </a:r>
            <a:r>
              <a:rPr lang="ro-RO" i="1" dirty="0"/>
              <a:t> </a:t>
            </a:r>
            <a:r>
              <a:rPr lang="ro-RO" i="1" dirty="0" err="1"/>
              <a:t>bound</a:t>
            </a:r>
            <a:r>
              <a:rPr lang="ro-RO" i="1" dirty="0"/>
              <a:t> on</a:t>
            </a:r>
            <a:r>
              <a:rPr lang="ro-RO" dirty="0"/>
              <a:t> </a:t>
            </a:r>
            <a:r>
              <a:rPr lang="ro-RO" i="1" dirty="0"/>
              <a:t>h</a:t>
            </a:r>
            <a:r>
              <a:rPr lang="ro-RO" baseline="30000" dirty="0"/>
              <a:t>+</a:t>
            </a:r>
          </a:p>
          <a:p>
            <a:pPr marL="793750" lvl="2" indent="0">
              <a:spcBef>
                <a:spcPts val="200"/>
              </a:spcBef>
              <a:buNone/>
              <a:tabLst>
                <a:tab pos="846138" algn="l"/>
              </a:tabLst>
            </a:pPr>
            <a:br>
              <a:rPr lang="ro-RO" baseline="30000" dirty="0"/>
            </a:br>
            <a:endParaRPr lang="ro-RO" baseline="30000" dirty="0"/>
          </a:p>
          <a:p>
            <a:pPr>
              <a:spcBef>
                <a:spcPts val="200"/>
              </a:spcBef>
              <a:tabLst>
                <a:tab pos="846138" algn="l"/>
              </a:tabLst>
            </a:pPr>
            <a:r>
              <a:rPr lang="ro-RO" dirty="0" err="1"/>
              <a:t>Define</a:t>
            </a:r>
            <a:r>
              <a:rPr lang="ro-RO" dirty="0"/>
              <a:t> </a:t>
            </a:r>
            <a:r>
              <a:rPr lang="en-US" i="1" dirty="0" err="1"/>
              <a:t>h</a:t>
            </a:r>
            <a:r>
              <a:rPr lang="en-US" baseline="30000" dirty="0" err="1"/>
              <a:t>FF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the value returned by </a:t>
            </a:r>
            <a:r>
              <a:rPr lang="en-US" dirty="0">
                <a:latin typeface="Calibri" panose="020F0502020204030204" pitchFamily="34" charset="0"/>
              </a:rPr>
              <a:t>HFF</a:t>
            </a:r>
            <a:r>
              <a:rPr lang="en-US" dirty="0"/>
              <a:t>(</a:t>
            </a:r>
            <a:r>
              <a:rPr lang="en-US" dirty="0" err="1"/>
              <a:t>Σ,</a:t>
            </a:r>
            <a:r>
              <a:rPr lang="en-US" i="1" dirty="0" err="1"/>
              <a:t>s,g</a:t>
            </a:r>
            <a:r>
              <a:rPr lang="en-US" dirty="0"/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4F17F4-C147-9749-8F34-16C49B244FE9}"/>
              </a:ext>
            </a:extLst>
          </p:cNvPr>
          <p:cNvSpPr txBox="1">
            <a:spLocks/>
          </p:cNvSpPr>
          <p:nvPr/>
        </p:nvSpPr>
        <p:spPr bwMode="auto">
          <a:xfrm>
            <a:off x="1064948" y="5854533"/>
            <a:ext cx="132441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buNone/>
            </a:pP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ambiguous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7F644-0514-5C40-B4D3-7F575F0082DD}"/>
              </a:ext>
            </a:extLst>
          </p:cNvPr>
          <p:cNvSpPr/>
          <p:nvPr/>
        </p:nvSpPr>
        <p:spPr>
          <a:xfrm>
            <a:off x="9514664" y="3491251"/>
            <a:ext cx="2677336" cy="6719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pre(</a:t>
            </a:r>
            <a:r>
              <a:rPr lang="ro-RO" i="1" dirty="0">
                <a:solidFill>
                  <a:srgbClr val="0070C0"/>
                </a:solidFill>
                <a:latin typeface="Times New Roman" panose="02020603050405020304" pitchFamily="18" charset="0"/>
              </a:rPr>
              <a:t>â</a:t>
            </a:r>
            <a:r>
              <a:rPr 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) = ⋃{pre(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) |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 ∈ </a:t>
            </a:r>
            <a:r>
              <a:rPr lang="ro-RO" i="1" dirty="0">
                <a:solidFill>
                  <a:srgbClr val="0070C0"/>
                </a:solidFill>
                <a:latin typeface="Times New Roman" panose="02020603050405020304" pitchFamily="18" charset="0"/>
              </a:rPr>
              <a:t>â</a:t>
            </a:r>
            <a:r>
              <a:rPr 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}</a:t>
            </a:r>
          </a:p>
          <a:p>
            <a:pPr>
              <a:spcBef>
                <a:spcPts val="200"/>
              </a:spcBef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eff(</a:t>
            </a:r>
            <a:r>
              <a:rPr lang="ro-RO" i="1" dirty="0">
                <a:solidFill>
                  <a:srgbClr val="0070C0"/>
                </a:solidFill>
                <a:latin typeface="Times New Roman" panose="02020603050405020304" pitchFamily="18" charset="0"/>
              </a:rPr>
              <a:t>â</a:t>
            </a:r>
            <a:r>
              <a:rPr 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) = ⋃{eff(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) |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 ∈ </a:t>
            </a:r>
            <a:r>
              <a:rPr lang="ro-RO" i="1" dirty="0">
                <a:solidFill>
                  <a:srgbClr val="0070C0"/>
                </a:solidFill>
                <a:latin typeface="Times New Roman" panose="02020603050405020304" pitchFamily="18" charset="0"/>
              </a:rPr>
              <a:t>â</a:t>
            </a:r>
            <a:r>
              <a:rPr 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}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115A33-99F1-E740-8B11-E5E5CFD581A0}"/>
              </a:ext>
            </a:extLst>
          </p:cNvPr>
          <p:cNvCxnSpPr>
            <a:cxnSpLocks/>
          </p:cNvCxnSpPr>
          <p:nvPr/>
        </p:nvCxnSpPr>
        <p:spPr>
          <a:xfrm flipH="1">
            <a:off x="7363595" y="4103914"/>
            <a:ext cx="2172291" cy="887249"/>
          </a:xfrm>
          <a:prstGeom prst="straightConnector1">
            <a:avLst/>
          </a:prstGeom>
          <a:ln w="15875">
            <a:solidFill>
              <a:schemeClr val="accent5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E886F14-5F91-AC41-8DB7-84ECE2492190}"/>
              </a:ext>
            </a:extLst>
          </p:cNvPr>
          <p:cNvSpPr txBox="1">
            <a:spLocks/>
          </p:cNvSpPr>
          <p:nvPr/>
        </p:nvSpPr>
        <p:spPr bwMode="auto">
          <a:xfrm>
            <a:off x="398772" y="2076382"/>
            <a:ext cx="3094983" cy="8028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en-US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1. At each iteration, include all r-applicable actions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E419F70-8C2D-7847-BD24-91B0A1FE6DEB}"/>
              </a:ext>
            </a:extLst>
          </p:cNvPr>
          <p:cNvSpPr txBox="1">
            <a:spLocks/>
          </p:cNvSpPr>
          <p:nvPr/>
        </p:nvSpPr>
        <p:spPr bwMode="auto">
          <a:xfrm>
            <a:off x="289794" y="3997817"/>
            <a:ext cx="3299675" cy="109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en-US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2. At each iteration, choose a minimal set of actions that r-achieve </a:t>
            </a:r>
            <a:r>
              <a:rPr lang="en-US" i="1" dirty="0" err="1">
                <a:solidFill>
                  <a:srgbClr val="0070C0"/>
                </a:solidFill>
              </a:rPr>
              <a:t>ĝ</a:t>
            </a:r>
            <a:r>
              <a:rPr lang="ro-RO" i="1" baseline="-25000" dirty="0">
                <a:solidFill>
                  <a:srgbClr val="0070C0"/>
                </a:solidFill>
              </a:rPr>
              <a:t>i</a:t>
            </a:r>
            <a:endParaRPr lang="en-US" kern="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6E0EC6-FCB1-B640-8A03-7B3875546548}"/>
              </a:ext>
            </a:extLst>
          </p:cNvPr>
          <p:cNvCxnSpPr>
            <a:cxnSpLocks/>
          </p:cNvCxnSpPr>
          <p:nvPr/>
        </p:nvCxnSpPr>
        <p:spPr>
          <a:xfrm>
            <a:off x="2324545" y="6081317"/>
            <a:ext cx="716107" cy="0"/>
          </a:xfrm>
          <a:prstGeom prst="straightConnector1">
            <a:avLst/>
          </a:prstGeom>
          <a:ln w="15875">
            <a:solidFill>
              <a:schemeClr val="accent5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D93DC1D-4A26-5247-9E0F-EFA83D056708}"/>
              </a:ext>
            </a:extLst>
          </p:cNvPr>
          <p:cNvSpPr/>
          <p:nvPr/>
        </p:nvSpPr>
        <p:spPr>
          <a:xfrm>
            <a:off x="7141254" y="561866"/>
            <a:ext cx="4404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i.e., no proper subset is a relaxed solution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8CB18E9-9295-E147-89D3-9EE562AE4A0B}"/>
              </a:ext>
            </a:extLst>
          </p:cNvPr>
          <p:cNvCxnSpPr>
            <a:cxnSpLocks/>
          </p:cNvCxnSpPr>
          <p:nvPr/>
        </p:nvCxnSpPr>
        <p:spPr>
          <a:xfrm flipH="1">
            <a:off x="6719665" y="783955"/>
            <a:ext cx="454640" cy="305031"/>
          </a:xfrm>
          <a:prstGeom prst="straightConnector1">
            <a:avLst/>
          </a:prstGeom>
          <a:ln w="15875">
            <a:solidFill>
              <a:schemeClr val="accent5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8338111D-870D-BC4C-97E8-D3986F614A87}"/>
              </a:ext>
            </a:extLst>
          </p:cNvPr>
          <p:cNvSpPr/>
          <p:nvPr/>
        </p:nvSpPr>
        <p:spPr>
          <a:xfrm flipH="1">
            <a:off x="3679617" y="1608467"/>
            <a:ext cx="253403" cy="1707615"/>
          </a:xfrm>
          <a:prstGeom prst="rightBrace">
            <a:avLst>
              <a:gd name="adj1" fmla="val 23436"/>
              <a:gd name="adj2" fmla="val 50000"/>
            </a:avLst>
          </a:prstGeom>
          <a:ln w="19050">
            <a:solidFill>
              <a:srgbClr val="0195F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737879E0-B285-8C4C-938E-06542D4A3D63}"/>
              </a:ext>
            </a:extLst>
          </p:cNvPr>
          <p:cNvSpPr/>
          <p:nvPr/>
        </p:nvSpPr>
        <p:spPr>
          <a:xfrm flipH="1">
            <a:off x="3679616" y="3492357"/>
            <a:ext cx="253403" cy="1707615"/>
          </a:xfrm>
          <a:prstGeom prst="rightBrace">
            <a:avLst>
              <a:gd name="adj1" fmla="val 23436"/>
              <a:gd name="adj2" fmla="val 50000"/>
            </a:avLst>
          </a:prstGeom>
          <a:ln w="19050">
            <a:solidFill>
              <a:srgbClr val="0195F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6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88076DC-71BA-CC4B-B173-CAC5D5D0D929}"/>
              </a:ext>
            </a:extLst>
          </p:cNvPr>
          <p:cNvGrpSpPr/>
          <p:nvPr/>
        </p:nvGrpSpPr>
        <p:grpSpPr>
          <a:xfrm>
            <a:off x="5457496" y="135023"/>
            <a:ext cx="3779569" cy="1975637"/>
            <a:chOff x="821024" y="4395049"/>
            <a:chExt cx="4199521" cy="2195152"/>
          </a:xfrm>
        </p:grpSpPr>
        <p:sp>
          <p:nvSpPr>
            <p:cNvPr id="203" name="Rectangle 891">
              <a:extLst>
                <a:ext uri="{FF2B5EF4-FFF2-40B4-BE49-F238E27FC236}">
                  <a16:creationId xmlns:a16="http://schemas.microsoft.com/office/drawing/2014/main" id="{898BF284-673E-2340-9145-385972F5A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217" y="5906458"/>
              <a:ext cx="72" cy="307777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10" name="Rectangle 891">
              <a:extLst>
                <a:ext uri="{FF2B5EF4-FFF2-40B4-BE49-F238E27FC236}">
                  <a16:creationId xmlns:a16="http://schemas.microsoft.com/office/drawing/2014/main" id="{01B17351-4D6D-7547-8A2E-B642D2A99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119" y="5970316"/>
              <a:ext cx="72" cy="307777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1E135A14-AD8D-704E-9AEC-CB6E6C38790B}"/>
                </a:ext>
              </a:extLst>
            </p:cNvPr>
            <p:cNvGrpSpPr/>
            <p:nvPr/>
          </p:nvGrpSpPr>
          <p:grpSpPr>
            <a:xfrm>
              <a:off x="1274031" y="5221214"/>
              <a:ext cx="1825213" cy="882542"/>
              <a:chOff x="1045285" y="2272625"/>
              <a:chExt cx="2535019" cy="1225752"/>
            </a:xfrm>
          </p:grpSpPr>
          <p:sp>
            <p:nvSpPr>
              <p:cNvPr id="345" name="Line 853">
                <a:extLst>
                  <a:ext uri="{FF2B5EF4-FFF2-40B4-BE49-F238E27FC236}">
                    <a16:creationId xmlns:a16="http://schemas.microsoft.com/office/drawing/2014/main" id="{BDC8A00C-8844-E548-9235-CFF3F826A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85" y="3492318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E92527CD-1E88-AA4F-B76D-9F4E4EF4D5BF}"/>
                  </a:ext>
                </a:extLst>
              </p:cNvPr>
              <p:cNvCxnSpPr/>
              <p:nvPr/>
            </p:nvCxnSpPr>
            <p:spPr>
              <a:xfrm>
                <a:off x="2180139" y="22726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Freeform 860">
                <a:extLst>
                  <a:ext uri="{FF2B5EF4-FFF2-40B4-BE49-F238E27FC236}">
                    <a16:creationId xmlns:a16="http://schemas.microsoft.com/office/drawing/2014/main" id="{4A039CF3-0A22-F04E-BCB0-40F15DA80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48" name="Freeform 860">
                <a:extLst>
                  <a:ext uri="{FF2B5EF4-FFF2-40B4-BE49-F238E27FC236}">
                    <a16:creationId xmlns:a16="http://schemas.microsoft.com/office/drawing/2014/main" id="{A52405CE-3758-D84B-AAD0-8D9A319C9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284995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259" name="Line 853">
              <a:extLst>
                <a:ext uri="{FF2B5EF4-FFF2-40B4-BE49-F238E27FC236}">
                  <a16:creationId xmlns:a16="http://schemas.microsoft.com/office/drawing/2014/main" id="{6E163B6B-2C35-FC43-BFD3-C5FE06791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197" y="6131634"/>
              <a:ext cx="592531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22C90FE3-0C4E-CA4A-A371-3FCC2617F30C}"/>
                </a:ext>
              </a:extLst>
            </p:cNvPr>
            <p:cNvGrpSpPr/>
            <p:nvPr/>
          </p:nvGrpSpPr>
          <p:grpSpPr>
            <a:xfrm>
              <a:off x="3846906" y="5276583"/>
              <a:ext cx="1173639" cy="311392"/>
              <a:chOff x="4618723" y="2328766"/>
              <a:chExt cx="1630056" cy="432488"/>
            </a:xfrm>
          </p:grpSpPr>
          <p:sp>
            <p:nvSpPr>
              <p:cNvPr id="297" name="Freeform 860">
                <a:extLst>
                  <a:ext uri="{FF2B5EF4-FFF2-40B4-BE49-F238E27FC236}">
                    <a16:creationId xmlns:a16="http://schemas.microsoft.com/office/drawing/2014/main" id="{C9D398C7-370F-394B-B7A7-C05ECF359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70F2A9E1-F990-EB44-B2C7-8EE020119A69}"/>
                  </a:ext>
                </a:extLst>
              </p:cNvPr>
              <p:cNvCxnSpPr/>
              <p:nvPr/>
            </p:nvCxnSpPr>
            <p:spPr>
              <a:xfrm>
                <a:off x="5124068" y="2328766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4" name="Freeform 860">
                <a:extLst>
                  <a:ext uri="{FF2B5EF4-FFF2-40B4-BE49-F238E27FC236}">
                    <a16:creationId xmlns:a16="http://schemas.microsoft.com/office/drawing/2014/main" id="{E9212F6C-685E-6C47-8D15-E97C00E3D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337351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B0B32331-814C-1B4E-8A6F-734758D2C39E}"/>
                </a:ext>
              </a:extLst>
            </p:cNvPr>
            <p:cNvCxnSpPr/>
            <p:nvPr/>
          </p:nvCxnSpPr>
          <p:spPr>
            <a:xfrm>
              <a:off x="2803769" y="6063004"/>
              <a:ext cx="65836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Freeform 860">
              <a:extLst>
                <a:ext uri="{FF2B5EF4-FFF2-40B4-BE49-F238E27FC236}">
                  <a16:creationId xmlns:a16="http://schemas.microsoft.com/office/drawing/2014/main" id="{E6307630-A623-7141-9661-3EF5CBB2A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009" y="6106437"/>
              <a:ext cx="888796" cy="27190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63" name="Freeform 860">
              <a:extLst>
                <a:ext uri="{FF2B5EF4-FFF2-40B4-BE49-F238E27FC236}">
                  <a16:creationId xmlns:a16="http://schemas.microsoft.com/office/drawing/2014/main" id="{69D9E6C4-D096-344B-A883-533200C05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818" y="6067797"/>
              <a:ext cx="1123653" cy="29464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64" name="Line 853">
              <a:extLst>
                <a:ext uri="{FF2B5EF4-FFF2-40B4-BE49-F238E27FC236}">
                  <a16:creationId xmlns:a16="http://schemas.microsoft.com/office/drawing/2014/main" id="{E4E6FD0E-918D-7B44-9F09-1FC1689EF0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4335" y="6585839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265" name="Line 853">
              <a:extLst>
                <a:ext uri="{FF2B5EF4-FFF2-40B4-BE49-F238E27FC236}">
                  <a16:creationId xmlns:a16="http://schemas.microsoft.com/office/drawing/2014/main" id="{5B9F2CEB-AB1A-024B-9889-6B2FA880F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024" y="6581477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266" name="Line 853">
              <a:extLst>
                <a:ext uri="{FF2B5EF4-FFF2-40B4-BE49-F238E27FC236}">
                  <a16:creationId xmlns:a16="http://schemas.microsoft.com/office/drawing/2014/main" id="{33F4B2D3-2320-FB4C-9ACD-C32B2F869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3168" y="5664069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16ED4AFD-1472-8741-BE28-10E5BFAD7BCF}"/>
                </a:ext>
              </a:extLst>
            </p:cNvPr>
            <p:cNvGrpSpPr/>
            <p:nvPr/>
          </p:nvGrpSpPr>
          <p:grpSpPr>
            <a:xfrm>
              <a:off x="2893449" y="4395049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73" name="Oval 859">
                <a:extLst>
                  <a:ext uri="{FF2B5EF4-FFF2-40B4-BE49-F238E27FC236}">
                    <a16:creationId xmlns:a16="http://schemas.microsoft.com/office/drawing/2014/main" id="{44D420E1-2B2D-CB43-87AD-E6DFDEB245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4" name="Oval 861">
                <a:extLst>
                  <a:ext uri="{FF2B5EF4-FFF2-40B4-BE49-F238E27FC236}">
                    <a16:creationId xmlns:a16="http://schemas.microsoft.com/office/drawing/2014/main" id="{D327D4F3-2863-7B4D-85CD-D744366E815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5" name="Oval 862">
                <a:extLst>
                  <a:ext uri="{FF2B5EF4-FFF2-40B4-BE49-F238E27FC236}">
                    <a16:creationId xmlns:a16="http://schemas.microsoft.com/office/drawing/2014/main" id="{C2D105B6-9D1D-854A-B503-B49C37BB0F1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6" name="Oval 863">
                <a:extLst>
                  <a:ext uri="{FF2B5EF4-FFF2-40B4-BE49-F238E27FC236}">
                    <a16:creationId xmlns:a16="http://schemas.microsoft.com/office/drawing/2014/main" id="{A5245E8A-8A23-4741-BC3A-6437D9F4651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7" name="Oval 863">
                <a:extLst>
                  <a:ext uri="{FF2B5EF4-FFF2-40B4-BE49-F238E27FC236}">
                    <a16:creationId xmlns:a16="http://schemas.microsoft.com/office/drawing/2014/main" id="{257C6211-0809-214A-B6A3-97EDA2B5A7E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D2A97EED-96F2-E04E-BDE0-B0F257FE15EC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93" name="Freeform 860">
                  <a:extLst>
                    <a:ext uri="{FF2B5EF4-FFF2-40B4-BE49-F238E27FC236}">
                      <a16:creationId xmlns:a16="http://schemas.microsoft.com/office/drawing/2014/main" id="{2AC81078-F8C7-2C42-BB79-152599625F7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4" name="Rectangle 864">
                  <a:extLst>
                    <a:ext uri="{FF2B5EF4-FFF2-40B4-BE49-F238E27FC236}">
                      <a16:creationId xmlns:a16="http://schemas.microsoft.com/office/drawing/2014/main" id="{425330B0-9330-1D46-8EE0-0E364F38D0F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95" name="Freeform 865">
                  <a:extLst>
                    <a:ext uri="{FF2B5EF4-FFF2-40B4-BE49-F238E27FC236}">
                      <a16:creationId xmlns:a16="http://schemas.microsoft.com/office/drawing/2014/main" id="{678B712A-026F-1B44-882F-1187977696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6" name="Freeform 866">
                  <a:extLst>
                    <a:ext uri="{FF2B5EF4-FFF2-40B4-BE49-F238E27FC236}">
                      <a16:creationId xmlns:a16="http://schemas.microsoft.com/office/drawing/2014/main" id="{468E1FC8-4D53-E041-BD4D-E57FF79783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8A6910F1-5515-994C-A21A-EAB30ADCF628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80" name="Oval 878">
                  <a:extLst>
                    <a:ext uri="{FF2B5EF4-FFF2-40B4-BE49-F238E27FC236}">
                      <a16:creationId xmlns:a16="http://schemas.microsoft.com/office/drawing/2014/main" id="{8B622788-C80E-BF47-B07D-A197F371F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1" name="Rectangle 880">
                  <a:extLst>
                    <a:ext uri="{FF2B5EF4-FFF2-40B4-BE49-F238E27FC236}">
                      <a16:creationId xmlns:a16="http://schemas.microsoft.com/office/drawing/2014/main" id="{65B4EAFD-5CE9-8A44-A13F-A60247BF0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2" name="Oval 878">
                  <a:extLst>
                    <a:ext uri="{FF2B5EF4-FFF2-40B4-BE49-F238E27FC236}">
                      <a16:creationId xmlns:a16="http://schemas.microsoft.com/office/drawing/2014/main" id="{0F82CB6F-DAC8-4943-8B53-675F4C5F4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3" name="Line 881">
                  <a:extLst>
                    <a:ext uri="{FF2B5EF4-FFF2-40B4-BE49-F238E27FC236}">
                      <a16:creationId xmlns:a16="http://schemas.microsoft.com/office/drawing/2014/main" id="{320E4842-EA64-2248-9E4A-2341A2E549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4" name="Line 882">
                  <a:extLst>
                    <a:ext uri="{FF2B5EF4-FFF2-40B4-BE49-F238E27FC236}">
                      <a16:creationId xmlns:a16="http://schemas.microsoft.com/office/drawing/2014/main" id="{95576F8D-5DCC-5B4E-9D6A-AC14E6614C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5" name="Rectangle 880">
                  <a:extLst>
                    <a:ext uri="{FF2B5EF4-FFF2-40B4-BE49-F238E27FC236}">
                      <a16:creationId xmlns:a16="http://schemas.microsoft.com/office/drawing/2014/main" id="{249AB298-7CE2-F84B-B1F6-83212E0C6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6" name="Oval 878">
                  <a:extLst>
                    <a:ext uri="{FF2B5EF4-FFF2-40B4-BE49-F238E27FC236}">
                      <a16:creationId xmlns:a16="http://schemas.microsoft.com/office/drawing/2014/main" id="{7B3B14CE-84C1-244D-BC25-504CD688FC6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7" name="Line 882">
                  <a:extLst>
                    <a:ext uri="{FF2B5EF4-FFF2-40B4-BE49-F238E27FC236}">
                      <a16:creationId xmlns:a16="http://schemas.microsoft.com/office/drawing/2014/main" id="{0D5B8F0E-2604-A848-A264-173B190A7B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8" name="Line 882">
                  <a:extLst>
                    <a:ext uri="{FF2B5EF4-FFF2-40B4-BE49-F238E27FC236}">
                      <a16:creationId xmlns:a16="http://schemas.microsoft.com/office/drawing/2014/main" id="{86F07B23-B884-D542-9915-9358FB082D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9" name="Line 884">
                  <a:extLst>
                    <a:ext uri="{FF2B5EF4-FFF2-40B4-BE49-F238E27FC236}">
                      <a16:creationId xmlns:a16="http://schemas.microsoft.com/office/drawing/2014/main" id="{313329EA-22C7-6B4E-8F50-D73C479BE9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0" name="Oval 885">
                  <a:extLst>
                    <a:ext uri="{FF2B5EF4-FFF2-40B4-BE49-F238E27FC236}">
                      <a16:creationId xmlns:a16="http://schemas.microsoft.com/office/drawing/2014/main" id="{A1A69675-A2F5-1F40-A7E7-8EEC32B96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1" name="Line 881">
                  <a:extLst>
                    <a:ext uri="{FF2B5EF4-FFF2-40B4-BE49-F238E27FC236}">
                      <a16:creationId xmlns:a16="http://schemas.microsoft.com/office/drawing/2014/main" id="{812877BD-281C-1E4F-8DBE-AA8F9C40EB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2" name="Line 882">
                  <a:extLst>
                    <a:ext uri="{FF2B5EF4-FFF2-40B4-BE49-F238E27FC236}">
                      <a16:creationId xmlns:a16="http://schemas.microsoft.com/office/drawing/2014/main" id="{3D477E55-FA78-0E42-8F9D-5D2CD504F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E817E93B-B413-9A4C-B834-3835BA580355}"/>
                </a:ext>
              </a:extLst>
            </p:cNvPr>
            <p:cNvGrpSpPr/>
            <p:nvPr/>
          </p:nvGrpSpPr>
          <p:grpSpPr>
            <a:xfrm>
              <a:off x="884857" y="6119126"/>
              <a:ext cx="538242" cy="388227"/>
              <a:chOff x="1012668" y="927184"/>
              <a:chExt cx="747559" cy="539203"/>
            </a:xfrm>
          </p:grpSpPr>
          <p:sp>
            <p:nvSpPr>
              <p:cNvPr id="269" name="Line 853">
                <a:extLst>
                  <a:ext uri="{FF2B5EF4-FFF2-40B4-BE49-F238E27FC236}">
                    <a16:creationId xmlns:a16="http://schemas.microsoft.com/office/drawing/2014/main" id="{DA9295FF-C3B2-8942-980B-1EFD54951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270" name="Rectangle 876">
                <a:extLst>
                  <a:ext uri="{FF2B5EF4-FFF2-40B4-BE49-F238E27FC236}">
                    <a16:creationId xmlns:a16="http://schemas.microsoft.com/office/drawing/2014/main" id="{57708E8E-6E73-9440-9591-95064CFEBE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71" name="Rectangle 873">
                <a:extLst>
                  <a:ext uri="{FF2B5EF4-FFF2-40B4-BE49-F238E27FC236}">
                    <a16:creationId xmlns:a16="http://schemas.microsoft.com/office/drawing/2014/main" id="{3CABAC5E-867F-494C-82CD-273E18287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72" name="Freeform 875">
                <a:extLst>
                  <a:ext uri="{FF2B5EF4-FFF2-40B4-BE49-F238E27FC236}">
                    <a16:creationId xmlns:a16="http://schemas.microsoft.com/office/drawing/2014/main" id="{0C0F720E-A239-FC40-A709-9E1A2BAB6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257" name="Rectangle 256">
            <a:extLst>
              <a:ext uri="{FF2B5EF4-FFF2-40B4-BE49-F238E27FC236}">
                <a16:creationId xmlns:a16="http://schemas.microsoft.com/office/drawing/2014/main" id="{2F5406C8-976C-604C-83E3-E97A3A43E32B}"/>
              </a:ext>
            </a:extLst>
          </p:cNvPr>
          <p:cNvSpPr/>
          <p:nvPr/>
        </p:nvSpPr>
        <p:spPr>
          <a:xfrm>
            <a:off x="7999303" y="4691712"/>
            <a:ext cx="3976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</a:rPr>
              <a:t>γ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cs typeface="Times New Roman"/>
              </a:rPr>
              <a:t>0</a:t>
            </a:r>
            <a:r>
              <a:rPr lang="en-US" dirty="0">
                <a:latin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) = {</a:t>
            </a:r>
            <a:r>
              <a:rPr lang="en-US" dirty="0">
                <a:latin typeface="Calibri"/>
              </a:rPr>
              <a:t>loc(c1) = d1</a:t>
            </a:r>
            <a:r>
              <a:rPr lang="en-US" dirty="0"/>
              <a:t>, </a:t>
            </a:r>
            <a:r>
              <a:rPr lang="en-US" dirty="0">
                <a:latin typeface="Calibri"/>
              </a:rPr>
              <a:t>loc(r1) = d2,</a:t>
            </a:r>
            <a:br>
              <a:rPr lang="en-US" dirty="0">
                <a:latin typeface="Calibri"/>
              </a:rPr>
            </a:br>
            <a:r>
              <a:rPr lang="en-US" dirty="0">
                <a:latin typeface="Calibri"/>
              </a:rPr>
              <a:t>	          cargo(r1) = nil</a:t>
            </a:r>
            <a:r>
              <a:rPr lang="en-US" dirty="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1601"/>
            <a:ext cx="7897308" cy="812800"/>
          </a:xfrm>
        </p:spPr>
        <p:txBody>
          <a:bodyPr/>
          <a:lstStyle/>
          <a:p>
            <a:r>
              <a:rPr lang="en-US"/>
              <a:t>Example: GBFS Again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9EB7D5-911D-EA49-8F0E-4597AFE03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77" y="1001918"/>
            <a:ext cx="4166795" cy="3914327"/>
          </a:xfrm>
        </p:spPr>
        <p:txBody>
          <a:bodyPr/>
          <a:lstStyle/>
          <a:p>
            <a:r>
              <a:rPr lang="ro-RO" dirty="0"/>
              <a:t>GBFS </a:t>
            </a:r>
            <a:r>
              <a:rPr lang="ro-RO" dirty="0" err="1"/>
              <a:t>with</a:t>
            </a:r>
            <a:r>
              <a:rPr lang="ro-RO" dirty="0"/>
              <a:t> </a:t>
            </a:r>
            <a:r>
              <a:rPr lang="ro-RO" dirty="0" err="1"/>
              <a:t>initial</a:t>
            </a:r>
            <a:r>
              <a:rPr lang="ro-RO" dirty="0"/>
              <a:t> state </a:t>
            </a:r>
            <a:r>
              <a:rPr lang="ro-RO" i="1" dirty="0"/>
              <a:t>s</a:t>
            </a:r>
            <a:r>
              <a:rPr lang="ro-RO" baseline="-25000" dirty="0"/>
              <a:t>0</a:t>
            </a:r>
            <a:r>
              <a:rPr lang="ro-RO" dirty="0"/>
              <a:t>, </a:t>
            </a:r>
            <a:r>
              <a:rPr lang="ro-RO" dirty="0" err="1"/>
              <a:t>goal</a:t>
            </a:r>
            <a:r>
              <a:rPr lang="ro-RO" dirty="0"/>
              <a:t> </a:t>
            </a:r>
            <a:r>
              <a:rPr lang="ro-RO" i="1" dirty="0"/>
              <a:t>g</a:t>
            </a:r>
            <a:r>
              <a:rPr lang="ro-RO" dirty="0"/>
              <a:t>,</a:t>
            </a:r>
            <a:r>
              <a:rPr lang="ro-RO" i="1" dirty="0"/>
              <a:t> </a:t>
            </a:r>
            <a:r>
              <a:rPr lang="ro-RO" dirty="0" err="1"/>
              <a:t>heuristic</a:t>
            </a:r>
            <a:r>
              <a:rPr lang="ro-RO" dirty="0"/>
              <a:t> </a:t>
            </a:r>
            <a:r>
              <a:rPr lang="ro-RO" i="1" dirty="0"/>
              <a:t>h</a:t>
            </a:r>
            <a:r>
              <a:rPr lang="en-US" baseline="30000" dirty="0"/>
              <a:t>FF</a:t>
            </a:r>
            <a:endParaRPr lang="ro-RO" dirty="0"/>
          </a:p>
          <a:p>
            <a:r>
              <a:rPr lang="ro-RO" dirty="0" err="1"/>
              <a:t>Two</a:t>
            </a:r>
            <a:r>
              <a:rPr lang="ro-RO" dirty="0"/>
              <a:t> </a:t>
            </a:r>
            <a:r>
              <a:rPr lang="ro-RO" dirty="0" err="1"/>
              <a:t>applicable</a:t>
            </a:r>
            <a:r>
              <a:rPr lang="ro-RO" dirty="0"/>
              <a:t> </a:t>
            </a:r>
            <a:r>
              <a:rPr lang="ro-RO" dirty="0" err="1"/>
              <a:t>actions</a:t>
            </a:r>
            <a:r>
              <a:rPr lang="ro-RO" dirty="0"/>
              <a:t>: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, a</a:t>
            </a:r>
            <a:r>
              <a:rPr lang="en-US" baseline="-25000" dirty="0"/>
              <a:t>2</a:t>
            </a:r>
            <a:endParaRPr lang="en-US" dirty="0">
              <a:latin typeface="Calibri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Resulting states: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</a:p>
          <a:p>
            <a:r>
              <a:rPr lang="en-US" dirty="0"/>
              <a:t>GBFS computes</a:t>
            </a:r>
            <a:r>
              <a:rPr lang="en-US" i="1" dirty="0"/>
              <a:t> </a:t>
            </a:r>
            <a:r>
              <a:rPr lang="en-US" i="1" dirty="0" err="1"/>
              <a:t>h</a:t>
            </a:r>
            <a:r>
              <a:rPr lang="en-US" baseline="30000" dirty="0" err="1"/>
              <a:t>FF</a:t>
            </a:r>
            <a:r>
              <a:rPr lang="en-US" dirty="0"/>
              <a:t>(</a:t>
            </a:r>
            <a:r>
              <a:rPr lang="el-GR" i="1" dirty="0"/>
              <a:t>s</a:t>
            </a:r>
            <a:r>
              <a:rPr lang="en-US" baseline="-25000" dirty="0"/>
              <a:t>1</a:t>
            </a:r>
            <a:r>
              <a:rPr lang="en-US" dirty="0"/>
              <a:t>) and</a:t>
            </a:r>
            <a:r>
              <a:rPr lang="en-US" i="1" dirty="0"/>
              <a:t> </a:t>
            </a:r>
            <a:r>
              <a:rPr lang="en-US" i="1" dirty="0" err="1"/>
              <a:t>h</a:t>
            </a:r>
            <a:r>
              <a:rPr lang="en-US" baseline="30000" dirty="0" err="1"/>
              <a:t>FF</a:t>
            </a:r>
            <a:r>
              <a:rPr lang="en-US" dirty="0"/>
              <a:t>(</a:t>
            </a:r>
            <a:r>
              <a:rPr lang="el-GR" i="1" dirty="0"/>
              <a:t>s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Chooses the state that has the lower </a:t>
            </a:r>
            <a:r>
              <a:rPr lang="en-US" i="1" dirty="0"/>
              <a:t>h</a:t>
            </a:r>
            <a:r>
              <a:rPr lang="en-US" baseline="30000" dirty="0"/>
              <a:t>FF</a:t>
            </a:r>
            <a:r>
              <a:rPr lang="en-US" dirty="0"/>
              <a:t> value</a:t>
            </a:r>
          </a:p>
          <a:p>
            <a:r>
              <a:rPr lang="en-US" dirty="0"/>
              <a:t>Next several slides:</a:t>
            </a:r>
          </a:p>
          <a:p>
            <a:pPr lvl="1"/>
            <a:r>
              <a:rPr lang="en-US" i="1" dirty="0" err="1"/>
              <a:t>h</a:t>
            </a:r>
            <a:r>
              <a:rPr lang="en-US" baseline="30000" dirty="0" err="1"/>
              <a:t>FF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) </a:t>
            </a:r>
          </a:p>
          <a:p>
            <a:pPr lvl="1"/>
            <a:r>
              <a:rPr lang="en-US" i="1" dirty="0" err="1"/>
              <a:t>h</a:t>
            </a:r>
            <a:r>
              <a:rPr lang="en-US" baseline="30000" dirty="0" err="1"/>
              <a:t>FF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161157" y="3356079"/>
            <a:ext cx="3860650" cy="1297553"/>
            <a:chOff x="0" y="3124595"/>
            <a:chExt cx="3860650" cy="1297553"/>
          </a:xfrm>
        </p:grpSpPr>
        <p:sp>
          <p:nvSpPr>
            <p:cNvPr id="104" name="Rectangle 891"/>
            <p:cNvSpPr>
              <a:spLocks noChangeArrowheads="1"/>
            </p:cNvSpPr>
            <p:nvPr/>
          </p:nvSpPr>
          <p:spPr bwMode="auto">
            <a:xfrm>
              <a:off x="833574" y="3806779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05" name="Rectangle 891"/>
            <p:cNvSpPr>
              <a:spLocks noChangeArrowheads="1"/>
            </p:cNvSpPr>
            <p:nvPr/>
          </p:nvSpPr>
          <p:spPr bwMode="auto">
            <a:xfrm>
              <a:off x="2637086" y="3864250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476955" y="3124595"/>
              <a:ext cx="1573443" cy="799197"/>
              <a:chOff x="1152149" y="2171616"/>
              <a:chExt cx="2428155" cy="1233336"/>
            </a:xfrm>
          </p:grpSpPr>
          <p:sp>
            <p:nvSpPr>
              <p:cNvPr id="149" name="Line 853"/>
              <p:cNvSpPr>
                <a:spLocks noChangeShapeType="1"/>
              </p:cNvSpPr>
              <p:nvPr/>
            </p:nvSpPr>
            <p:spPr bwMode="auto">
              <a:xfrm>
                <a:off x="1152149" y="3398894"/>
                <a:ext cx="822960" cy="60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150" name="Straight Connector 149"/>
              <p:cNvCxnSpPr/>
              <p:nvPr/>
            </p:nvCxnSpPr>
            <p:spPr>
              <a:xfrm>
                <a:off x="2270593" y="2171616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Freeform 860"/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52" name="Freeform 860"/>
              <p:cNvSpPr>
                <a:spLocks/>
              </p:cNvSpPr>
              <p:nvPr/>
            </p:nvSpPr>
            <p:spPr bwMode="auto">
              <a:xfrm>
                <a:off x="2366899" y="2189098"/>
                <a:ext cx="1213405" cy="544246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07" name="Line 853"/>
            <p:cNvSpPr>
              <a:spLocks noChangeShapeType="1"/>
            </p:cNvSpPr>
            <p:nvPr/>
          </p:nvSpPr>
          <p:spPr bwMode="auto">
            <a:xfrm>
              <a:off x="2591916" y="3938668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2723292" y="3162462"/>
              <a:ext cx="1137358" cy="357666"/>
              <a:chOff x="4618723" y="2209297"/>
              <a:chExt cx="1755184" cy="551957"/>
            </a:xfrm>
          </p:grpSpPr>
          <p:sp>
            <p:nvSpPr>
              <p:cNvPr id="146" name="Freeform 860"/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>
                <a:off x="5249196" y="2209297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Freeform 860"/>
              <p:cNvSpPr>
                <a:spLocks/>
              </p:cNvSpPr>
              <p:nvPr/>
            </p:nvSpPr>
            <p:spPr bwMode="auto">
              <a:xfrm>
                <a:off x="4618723" y="2228643"/>
                <a:ext cx="1213406" cy="50510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11" name="Freeform 860"/>
            <p:cNvSpPr>
              <a:spLocks/>
            </p:cNvSpPr>
            <p:nvPr/>
          </p:nvSpPr>
          <p:spPr bwMode="auto">
            <a:xfrm>
              <a:off x="1383411" y="3947324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13" name="Line 853"/>
            <p:cNvSpPr>
              <a:spLocks noChangeShapeType="1"/>
            </p:cNvSpPr>
            <p:nvPr/>
          </p:nvSpPr>
          <p:spPr bwMode="auto">
            <a:xfrm>
              <a:off x="1937980" y="4418222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14" name="Line 853"/>
            <p:cNvSpPr>
              <a:spLocks noChangeShapeType="1"/>
            </p:cNvSpPr>
            <p:nvPr/>
          </p:nvSpPr>
          <p:spPr bwMode="auto">
            <a:xfrm>
              <a:off x="0" y="4414296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d1</a:t>
              </a:r>
            </a:p>
          </p:txBody>
        </p:sp>
        <p:sp>
          <p:nvSpPr>
            <p:cNvPr id="115" name="Line 853"/>
            <p:cNvSpPr>
              <a:spLocks noChangeShapeType="1"/>
            </p:cNvSpPr>
            <p:nvPr/>
          </p:nvSpPr>
          <p:spPr bwMode="auto">
            <a:xfrm>
              <a:off x="1504930" y="3588629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587884" y="3260407"/>
              <a:ext cx="1082989" cy="91908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22" name="Oval 859"/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23" name="Oval 861"/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24" name="Oval 862"/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25" name="Oval 863"/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26" name="Oval 863"/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127" name="Group 126"/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42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3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44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5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29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0" name="Rectangle 880"/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1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2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3" name="Line 882"/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4" name="Rectangle 880"/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5" name="Oval 878"/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6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7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8" name="Line 884"/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9" name="Oval 885"/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0" name="Line 881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1" name="Line 882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57450" y="3998181"/>
              <a:ext cx="484418" cy="349404"/>
              <a:chOff x="1012668" y="927184"/>
              <a:chExt cx="747559" cy="539203"/>
            </a:xfrm>
          </p:grpSpPr>
          <p:sp>
            <p:nvSpPr>
              <p:cNvPr id="118" name="Line 853"/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119" name="Rectangle 876"/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120" name="Rectangle 873"/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21" name="Freeform 875"/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049663" y="3184139"/>
            <a:ext cx="3860650" cy="1295065"/>
            <a:chOff x="211015" y="5125868"/>
            <a:chExt cx="3860650" cy="1295065"/>
          </a:xfrm>
        </p:grpSpPr>
        <p:sp>
          <p:nvSpPr>
            <p:cNvPr id="153" name="Rectangle 891"/>
            <p:cNvSpPr>
              <a:spLocks noChangeArrowheads="1"/>
            </p:cNvSpPr>
            <p:nvPr/>
          </p:nvSpPr>
          <p:spPr bwMode="auto">
            <a:xfrm>
              <a:off x="1044589" y="5805564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54" name="Rectangle 891"/>
            <p:cNvSpPr>
              <a:spLocks noChangeArrowheads="1"/>
            </p:cNvSpPr>
            <p:nvPr/>
          </p:nvSpPr>
          <p:spPr bwMode="auto">
            <a:xfrm>
              <a:off x="2848101" y="5863035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687970" y="5125868"/>
              <a:ext cx="1573541" cy="808284"/>
              <a:chOff x="1152149" y="2175456"/>
              <a:chExt cx="2428307" cy="1247360"/>
            </a:xfrm>
          </p:grpSpPr>
          <p:sp>
            <p:nvSpPr>
              <p:cNvPr id="156" name="Line 853"/>
              <p:cNvSpPr>
                <a:spLocks noChangeShapeType="1"/>
              </p:cNvSpPr>
              <p:nvPr/>
            </p:nvSpPr>
            <p:spPr bwMode="auto">
              <a:xfrm>
                <a:off x="1152149" y="3416757"/>
                <a:ext cx="822961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>
                <a:off x="2286812" y="2175456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Freeform 860"/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59" name="Freeform 860"/>
              <p:cNvSpPr>
                <a:spLocks/>
              </p:cNvSpPr>
              <p:nvPr/>
            </p:nvSpPr>
            <p:spPr bwMode="auto">
              <a:xfrm>
                <a:off x="2366899" y="2208697"/>
                <a:ext cx="1213557" cy="522115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60" name="Line 853"/>
            <p:cNvSpPr>
              <a:spLocks noChangeShapeType="1"/>
            </p:cNvSpPr>
            <p:nvPr/>
          </p:nvSpPr>
          <p:spPr bwMode="auto">
            <a:xfrm>
              <a:off x="2802931" y="5949028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2934307" y="5169267"/>
              <a:ext cx="1137358" cy="349645"/>
              <a:chOff x="4618723" y="2221675"/>
              <a:chExt cx="1755184" cy="539579"/>
            </a:xfrm>
          </p:grpSpPr>
          <p:sp>
            <p:nvSpPr>
              <p:cNvPr id="162" name="Freeform 860"/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>
                <a:off x="5249196" y="2221675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Freeform 860"/>
              <p:cNvSpPr>
                <a:spLocks/>
              </p:cNvSpPr>
              <p:nvPr/>
            </p:nvSpPr>
            <p:spPr bwMode="auto">
              <a:xfrm>
                <a:off x="4618723" y="2248242"/>
                <a:ext cx="1213406" cy="50510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67" name="Freeform 860"/>
            <p:cNvSpPr>
              <a:spLocks/>
            </p:cNvSpPr>
            <p:nvPr/>
          </p:nvSpPr>
          <p:spPr bwMode="auto">
            <a:xfrm>
              <a:off x="1591430" y="5946801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69" name="Line 853"/>
            <p:cNvSpPr>
              <a:spLocks noChangeShapeType="1"/>
            </p:cNvSpPr>
            <p:nvPr/>
          </p:nvSpPr>
          <p:spPr bwMode="auto">
            <a:xfrm>
              <a:off x="2148995" y="6417007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70" name="Line 853"/>
            <p:cNvSpPr>
              <a:spLocks noChangeShapeType="1"/>
            </p:cNvSpPr>
            <p:nvPr/>
          </p:nvSpPr>
          <p:spPr bwMode="auto">
            <a:xfrm>
              <a:off x="211015" y="6413081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d1</a:t>
              </a:r>
            </a:p>
          </p:txBody>
        </p:sp>
        <p:sp>
          <p:nvSpPr>
            <p:cNvPr id="171" name="Line 853"/>
            <p:cNvSpPr>
              <a:spLocks noChangeShapeType="1"/>
            </p:cNvSpPr>
            <p:nvPr/>
          </p:nvSpPr>
          <p:spPr bwMode="auto">
            <a:xfrm>
              <a:off x="1715945" y="5587414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2733207" y="5249423"/>
              <a:ext cx="1082989" cy="91908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73" name="Oval 859"/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74" name="Oval 861"/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75" name="Oval 862"/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76" name="Oval 863"/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77" name="Oval 863"/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93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4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95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6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80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1" name="Rectangle 880"/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2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3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4" name="Line 882"/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5" name="Rectangle 880"/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6" name="Oval 878"/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7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8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9" name="Line 884"/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0" name="Oval 885"/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1" name="Line 881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2" name="Line 882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97" name="Group 196"/>
            <p:cNvGrpSpPr/>
            <p:nvPr/>
          </p:nvGrpSpPr>
          <p:grpSpPr>
            <a:xfrm>
              <a:off x="268465" y="5996966"/>
              <a:ext cx="484418" cy="349404"/>
              <a:chOff x="1012668" y="927184"/>
              <a:chExt cx="747559" cy="539203"/>
            </a:xfrm>
          </p:grpSpPr>
          <p:sp>
            <p:nvSpPr>
              <p:cNvPr id="198" name="Line 853"/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199" name="Rectangle 876"/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00" name="Rectangle 873"/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01" name="Freeform 875"/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247" name="Rectangle 246"/>
          <p:cNvSpPr/>
          <p:nvPr/>
        </p:nvSpPr>
        <p:spPr>
          <a:xfrm>
            <a:off x="8403075" y="5835885"/>
            <a:ext cx="187583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900" i="1" dirty="0">
                <a:latin typeface="Times New Roman"/>
                <a:cs typeface="Times New Roman"/>
              </a:rPr>
              <a:t> g</a:t>
            </a:r>
            <a:r>
              <a:rPr lang="ro-RO" sz="1900" dirty="0">
                <a:latin typeface="Times New Roman"/>
                <a:cs typeface="Times New Roman"/>
              </a:rPr>
              <a:t> = {</a:t>
            </a:r>
            <a:r>
              <a:rPr lang="ro-RO" sz="1900" dirty="0">
                <a:latin typeface="Calibri"/>
                <a:cs typeface="Calibri"/>
              </a:rPr>
              <a:t>loc(r1)=d3, </a:t>
            </a:r>
            <a:br>
              <a:rPr lang="ro-RO" sz="1900" dirty="0">
                <a:latin typeface="Calibri"/>
                <a:cs typeface="Calibri"/>
              </a:rPr>
            </a:br>
            <a:r>
              <a:rPr lang="ro-RO" sz="1900" dirty="0">
                <a:latin typeface="Calibri"/>
                <a:cs typeface="Calibri"/>
              </a:rPr>
              <a:t>          loc(c1)=r1</a:t>
            </a:r>
            <a:r>
              <a:rPr lang="ro-RO" sz="1900" dirty="0">
                <a:latin typeface="Times New Roman"/>
                <a:cs typeface="Times New Roman"/>
              </a:rPr>
              <a:t>}</a:t>
            </a:r>
            <a:endParaRPr lang="en-US" sz="1900" dirty="0">
              <a:latin typeface="Times New Roman"/>
              <a:cs typeface="Times New Roman"/>
            </a:endParaRPr>
          </a:p>
        </p:txBody>
      </p:sp>
      <p:grpSp>
        <p:nvGrpSpPr>
          <p:cNvPr id="298" name="Group 297"/>
          <p:cNvGrpSpPr>
            <a:grpSpLocks noChangeAspect="1"/>
          </p:cNvGrpSpPr>
          <p:nvPr/>
        </p:nvGrpSpPr>
        <p:grpSpPr>
          <a:xfrm>
            <a:off x="5899939" y="5474441"/>
            <a:ext cx="2657242" cy="1147446"/>
            <a:chOff x="5323352" y="4678231"/>
            <a:chExt cx="2952491" cy="1274940"/>
          </a:xfrm>
        </p:grpSpPr>
        <p:grpSp>
          <p:nvGrpSpPr>
            <p:cNvPr id="299" name="Group 298"/>
            <p:cNvGrpSpPr/>
            <p:nvPr/>
          </p:nvGrpSpPr>
          <p:grpSpPr>
            <a:xfrm>
              <a:off x="7288292" y="5578688"/>
              <a:ext cx="987551" cy="367987"/>
              <a:chOff x="8801532" y="4013715"/>
              <a:chExt cx="1371600" cy="511093"/>
            </a:xfrm>
          </p:grpSpPr>
          <p:sp>
            <p:nvSpPr>
              <p:cNvPr id="338" name="Lightning Bolt 337"/>
              <p:cNvSpPr/>
              <p:nvPr/>
            </p:nvSpPr>
            <p:spPr>
              <a:xfrm rot="19965343">
                <a:off x="9139183" y="4118408"/>
                <a:ext cx="619075" cy="406400"/>
              </a:xfrm>
              <a:prstGeom prst="lightningBolt">
                <a:avLst/>
              </a:prstGeom>
              <a:solidFill>
                <a:srgbClr val="CDC9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860"/>
              <p:cNvSpPr>
                <a:spLocks/>
              </p:cNvSpPr>
              <p:nvPr/>
            </p:nvSpPr>
            <p:spPr bwMode="auto">
              <a:xfrm>
                <a:off x="8801532" y="4026280"/>
                <a:ext cx="1371600" cy="32004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340" name="Straight Connector 339"/>
              <p:cNvCxnSpPr/>
              <p:nvPr/>
            </p:nvCxnSpPr>
            <p:spPr>
              <a:xfrm>
                <a:off x="9047075" y="4017699"/>
                <a:ext cx="112471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flipV="1">
                <a:off x="9829800" y="4013715"/>
                <a:ext cx="341987" cy="332605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>
                <a:cxnSpLocks/>
              </p:cNvCxnSpPr>
              <p:nvPr/>
            </p:nvCxnSpPr>
            <p:spPr>
              <a:xfrm>
                <a:off x="8997725" y="4349095"/>
                <a:ext cx="261014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0" name="Group 299"/>
            <p:cNvGrpSpPr/>
            <p:nvPr/>
          </p:nvGrpSpPr>
          <p:grpSpPr>
            <a:xfrm>
              <a:off x="5323352" y="5509529"/>
              <a:ext cx="1253855" cy="443642"/>
              <a:chOff x="6504246" y="3854161"/>
              <a:chExt cx="1741467" cy="616169"/>
            </a:xfrm>
          </p:grpSpPr>
          <p:grpSp>
            <p:nvGrpSpPr>
              <p:cNvPr id="332" name="Group 331"/>
              <p:cNvGrpSpPr/>
              <p:nvPr/>
            </p:nvGrpSpPr>
            <p:grpSpPr>
              <a:xfrm>
                <a:off x="6504246" y="3854161"/>
                <a:ext cx="1589458" cy="616169"/>
                <a:chOff x="6135946" y="3854161"/>
                <a:chExt cx="1589458" cy="616169"/>
              </a:xfrm>
            </p:grpSpPr>
            <p:sp>
              <p:nvSpPr>
                <p:cNvPr id="334" name="Lightning Bolt 333"/>
                <p:cNvSpPr/>
                <p:nvPr/>
              </p:nvSpPr>
              <p:spPr>
                <a:xfrm rot="19965343">
                  <a:off x="6135946" y="4063930"/>
                  <a:ext cx="760257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335" name="Straight Connector 334"/>
                <p:cNvCxnSpPr/>
                <p:nvPr/>
              </p:nvCxnSpPr>
              <p:spPr>
                <a:xfrm>
                  <a:off x="6591548" y="3854161"/>
                  <a:ext cx="1133856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>
                  <a:cxnSpLocks noChangeAspect="1"/>
                </p:cNvCxnSpPr>
                <p:nvPr/>
              </p:nvCxnSpPr>
              <p:spPr>
                <a:xfrm flipV="1">
                  <a:off x="6173361" y="3859976"/>
                  <a:ext cx="423087" cy="41148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>
                  <a:cxnSpLocks/>
                </p:cNvCxnSpPr>
                <p:nvPr/>
              </p:nvCxnSpPr>
              <p:spPr>
                <a:xfrm>
                  <a:off x="6901786" y="4296856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3" name="Freeform 860"/>
              <p:cNvSpPr>
                <a:spLocks/>
              </p:cNvSpPr>
              <p:nvPr/>
            </p:nvSpPr>
            <p:spPr bwMode="auto">
              <a:xfrm>
                <a:off x="6522378" y="3865501"/>
                <a:ext cx="1723335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301" name="Line 853"/>
            <p:cNvSpPr>
              <a:spLocks noChangeShapeType="1"/>
            </p:cNvSpPr>
            <p:nvPr/>
          </p:nvSpPr>
          <p:spPr bwMode="auto">
            <a:xfrm>
              <a:off x="5967843" y="5947252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302" name="Group 301"/>
            <p:cNvGrpSpPr/>
            <p:nvPr/>
          </p:nvGrpSpPr>
          <p:grpSpPr>
            <a:xfrm>
              <a:off x="6377267" y="4678231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308" name="Oval 859"/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09" name="Oval 861"/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10" name="Oval 862"/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11" name="Oval 863"/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12" name="Oval 863"/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313" name="Group 312"/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328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9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330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31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314" name="Group 313"/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315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16" name="Rectangle 880"/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17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18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19" name="Line 882"/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0" name="Rectangle 880"/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1" name="Oval 878"/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2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3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4" name="Line 884"/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5" name="Oval 885"/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6" name="Line 881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7" name="Line 882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303" name="Group 302"/>
            <p:cNvGrpSpPr/>
            <p:nvPr/>
          </p:nvGrpSpPr>
          <p:grpSpPr>
            <a:xfrm>
              <a:off x="6990430" y="5181159"/>
              <a:ext cx="538242" cy="388227"/>
              <a:chOff x="1012668" y="927184"/>
              <a:chExt cx="747559" cy="539203"/>
            </a:xfrm>
          </p:grpSpPr>
          <p:sp>
            <p:nvSpPr>
              <p:cNvPr id="304" name="Line 853"/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305" name="Rectangle 876"/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306" name="Rectangle 873"/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307" name="Freeform 875"/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F80CC20-3C41-E942-B622-39DDD5540F31}"/>
              </a:ext>
            </a:extLst>
          </p:cNvPr>
          <p:cNvSpPr/>
          <p:nvPr/>
        </p:nvSpPr>
        <p:spPr>
          <a:xfrm>
            <a:off x="8805066" y="164491"/>
            <a:ext cx="3087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cs typeface="Times New Roman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</a:rPr>
              <a:t> = </a:t>
            </a:r>
            <a:r>
              <a:rPr lang="ro-RO" dirty="0">
                <a:latin typeface="Times New Roman" panose="02020603050405020304" pitchFamily="18" charset="0"/>
              </a:rPr>
              <a:t>{</a:t>
            </a:r>
            <a:r>
              <a:rPr lang="en-US" dirty="0">
                <a:latin typeface="Calibri"/>
              </a:rPr>
              <a:t>loc(c1) = d1, </a:t>
            </a:r>
            <a:r>
              <a:rPr lang="ro-RO" dirty="0">
                <a:latin typeface="Calibri"/>
              </a:rPr>
              <a:t>loc(r1) = d3, </a:t>
            </a:r>
            <a:br>
              <a:rPr lang="ro-RO" dirty="0">
                <a:latin typeface="Calibri"/>
              </a:rPr>
            </a:br>
            <a:r>
              <a:rPr lang="ro-RO" dirty="0">
                <a:latin typeface="Calibri"/>
              </a:rPr>
              <a:t>          cargo(r1) = </a:t>
            </a:r>
            <a:r>
              <a:rPr lang="ro-RO" dirty="0" err="1">
                <a:latin typeface="Calibri"/>
              </a:rPr>
              <a:t>nil</a:t>
            </a:r>
            <a:r>
              <a:rPr lang="ro-RO" dirty="0">
                <a:latin typeface="Times New Roman" panose="02020603050405020304" pitchFamily="18" charset="0"/>
              </a:rPr>
              <a:t>}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6F316677-77A9-CB45-952B-E8D1482546E8}"/>
              </a:ext>
            </a:extLst>
          </p:cNvPr>
          <p:cNvCxnSpPr>
            <a:cxnSpLocks/>
          </p:cNvCxnSpPr>
          <p:nvPr/>
        </p:nvCxnSpPr>
        <p:spPr>
          <a:xfrm flipH="1">
            <a:off x="5565180" y="2247828"/>
            <a:ext cx="1535112" cy="954988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67289C82-8A9B-D74D-B7F0-98DC8AE5CEF5}"/>
              </a:ext>
            </a:extLst>
          </p:cNvPr>
          <p:cNvCxnSpPr>
            <a:cxnSpLocks/>
          </p:cNvCxnSpPr>
          <p:nvPr/>
        </p:nvCxnSpPr>
        <p:spPr>
          <a:xfrm>
            <a:off x="7405092" y="2261206"/>
            <a:ext cx="1552374" cy="976055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CF6331E-DF3F-164E-AD47-D4B018D9584E}"/>
              </a:ext>
            </a:extLst>
          </p:cNvPr>
          <p:cNvSpPr/>
          <p:nvPr/>
        </p:nvSpPr>
        <p:spPr>
          <a:xfrm>
            <a:off x="2865548" y="4757819"/>
            <a:ext cx="3976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</a:rPr>
              <a:t>γ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cs typeface="Times New Roman"/>
              </a:rPr>
              <a:t>0</a:t>
            </a:r>
            <a:r>
              <a:rPr lang="en-US" dirty="0">
                <a:latin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) = {</a:t>
            </a:r>
            <a:r>
              <a:rPr lang="en-US" dirty="0">
                <a:latin typeface="Calibri"/>
              </a:rPr>
              <a:t>loc(c1) = d1</a:t>
            </a:r>
            <a:r>
              <a:rPr lang="en-US" dirty="0"/>
              <a:t>, </a:t>
            </a:r>
            <a:r>
              <a:rPr lang="en-US" dirty="0">
                <a:latin typeface="Calibri"/>
              </a:rPr>
              <a:t>loc(r1) = d1,</a:t>
            </a:r>
            <a:br>
              <a:rPr lang="en-US" dirty="0">
                <a:latin typeface="Calibri"/>
              </a:rPr>
            </a:br>
            <a:r>
              <a:rPr lang="en-US" dirty="0">
                <a:latin typeface="Calibri"/>
              </a:rPr>
              <a:t>	          cargo(r1) = nil</a:t>
            </a:r>
            <a:r>
              <a:rPr lang="en-US" dirty="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E5B51FD0-111C-F44B-9384-ADA5C212C60D}"/>
              </a:ext>
            </a:extLst>
          </p:cNvPr>
          <p:cNvSpPr/>
          <p:nvPr/>
        </p:nvSpPr>
        <p:spPr>
          <a:xfrm>
            <a:off x="4974301" y="2548320"/>
            <a:ext cx="211461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70C0"/>
                </a:solidFill>
                <a:latin typeface="Calibri"/>
              </a:rPr>
              <a:t>move(r1,d3,d1)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D23C55D3-C7D4-4E47-B41A-2D7B9FF2410D}"/>
              </a:ext>
            </a:extLst>
          </p:cNvPr>
          <p:cNvSpPr/>
          <p:nvPr/>
        </p:nvSpPr>
        <p:spPr>
          <a:xfrm>
            <a:off x="7401875" y="2531424"/>
            <a:ext cx="211461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70C0"/>
                </a:solidFill>
                <a:latin typeface="Calibri"/>
              </a:rPr>
              <a:t>move(r1,d3,d2)</a:t>
            </a:r>
          </a:p>
        </p:txBody>
      </p:sp>
    </p:spTree>
    <p:extLst>
      <p:ext uri="{BB962C8B-B14F-4D97-AF65-F5344CB8AC3E}">
        <p14:creationId xmlns:p14="http://schemas.microsoft.com/office/powerpoint/2010/main" val="1629883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52A46-A0A5-FE41-9A9F-D6100934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505" y="2854187"/>
            <a:ext cx="5157216" cy="2648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0" y="-1139"/>
            <a:ext cx="4949501" cy="812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9A060D-83FD-FE42-ACD3-2265E163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833219"/>
            <a:ext cx="4044604" cy="141418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Computing </a:t>
            </a:r>
            <a:r>
              <a:rPr lang="en-US" i="1" dirty="0" err="1">
                <a:latin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</a:rPr>
              <a:t>FF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1. construct a relaxed solution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</a:rPr>
              <a:t>at each step, include all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r-applicable actions</a:t>
            </a:r>
          </a:p>
          <a:p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7354ED9-8885-8243-A5F6-D0B1082BA78B}"/>
              </a:ext>
            </a:extLst>
          </p:cNvPr>
          <p:cNvSpPr/>
          <p:nvPr/>
        </p:nvSpPr>
        <p:spPr>
          <a:xfrm>
            <a:off x="5173210" y="165878"/>
            <a:ext cx="6028190" cy="1733808"/>
          </a:xfrm>
          <a:prstGeom prst="rect">
            <a:avLst/>
          </a:prstGeom>
          <a:ln>
            <a:solidFill>
              <a:srgbClr val="0195F3"/>
            </a:solidFill>
          </a:ln>
        </p:spPr>
        <p:txBody>
          <a:bodyPr wrap="square">
            <a:spAutoFit/>
          </a:bodyPr>
          <a:lstStyle/>
          <a:p>
            <a:pPr indent="-120650">
              <a:spcBef>
                <a:spcPts val="200"/>
              </a:spcBef>
            </a:pPr>
            <a:r>
              <a:rPr lang="pt-BR" sz="2000" dirty="0">
                <a:latin typeface="Times New Roman" panose="02020603050405020304" pitchFamily="18" charset="0"/>
              </a:rPr>
              <a:t>// </a:t>
            </a:r>
            <a:r>
              <a:rPr lang="pt-BR" sz="2000" i="1" dirty="0" err="1">
                <a:latin typeface="Times New Roman" panose="02020603050405020304" pitchFamily="18" charset="0"/>
              </a:rPr>
              <a:t>construct</a:t>
            </a:r>
            <a:r>
              <a:rPr lang="pt-BR" sz="2000" i="1" dirty="0">
                <a:latin typeface="Times New Roman" panose="02020603050405020304" pitchFamily="18" charset="0"/>
              </a:rPr>
              <a:t> a </a:t>
            </a:r>
            <a:r>
              <a:rPr lang="pt-BR" sz="2000" i="1" dirty="0" err="1">
                <a:latin typeface="Times New Roman" panose="02020603050405020304" pitchFamily="18" charset="0"/>
              </a:rPr>
              <a:t>relaxed</a:t>
            </a:r>
            <a:r>
              <a:rPr lang="pt-BR" sz="2000" i="1" dirty="0">
                <a:latin typeface="Times New Roman" panose="02020603050405020304" pitchFamily="18" charset="0"/>
              </a:rPr>
              <a:t> </a:t>
            </a:r>
            <a:r>
              <a:rPr lang="pt-BR" sz="2000" i="1" dirty="0" err="1">
                <a:latin typeface="Times New Roman" panose="02020603050405020304" pitchFamily="18" charset="0"/>
              </a:rPr>
              <a:t>solution</a:t>
            </a:r>
            <a:r>
              <a:rPr lang="pt-BR" sz="2000" i="1" dirty="0">
                <a:latin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</a:rPr>
              <a:t>⟨</a:t>
            </a:r>
            <a:r>
              <a:rPr lang="pt-BR" sz="2000" i="1" dirty="0">
                <a:latin typeface="Times New Roman" panose="02020603050405020304" pitchFamily="18" charset="0"/>
              </a:rPr>
              <a:t>A</a:t>
            </a:r>
            <a:r>
              <a:rPr lang="pt-BR" sz="2000" baseline="-25000" dirty="0">
                <a:latin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</a:rPr>
              <a:t>,</a:t>
            </a:r>
            <a:r>
              <a:rPr lang="pt-BR" sz="2000" i="1" dirty="0">
                <a:latin typeface="Times New Roman" panose="02020603050405020304" pitchFamily="18" charset="0"/>
              </a:rPr>
              <a:t>A</a:t>
            </a:r>
            <a:r>
              <a:rPr lang="pt-BR" sz="2000" baseline="-25000" dirty="0">
                <a:latin typeface="Times New Roman" panose="02020603050405020304" pitchFamily="18" charset="0"/>
              </a:rPr>
              <a:t>2</a:t>
            </a:r>
            <a:r>
              <a:rPr lang="pt-BR" sz="2000" dirty="0">
                <a:latin typeface="Times New Roman" panose="02020603050405020304" pitchFamily="18" charset="0"/>
              </a:rPr>
              <a:t>,…,</a:t>
            </a:r>
            <a:r>
              <a:rPr lang="pt-BR" sz="2000" i="1" dirty="0" err="1">
                <a:latin typeface="Times New Roman" panose="02020603050405020304" pitchFamily="18" charset="0"/>
              </a:rPr>
              <a:t>A</a:t>
            </a:r>
            <a:r>
              <a:rPr lang="pt-BR" sz="2000" i="1" baseline="-25000" dirty="0" err="1">
                <a:latin typeface="Times New Roman" panose="02020603050405020304" pitchFamily="18" charset="0"/>
              </a:rPr>
              <a:t>k</a:t>
            </a:r>
            <a:r>
              <a:rPr lang="pt-BR" sz="2000" dirty="0">
                <a:latin typeface="Times New Roman" panose="02020603050405020304" pitchFamily="18" charset="0"/>
              </a:rPr>
              <a:t>⟩:</a:t>
            </a:r>
            <a:endParaRPr lang="pt-BR" sz="2000" i="1" dirty="0">
              <a:latin typeface="Times New Roman" panose="02020603050405020304" pitchFamily="18" charset="0"/>
            </a:endParaRPr>
          </a:p>
          <a:p>
            <a:pPr indent="-120650">
              <a:spcBef>
                <a:spcPts val="200"/>
              </a:spcBef>
            </a:pPr>
            <a:r>
              <a:rPr lang="en-US" sz="2000" i="1" dirty="0" err="1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pt-BR" sz="2000" baseline="-25000" dirty="0">
                <a:latin typeface="Times New Roman" panose="02020603050405020304" pitchFamily="18" charset="0"/>
              </a:rPr>
              <a:t>0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← </a:t>
            </a:r>
            <a:r>
              <a:rPr lang="en-US" sz="2000" i="1" dirty="0">
                <a:latin typeface="Times New Roman" panose="02020603050405020304" pitchFamily="18" charset="0"/>
              </a:rPr>
              <a:t>s</a:t>
            </a:r>
            <a:endParaRPr lang="pt-BR" sz="2000" i="1" dirty="0">
              <a:latin typeface="Times New Roman" panose="02020603050405020304" pitchFamily="18" charset="0"/>
            </a:endParaRPr>
          </a:p>
          <a:p>
            <a:pPr indent="-120650">
              <a:spcBef>
                <a:spcPts val="200"/>
              </a:spcBef>
            </a:pPr>
            <a:r>
              <a:rPr lang="en-US" sz="2000" dirty="0">
                <a:latin typeface="Times New Roman" panose="02020603050405020304" pitchFamily="18" charset="0"/>
              </a:rPr>
              <a:t>for </a:t>
            </a:r>
            <a:r>
              <a:rPr lang="en-US" sz="2000" i="1" dirty="0">
                <a:latin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</a:rPr>
              <a:t> = 1 by 1 until </a:t>
            </a:r>
            <a:r>
              <a:rPr lang="en-US" sz="2000" i="1" dirty="0" err="1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/>
              </a:rPr>
              <a:t> r-satisfies </a:t>
            </a:r>
            <a:r>
              <a:rPr lang="en-US" sz="2000" i="1" dirty="0">
                <a:latin typeface="Times New Roman" panose="02020603050405020304" pitchFamily="18" charset="0"/>
                <a:cs typeface="Times New Roman"/>
              </a:rPr>
              <a:t>g</a:t>
            </a:r>
            <a:endParaRPr lang="en-US" sz="2000" dirty="0">
              <a:latin typeface="Times New Roman" panose="02020603050405020304" pitchFamily="18" charset="0"/>
            </a:endParaRPr>
          </a:p>
          <a:p>
            <a:pPr marL="292100" lvl="1">
              <a:spcBef>
                <a:spcPts val="200"/>
              </a:spcBef>
            </a:pPr>
            <a:r>
              <a:rPr lang="en-US" sz="2000" i="1" dirty="0">
                <a:latin typeface="Times New Roman" panose="02020603050405020304" pitchFamily="18" charset="0"/>
              </a:rPr>
              <a:t>A</a:t>
            </a:r>
            <a:r>
              <a:rPr lang="en-US" sz="2000" i="1" baseline="-25000" dirty="0">
                <a:latin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</a:rPr>
              <a:t> ← {all actions r-applicable in </a:t>
            </a:r>
            <a:r>
              <a:rPr lang="en-US" sz="2000" i="1" dirty="0" err="1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cs typeface="Times New Roman"/>
              </a:rPr>
              <a:t>–1</a:t>
            </a:r>
            <a:r>
              <a:rPr lang="en-US" sz="2000" dirty="0">
                <a:latin typeface="Times New Roman" panose="02020603050405020304" pitchFamily="18" charset="0"/>
              </a:rPr>
              <a:t>}; </a:t>
            </a:r>
            <a:r>
              <a:rPr lang="en-US" sz="2000" i="1" dirty="0" err="1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/>
              </a:rPr>
              <a:t>k</a:t>
            </a:r>
            <a:r>
              <a:rPr lang="en-US" sz="2000" dirty="0">
                <a:latin typeface="Times New Roman" panose="02020603050405020304" pitchFamily="18" charset="0"/>
              </a:rPr>
              <a:t> ← </a:t>
            </a:r>
            <a:r>
              <a:rPr lang="el-GR" sz="2000" i="1" dirty="0">
                <a:latin typeface="Times New Roman" panose="02020603050405020304" pitchFamily="18" charset="0"/>
              </a:rPr>
              <a:t>γ</a:t>
            </a:r>
            <a:r>
              <a:rPr lang="el-GR" sz="2000" baseline="30000" dirty="0">
                <a:latin typeface="Times New Roman" panose="02020603050405020304" pitchFamily="18" charset="0"/>
              </a:rPr>
              <a:t>+</a:t>
            </a:r>
            <a:r>
              <a:rPr lang="el-GR" sz="2000" dirty="0">
                <a:latin typeface="Times New Roman" panose="02020603050405020304" pitchFamily="18" charset="0"/>
              </a:rPr>
              <a:t>(</a:t>
            </a:r>
            <a:r>
              <a:rPr lang="el-GR" sz="2000" i="1" dirty="0">
                <a:latin typeface="Times New Roman" panose="02020603050405020304" pitchFamily="18" charset="0"/>
              </a:rPr>
              <a:t>s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/>
              </a:rPr>
              <a:t>k–</a:t>
            </a:r>
            <a:r>
              <a:rPr lang="en-US" sz="2000" baseline="-25000" dirty="0">
                <a:latin typeface="Times New Roman" panose="02020603050405020304" pitchFamily="18" charset="0"/>
                <a:cs typeface="Times New Roman"/>
              </a:rPr>
              <a:t>1</a:t>
            </a:r>
            <a:r>
              <a:rPr lang="el-GR" sz="2000" dirty="0">
                <a:latin typeface="Times New Roman" panose="02020603050405020304" pitchFamily="18" charset="0"/>
              </a:rPr>
              <a:t>,</a:t>
            </a:r>
            <a:r>
              <a:rPr lang="el-GR" sz="2000" i="1" baseline="-25000" dirty="0">
                <a:latin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</a:rPr>
              <a:t>A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/>
              </a:rPr>
              <a:t>k</a:t>
            </a:r>
            <a:r>
              <a:rPr lang="el-GR" sz="2000" dirty="0">
                <a:latin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</a:endParaRPr>
          </a:p>
          <a:p>
            <a:pPr marL="292100" lvl="1">
              <a:spcBef>
                <a:spcPts val="200"/>
              </a:spcBef>
            </a:pPr>
            <a:r>
              <a:rPr lang="en-US" sz="2000" dirty="0">
                <a:latin typeface="Times New Roman" panose="02020603050405020304" pitchFamily="18" charset="0"/>
              </a:rPr>
              <a:t>if </a:t>
            </a:r>
            <a:r>
              <a:rPr lang="en-US" sz="2000" i="1" dirty="0">
                <a:latin typeface="Times New Roman" panose="02020603050405020304" pitchFamily="18" charset="0"/>
              </a:rPr>
              <a:t>k </a:t>
            </a:r>
            <a:r>
              <a:rPr lang="en-US" sz="2000" dirty="0">
                <a:latin typeface="Times New Roman" panose="02020603050405020304" pitchFamily="18" charset="0"/>
              </a:rPr>
              <a:t>&gt; 1 and </a:t>
            </a:r>
            <a:r>
              <a:rPr lang="en-US" sz="2000" i="1" dirty="0" err="1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/>
              </a:rPr>
              <a:t>k</a:t>
            </a:r>
            <a:r>
              <a:rPr lang="en-US" sz="2000" i="1" dirty="0">
                <a:latin typeface="Times New Roman" panose="02020603050405020304" pitchFamily="18" charset="0"/>
                <a:cs typeface="Times New Roman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cs typeface="Times New Roman"/>
              </a:rPr>
              <a:t>–1</a:t>
            </a:r>
            <a:r>
              <a:rPr lang="en-US" sz="2000" dirty="0">
                <a:latin typeface="Times New Roman" panose="02020603050405020304" pitchFamily="18" charset="0"/>
                <a:cs typeface="Times New Roman"/>
              </a:rPr>
              <a:t> then return ∞</a:t>
            </a:r>
            <a:endParaRPr lang="en-US" sz="2400" i="1" baseline="-25000" dirty="0"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73EB29E1-AD15-C146-B8D1-C03CF9347881}"/>
              </a:ext>
            </a:extLst>
          </p:cNvPr>
          <p:cNvSpPr txBox="1">
            <a:spLocks/>
          </p:cNvSpPr>
          <p:nvPr/>
        </p:nvSpPr>
        <p:spPr bwMode="auto">
          <a:xfrm>
            <a:off x="10703500" y="3077944"/>
            <a:ext cx="1428985" cy="1320874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  <a:cs typeface="Times New Roman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 r-satisfies </a:t>
            </a:r>
            <a:r>
              <a:rPr lang="en-US" i="1" dirty="0">
                <a:latin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</a:rPr>
              <a:t>, so </a:t>
            </a:r>
            <a:r>
              <a:rPr lang="ro-RO" kern="0" dirty="0"/>
              <a:t>⟨</a:t>
            </a:r>
            <a:r>
              <a:rPr lang="ro-RO" i="1" kern="0" dirty="0"/>
              <a:t>A</a:t>
            </a:r>
            <a:r>
              <a:rPr lang="ro-RO" kern="0" baseline="-25000" dirty="0"/>
              <a:t>1</a:t>
            </a:r>
            <a:r>
              <a:rPr lang="ro-RO" kern="0" dirty="0"/>
              <a:t>⟩ </a:t>
            </a:r>
            <a:r>
              <a:rPr lang="ro-RO" kern="0" dirty="0" err="1"/>
              <a:t>is</a:t>
            </a:r>
            <a:r>
              <a:rPr lang="ro-RO" kern="0" dirty="0"/>
              <a:t> a </a:t>
            </a:r>
            <a:r>
              <a:rPr lang="ro-RO" kern="0" dirty="0" err="1"/>
              <a:t>relaxed</a:t>
            </a:r>
            <a:r>
              <a:rPr lang="ro-RO" kern="0" dirty="0"/>
              <a:t> </a:t>
            </a:r>
            <a:r>
              <a:rPr lang="ro-RO" kern="0" dirty="0" err="1"/>
              <a:t>solution</a:t>
            </a:r>
            <a:endParaRPr lang="ro-RO" kern="0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3AFB8B8-2921-C544-8BC6-C9E11A736BA8}"/>
              </a:ext>
            </a:extLst>
          </p:cNvPr>
          <p:cNvSpPr/>
          <p:nvPr/>
        </p:nvSpPr>
        <p:spPr>
          <a:xfrm>
            <a:off x="5173210" y="2127453"/>
            <a:ext cx="52229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660066"/>
                </a:solidFill>
                <a:latin typeface="Times New Roman"/>
                <a:cs typeface="Times New Roman"/>
              </a:rPr>
              <a:t>Relaxed Planning Graph (RPG) starting at </a:t>
            </a:r>
            <a:r>
              <a:rPr lang="en-US" sz="2000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sz="2000" baseline="-25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/>
              </a:rPr>
              <a:t>0</a:t>
            </a:r>
            <a:r>
              <a:rPr lang="en-US" sz="2000" dirty="0">
                <a:solidFill>
                  <a:srgbClr val="660066"/>
                </a:solidFill>
                <a:latin typeface="Times New Roman"/>
                <a:cs typeface="Times New Roman"/>
              </a:rPr>
              <a:t> = </a:t>
            </a:r>
            <a:r>
              <a:rPr lang="en-US" sz="2000" i="1" dirty="0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lang="en-US" sz="2000" baseline="-25000" dirty="0">
                <a:solidFill>
                  <a:srgbClr val="660066"/>
                </a:solidFill>
                <a:latin typeface="Times New Roman"/>
                <a:cs typeface="Times New Roman"/>
              </a:rPr>
              <a:t>1</a:t>
            </a:r>
            <a:endParaRPr lang="en-US" sz="2000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8CAF0FF-21CE-634F-9BDC-9EB0E6EC5D18}"/>
              </a:ext>
            </a:extLst>
          </p:cNvPr>
          <p:cNvGrpSpPr>
            <a:grpSpLocks noChangeAspect="1"/>
          </p:cNvGrpSpPr>
          <p:nvPr/>
        </p:nvGrpSpPr>
        <p:grpSpPr>
          <a:xfrm>
            <a:off x="920653" y="4777647"/>
            <a:ext cx="2657242" cy="1147446"/>
            <a:chOff x="5323352" y="4678231"/>
            <a:chExt cx="2952491" cy="127494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D03820A-95AD-344C-B248-EA3CB7C609FD}"/>
                </a:ext>
              </a:extLst>
            </p:cNvPr>
            <p:cNvGrpSpPr/>
            <p:nvPr/>
          </p:nvGrpSpPr>
          <p:grpSpPr>
            <a:xfrm>
              <a:off x="7288292" y="5578688"/>
              <a:ext cx="987551" cy="367987"/>
              <a:chOff x="8801532" y="4013715"/>
              <a:chExt cx="1371600" cy="511093"/>
            </a:xfrm>
          </p:grpSpPr>
          <p:sp>
            <p:nvSpPr>
              <p:cNvPr id="245" name="Lightning Bolt 244">
                <a:extLst>
                  <a:ext uri="{FF2B5EF4-FFF2-40B4-BE49-F238E27FC236}">
                    <a16:creationId xmlns:a16="http://schemas.microsoft.com/office/drawing/2014/main" id="{978593D3-99FD-0E4C-A5C3-0577A29143FE}"/>
                  </a:ext>
                </a:extLst>
              </p:cNvPr>
              <p:cNvSpPr/>
              <p:nvPr/>
            </p:nvSpPr>
            <p:spPr>
              <a:xfrm rot="19965343">
                <a:off x="9139183" y="4118408"/>
                <a:ext cx="619075" cy="406400"/>
              </a:xfrm>
              <a:prstGeom prst="lightningBolt">
                <a:avLst/>
              </a:prstGeom>
              <a:solidFill>
                <a:srgbClr val="CDC9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860">
                <a:extLst>
                  <a:ext uri="{FF2B5EF4-FFF2-40B4-BE49-F238E27FC236}">
                    <a16:creationId xmlns:a16="http://schemas.microsoft.com/office/drawing/2014/main" id="{612EA869-3C13-1F4C-BC85-C4382C6D9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1532" y="4026280"/>
                <a:ext cx="1371600" cy="32004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687564C9-7FF0-E148-A336-E812D9D573C7}"/>
                  </a:ext>
                </a:extLst>
              </p:cNvPr>
              <p:cNvCxnSpPr/>
              <p:nvPr/>
            </p:nvCxnSpPr>
            <p:spPr>
              <a:xfrm>
                <a:off x="9047075" y="4017699"/>
                <a:ext cx="112471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2FD3D4F-78E5-1142-A21F-6A0A5D81824E}"/>
                  </a:ext>
                </a:extLst>
              </p:cNvPr>
              <p:cNvCxnSpPr/>
              <p:nvPr/>
            </p:nvCxnSpPr>
            <p:spPr>
              <a:xfrm flipV="1">
                <a:off x="9829800" y="4013715"/>
                <a:ext cx="341987" cy="332605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190C8C89-3287-0D4B-9DC5-B11D3B1E4C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7725" y="4349095"/>
                <a:ext cx="261014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F84393A4-33CA-DA4A-A22C-A01386F61726}"/>
                </a:ext>
              </a:extLst>
            </p:cNvPr>
            <p:cNvGrpSpPr/>
            <p:nvPr/>
          </p:nvGrpSpPr>
          <p:grpSpPr>
            <a:xfrm>
              <a:off x="5323352" y="5509529"/>
              <a:ext cx="1253855" cy="443642"/>
              <a:chOff x="6504246" y="3854161"/>
              <a:chExt cx="1741467" cy="616169"/>
            </a:xfrm>
          </p:grpSpPr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9269625C-22D0-7341-ACBD-CA236D16D60B}"/>
                  </a:ext>
                </a:extLst>
              </p:cNvPr>
              <p:cNvGrpSpPr/>
              <p:nvPr/>
            </p:nvGrpSpPr>
            <p:grpSpPr>
              <a:xfrm>
                <a:off x="6504246" y="3854161"/>
                <a:ext cx="1589458" cy="616169"/>
                <a:chOff x="6135946" y="3854161"/>
                <a:chExt cx="1589458" cy="616169"/>
              </a:xfrm>
            </p:grpSpPr>
            <p:sp>
              <p:nvSpPr>
                <p:cNvPr id="241" name="Lightning Bolt 240">
                  <a:extLst>
                    <a:ext uri="{FF2B5EF4-FFF2-40B4-BE49-F238E27FC236}">
                      <a16:creationId xmlns:a16="http://schemas.microsoft.com/office/drawing/2014/main" id="{DC8151F5-C318-5F40-9D9D-019AF97E75BB}"/>
                    </a:ext>
                  </a:extLst>
                </p:cNvPr>
                <p:cNvSpPr/>
                <p:nvPr/>
              </p:nvSpPr>
              <p:spPr>
                <a:xfrm rot="19965343">
                  <a:off x="6135946" y="4063930"/>
                  <a:ext cx="760257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CB214324-F461-2E4A-B0A0-01AB1E7F85EF}"/>
                    </a:ext>
                  </a:extLst>
                </p:cNvPr>
                <p:cNvCxnSpPr/>
                <p:nvPr/>
              </p:nvCxnSpPr>
              <p:spPr>
                <a:xfrm>
                  <a:off x="6591548" y="3854161"/>
                  <a:ext cx="1133856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A81577DE-6F98-2546-8A57-9B2C59C08433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6173361" y="3859976"/>
                  <a:ext cx="423087" cy="41148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FB990A36-CA0D-254E-89F5-7CD932FB4E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1786" y="4296856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0" name="Freeform 860">
                <a:extLst>
                  <a:ext uri="{FF2B5EF4-FFF2-40B4-BE49-F238E27FC236}">
                    <a16:creationId xmlns:a16="http://schemas.microsoft.com/office/drawing/2014/main" id="{A954B174-2EF9-D44D-AA20-424053BCD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378" y="3865501"/>
                <a:ext cx="1723335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208" name="Line 853">
              <a:extLst>
                <a:ext uri="{FF2B5EF4-FFF2-40B4-BE49-F238E27FC236}">
                  <a16:creationId xmlns:a16="http://schemas.microsoft.com/office/drawing/2014/main" id="{568D7F02-E11D-6943-B3B9-E1353D397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7843" y="5947252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4FCC840-01A4-5A41-BC17-40EAF85B8C31}"/>
                </a:ext>
              </a:extLst>
            </p:cNvPr>
            <p:cNvGrpSpPr/>
            <p:nvPr/>
          </p:nvGrpSpPr>
          <p:grpSpPr>
            <a:xfrm>
              <a:off x="6377267" y="4678231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15" name="Oval 859">
                <a:extLst>
                  <a:ext uri="{FF2B5EF4-FFF2-40B4-BE49-F238E27FC236}">
                    <a16:creationId xmlns:a16="http://schemas.microsoft.com/office/drawing/2014/main" id="{63264CFE-3F0C-B54A-9FDD-5C66449C09C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16" name="Oval 861">
                <a:extLst>
                  <a:ext uri="{FF2B5EF4-FFF2-40B4-BE49-F238E27FC236}">
                    <a16:creationId xmlns:a16="http://schemas.microsoft.com/office/drawing/2014/main" id="{125FF674-7C71-CE47-9C0E-C440D97330D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17" name="Oval 862">
                <a:extLst>
                  <a:ext uri="{FF2B5EF4-FFF2-40B4-BE49-F238E27FC236}">
                    <a16:creationId xmlns:a16="http://schemas.microsoft.com/office/drawing/2014/main" id="{6172D7C5-8FC5-1245-A11A-315061E403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18" name="Oval 863">
                <a:extLst>
                  <a:ext uri="{FF2B5EF4-FFF2-40B4-BE49-F238E27FC236}">
                    <a16:creationId xmlns:a16="http://schemas.microsoft.com/office/drawing/2014/main" id="{606FB5DB-6AEF-BD4A-8C48-AA4979C573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19" name="Oval 863">
                <a:extLst>
                  <a:ext uri="{FF2B5EF4-FFF2-40B4-BE49-F238E27FC236}">
                    <a16:creationId xmlns:a16="http://schemas.microsoft.com/office/drawing/2014/main" id="{4E58E396-45C5-7847-B69A-B1BFB9534B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BAC6F4A0-821A-6142-98FB-00B1969CDCB8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35" name="Freeform 860">
                  <a:extLst>
                    <a:ext uri="{FF2B5EF4-FFF2-40B4-BE49-F238E27FC236}">
                      <a16:creationId xmlns:a16="http://schemas.microsoft.com/office/drawing/2014/main" id="{BA84FA3C-C3D6-184F-AE99-6447BB6190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6" name="Rectangle 864">
                  <a:extLst>
                    <a:ext uri="{FF2B5EF4-FFF2-40B4-BE49-F238E27FC236}">
                      <a16:creationId xmlns:a16="http://schemas.microsoft.com/office/drawing/2014/main" id="{B9DDA8A7-6335-6E45-9A4F-4A5726B602D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37" name="Freeform 865">
                  <a:extLst>
                    <a:ext uri="{FF2B5EF4-FFF2-40B4-BE49-F238E27FC236}">
                      <a16:creationId xmlns:a16="http://schemas.microsoft.com/office/drawing/2014/main" id="{ECB27296-9014-A243-9AA8-5E7272CA93A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8" name="Freeform 866">
                  <a:extLst>
                    <a:ext uri="{FF2B5EF4-FFF2-40B4-BE49-F238E27FC236}">
                      <a16:creationId xmlns:a16="http://schemas.microsoft.com/office/drawing/2014/main" id="{096B8BCE-5FD9-944A-865B-4A9CA27E69A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FE4257F9-6FD1-1845-9C51-1082FEA7B94F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22" name="Oval 878">
                  <a:extLst>
                    <a:ext uri="{FF2B5EF4-FFF2-40B4-BE49-F238E27FC236}">
                      <a16:creationId xmlns:a16="http://schemas.microsoft.com/office/drawing/2014/main" id="{436D6A63-1313-1A4A-8394-1F207FF563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3" name="Rectangle 880">
                  <a:extLst>
                    <a:ext uri="{FF2B5EF4-FFF2-40B4-BE49-F238E27FC236}">
                      <a16:creationId xmlns:a16="http://schemas.microsoft.com/office/drawing/2014/main" id="{FAB62A09-6C1C-7A4B-80CC-BAA226B305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4" name="Oval 878">
                  <a:extLst>
                    <a:ext uri="{FF2B5EF4-FFF2-40B4-BE49-F238E27FC236}">
                      <a16:creationId xmlns:a16="http://schemas.microsoft.com/office/drawing/2014/main" id="{4E142D82-D28C-DF45-89E4-2B72F9EE29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5" name="Line 881">
                  <a:extLst>
                    <a:ext uri="{FF2B5EF4-FFF2-40B4-BE49-F238E27FC236}">
                      <a16:creationId xmlns:a16="http://schemas.microsoft.com/office/drawing/2014/main" id="{163F1335-C5B2-6C4D-936E-CE369E68E5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6" name="Line 882">
                  <a:extLst>
                    <a:ext uri="{FF2B5EF4-FFF2-40B4-BE49-F238E27FC236}">
                      <a16:creationId xmlns:a16="http://schemas.microsoft.com/office/drawing/2014/main" id="{599D18B1-7738-964A-9975-34852827A2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7" name="Rectangle 880">
                  <a:extLst>
                    <a:ext uri="{FF2B5EF4-FFF2-40B4-BE49-F238E27FC236}">
                      <a16:creationId xmlns:a16="http://schemas.microsoft.com/office/drawing/2014/main" id="{2EC9815F-8A6E-0B4E-8A82-1A8614FE4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8" name="Oval 878">
                  <a:extLst>
                    <a:ext uri="{FF2B5EF4-FFF2-40B4-BE49-F238E27FC236}">
                      <a16:creationId xmlns:a16="http://schemas.microsoft.com/office/drawing/2014/main" id="{2C4E2301-7FBF-9448-B0B3-1001158A8AD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9" name="Line 882">
                  <a:extLst>
                    <a:ext uri="{FF2B5EF4-FFF2-40B4-BE49-F238E27FC236}">
                      <a16:creationId xmlns:a16="http://schemas.microsoft.com/office/drawing/2014/main" id="{B0055CE4-8DCA-9A49-B9C6-C572138FF5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0" name="Line 882">
                  <a:extLst>
                    <a:ext uri="{FF2B5EF4-FFF2-40B4-BE49-F238E27FC236}">
                      <a16:creationId xmlns:a16="http://schemas.microsoft.com/office/drawing/2014/main" id="{653280B3-EABB-8C4D-9D36-9D12DFD127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1" name="Line 884">
                  <a:extLst>
                    <a:ext uri="{FF2B5EF4-FFF2-40B4-BE49-F238E27FC236}">
                      <a16:creationId xmlns:a16="http://schemas.microsoft.com/office/drawing/2014/main" id="{13E53BF5-FA26-F745-8C9E-A78DC4ACE1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2" name="Oval 885">
                  <a:extLst>
                    <a:ext uri="{FF2B5EF4-FFF2-40B4-BE49-F238E27FC236}">
                      <a16:creationId xmlns:a16="http://schemas.microsoft.com/office/drawing/2014/main" id="{13BD923A-8B5C-D446-8832-2233C049EF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3" name="Line 881">
                  <a:extLst>
                    <a:ext uri="{FF2B5EF4-FFF2-40B4-BE49-F238E27FC236}">
                      <a16:creationId xmlns:a16="http://schemas.microsoft.com/office/drawing/2014/main" id="{D6A0F511-BD55-5F44-9028-DF88C774D4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4" name="Line 882">
                  <a:extLst>
                    <a:ext uri="{FF2B5EF4-FFF2-40B4-BE49-F238E27FC236}">
                      <a16:creationId xmlns:a16="http://schemas.microsoft.com/office/drawing/2014/main" id="{A54E4E62-5525-274D-8E9E-65B2694D25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474AE861-CB42-0740-AFFA-721F04B171E2}"/>
                </a:ext>
              </a:extLst>
            </p:cNvPr>
            <p:cNvGrpSpPr/>
            <p:nvPr/>
          </p:nvGrpSpPr>
          <p:grpSpPr>
            <a:xfrm>
              <a:off x="6990430" y="5181159"/>
              <a:ext cx="538242" cy="388227"/>
              <a:chOff x="1012668" y="927184"/>
              <a:chExt cx="747559" cy="539203"/>
            </a:xfrm>
          </p:grpSpPr>
          <p:sp>
            <p:nvSpPr>
              <p:cNvPr id="211" name="Line 853">
                <a:extLst>
                  <a:ext uri="{FF2B5EF4-FFF2-40B4-BE49-F238E27FC236}">
                    <a16:creationId xmlns:a16="http://schemas.microsoft.com/office/drawing/2014/main" id="{FD5BE284-DE99-E949-B139-0C7C5DE14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212" name="Rectangle 876">
                <a:extLst>
                  <a:ext uri="{FF2B5EF4-FFF2-40B4-BE49-F238E27FC236}">
                    <a16:creationId xmlns:a16="http://schemas.microsoft.com/office/drawing/2014/main" id="{D7095ECB-F0E3-804B-9E06-CFB27343E8D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13" name="Rectangle 873">
                <a:extLst>
                  <a:ext uri="{FF2B5EF4-FFF2-40B4-BE49-F238E27FC236}">
                    <a16:creationId xmlns:a16="http://schemas.microsoft.com/office/drawing/2014/main" id="{CAFFDB81-B2A1-E542-ACE2-794F7C4C5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14" name="Freeform 875">
                <a:extLst>
                  <a:ext uri="{FF2B5EF4-FFF2-40B4-BE49-F238E27FC236}">
                    <a16:creationId xmlns:a16="http://schemas.microsoft.com/office/drawing/2014/main" id="{E77B77A7-818E-C747-8B94-D1CEEBFF6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8639B7C2-AF5F-B444-80CD-C71A5183B4A3}"/>
              </a:ext>
            </a:extLst>
          </p:cNvPr>
          <p:cNvGrpSpPr/>
          <p:nvPr/>
        </p:nvGrpSpPr>
        <p:grpSpPr>
          <a:xfrm>
            <a:off x="539619" y="2680137"/>
            <a:ext cx="3860650" cy="1297553"/>
            <a:chOff x="0" y="3124595"/>
            <a:chExt cx="3860650" cy="1297553"/>
          </a:xfrm>
        </p:grpSpPr>
        <p:sp>
          <p:nvSpPr>
            <p:cNvPr id="251" name="Rectangle 891">
              <a:extLst>
                <a:ext uri="{FF2B5EF4-FFF2-40B4-BE49-F238E27FC236}">
                  <a16:creationId xmlns:a16="http://schemas.microsoft.com/office/drawing/2014/main" id="{107B031A-BC81-B44C-ABCA-CFE119B85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574" y="3806779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52" name="Rectangle 891">
              <a:extLst>
                <a:ext uri="{FF2B5EF4-FFF2-40B4-BE49-F238E27FC236}">
                  <a16:creationId xmlns:a16="http://schemas.microsoft.com/office/drawing/2014/main" id="{5B605F97-4F25-DF49-8538-CC33C9B4E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086" y="3864250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EE7763C-1F07-224A-B268-148225F55972}"/>
                </a:ext>
              </a:extLst>
            </p:cNvPr>
            <p:cNvGrpSpPr/>
            <p:nvPr/>
          </p:nvGrpSpPr>
          <p:grpSpPr>
            <a:xfrm>
              <a:off x="476955" y="3124595"/>
              <a:ext cx="1573443" cy="799197"/>
              <a:chOff x="1152149" y="2171616"/>
              <a:chExt cx="2428155" cy="1233336"/>
            </a:xfrm>
          </p:grpSpPr>
          <p:sp>
            <p:nvSpPr>
              <p:cNvPr id="295" name="Line 853">
                <a:extLst>
                  <a:ext uri="{FF2B5EF4-FFF2-40B4-BE49-F238E27FC236}">
                    <a16:creationId xmlns:a16="http://schemas.microsoft.com/office/drawing/2014/main" id="{4B4DF496-073F-8940-9EF5-9651F8346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149" y="3398894"/>
                <a:ext cx="822960" cy="60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C47BB381-A0EC-8947-B6F7-9772AD8B431C}"/>
                  </a:ext>
                </a:extLst>
              </p:cNvPr>
              <p:cNvCxnSpPr/>
              <p:nvPr/>
            </p:nvCxnSpPr>
            <p:spPr>
              <a:xfrm>
                <a:off x="2270593" y="2171616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Freeform 860">
                <a:extLst>
                  <a:ext uri="{FF2B5EF4-FFF2-40B4-BE49-F238E27FC236}">
                    <a16:creationId xmlns:a16="http://schemas.microsoft.com/office/drawing/2014/main" id="{4E8E4A39-9185-C743-A3E1-6EE8B3387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98" name="Freeform 860">
                <a:extLst>
                  <a:ext uri="{FF2B5EF4-FFF2-40B4-BE49-F238E27FC236}">
                    <a16:creationId xmlns:a16="http://schemas.microsoft.com/office/drawing/2014/main" id="{BD80708E-292F-CE49-BF7D-32AD29262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9" y="2189098"/>
                <a:ext cx="1213405" cy="544246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254" name="Line 853">
              <a:extLst>
                <a:ext uri="{FF2B5EF4-FFF2-40B4-BE49-F238E27FC236}">
                  <a16:creationId xmlns:a16="http://schemas.microsoft.com/office/drawing/2014/main" id="{D2FBBD71-C22D-C64D-8296-2CEBA32D4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1916" y="3951308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8B018BA5-BD3A-F847-9063-191163751FD0}"/>
                </a:ext>
              </a:extLst>
            </p:cNvPr>
            <p:cNvGrpSpPr/>
            <p:nvPr/>
          </p:nvGrpSpPr>
          <p:grpSpPr>
            <a:xfrm>
              <a:off x="2723292" y="3163529"/>
              <a:ext cx="1137358" cy="356601"/>
              <a:chOff x="4618723" y="2210941"/>
              <a:chExt cx="1755184" cy="550313"/>
            </a:xfrm>
          </p:grpSpPr>
          <p:sp>
            <p:nvSpPr>
              <p:cNvPr id="292" name="Freeform 860">
                <a:extLst>
                  <a:ext uri="{FF2B5EF4-FFF2-40B4-BE49-F238E27FC236}">
                    <a16:creationId xmlns:a16="http://schemas.microsoft.com/office/drawing/2014/main" id="{8680469D-1D85-564E-A065-07736DCFC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222C319-7D08-2E4D-9507-ACFD0F7912B8}"/>
                  </a:ext>
                </a:extLst>
              </p:cNvPr>
              <p:cNvCxnSpPr/>
              <p:nvPr/>
            </p:nvCxnSpPr>
            <p:spPr>
              <a:xfrm>
                <a:off x="5249196" y="2210941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4" name="Freeform 860">
                <a:extLst>
                  <a:ext uri="{FF2B5EF4-FFF2-40B4-BE49-F238E27FC236}">
                    <a16:creationId xmlns:a16="http://schemas.microsoft.com/office/drawing/2014/main" id="{B301DEFF-C1DB-8343-82E6-E431CC8B1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228643"/>
                <a:ext cx="1213406" cy="50510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340CF19-77AA-FF40-849C-EBBAD1FC7067}"/>
                </a:ext>
              </a:extLst>
            </p:cNvPr>
            <p:cNvCxnSpPr/>
            <p:nvPr/>
          </p:nvCxnSpPr>
          <p:spPr>
            <a:xfrm>
              <a:off x="1784471" y="3947671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Freeform 860">
              <a:extLst>
                <a:ext uri="{FF2B5EF4-FFF2-40B4-BE49-F238E27FC236}">
                  <a16:creationId xmlns:a16="http://schemas.microsoft.com/office/drawing/2014/main" id="{3F67556A-3456-8D4F-9C1D-C15CB07C3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987" y="3986760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58" name="Freeform 860">
              <a:extLst>
                <a:ext uri="{FF2B5EF4-FFF2-40B4-BE49-F238E27FC236}">
                  <a16:creationId xmlns:a16="http://schemas.microsoft.com/office/drawing/2014/main" id="{FBBD0923-7B39-F94F-A0F2-A6C18A6CD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415" y="3947800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59" name="Line 853">
              <a:extLst>
                <a:ext uri="{FF2B5EF4-FFF2-40B4-BE49-F238E27FC236}">
                  <a16:creationId xmlns:a16="http://schemas.microsoft.com/office/drawing/2014/main" id="{2E315FF3-9C87-384F-A032-7CF7605C0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980" y="4418222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260" name="Line 853">
              <a:extLst>
                <a:ext uri="{FF2B5EF4-FFF2-40B4-BE49-F238E27FC236}">
                  <a16:creationId xmlns:a16="http://schemas.microsoft.com/office/drawing/2014/main" id="{ECD2FF23-09E0-1C40-B9AB-1C67EEBA2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414296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d1</a:t>
              </a:r>
            </a:p>
          </p:txBody>
        </p:sp>
        <p:sp>
          <p:nvSpPr>
            <p:cNvPr id="261" name="Line 853">
              <a:extLst>
                <a:ext uri="{FF2B5EF4-FFF2-40B4-BE49-F238E27FC236}">
                  <a16:creationId xmlns:a16="http://schemas.microsoft.com/office/drawing/2014/main" id="{E86B2BBA-1A8E-7B4F-B5C8-2899226EC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930" y="3588629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09B25737-46E6-0646-9CC8-7A89410803D3}"/>
                </a:ext>
              </a:extLst>
            </p:cNvPr>
            <p:cNvGrpSpPr/>
            <p:nvPr/>
          </p:nvGrpSpPr>
          <p:grpSpPr>
            <a:xfrm>
              <a:off x="587884" y="3260407"/>
              <a:ext cx="1082989" cy="91908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68" name="Oval 859">
                <a:extLst>
                  <a:ext uri="{FF2B5EF4-FFF2-40B4-BE49-F238E27FC236}">
                    <a16:creationId xmlns:a16="http://schemas.microsoft.com/office/drawing/2014/main" id="{D3642F86-FF52-CB47-AB59-0DD485F38A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69" name="Oval 861">
                <a:extLst>
                  <a:ext uri="{FF2B5EF4-FFF2-40B4-BE49-F238E27FC236}">
                    <a16:creationId xmlns:a16="http://schemas.microsoft.com/office/drawing/2014/main" id="{D75F2146-0120-6048-82E6-1460119866C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0" name="Oval 862">
                <a:extLst>
                  <a:ext uri="{FF2B5EF4-FFF2-40B4-BE49-F238E27FC236}">
                    <a16:creationId xmlns:a16="http://schemas.microsoft.com/office/drawing/2014/main" id="{DAE0BCB5-FC2E-3D4E-8CE0-7F09DE36E7F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1" name="Oval 863">
                <a:extLst>
                  <a:ext uri="{FF2B5EF4-FFF2-40B4-BE49-F238E27FC236}">
                    <a16:creationId xmlns:a16="http://schemas.microsoft.com/office/drawing/2014/main" id="{8A700191-FB03-4744-BC26-5F066C2976D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2" name="Oval 863">
                <a:extLst>
                  <a:ext uri="{FF2B5EF4-FFF2-40B4-BE49-F238E27FC236}">
                    <a16:creationId xmlns:a16="http://schemas.microsoft.com/office/drawing/2014/main" id="{C397CE66-B0CC-1A44-BB3B-29B72CE3422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76435070-CFE9-AE4E-9693-9D36C6E9BF61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88" name="Freeform 860">
                  <a:extLst>
                    <a:ext uri="{FF2B5EF4-FFF2-40B4-BE49-F238E27FC236}">
                      <a16:creationId xmlns:a16="http://schemas.microsoft.com/office/drawing/2014/main" id="{00611266-4B14-194E-ABF5-410BCD13A81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9" name="Rectangle 864">
                  <a:extLst>
                    <a:ext uri="{FF2B5EF4-FFF2-40B4-BE49-F238E27FC236}">
                      <a16:creationId xmlns:a16="http://schemas.microsoft.com/office/drawing/2014/main" id="{14E7E43E-D97D-D041-AB7B-7DBCF875FE2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90" name="Freeform 865">
                  <a:extLst>
                    <a:ext uri="{FF2B5EF4-FFF2-40B4-BE49-F238E27FC236}">
                      <a16:creationId xmlns:a16="http://schemas.microsoft.com/office/drawing/2014/main" id="{61D1C8D7-B6B6-DA4F-917A-E3CD527F47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1" name="Freeform 866">
                  <a:extLst>
                    <a:ext uri="{FF2B5EF4-FFF2-40B4-BE49-F238E27FC236}">
                      <a16:creationId xmlns:a16="http://schemas.microsoft.com/office/drawing/2014/main" id="{7327AB67-46B6-FB48-87E1-AF8859C9497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0506D9DE-3925-884B-AE5A-2BF4881DC08C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75" name="Oval 878">
                  <a:extLst>
                    <a:ext uri="{FF2B5EF4-FFF2-40B4-BE49-F238E27FC236}">
                      <a16:creationId xmlns:a16="http://schemas.microsoft.com/office/drawing/2014/main" id="{8F9798F4-12BA-EE41-B637-F1997EE90F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76" name="Rectangle 880">
                  <a:extLst>
                    <a:ext uri="{FF2B5EF4-FFF2-40B4-BE49-F238E27FC236}">
                      <a16:creationId xmlns:a16="http://schemas.microsoft.com/office/drawing/2014/main" id="{5CC2A87F-9C10-2442-907D-28AFC2A44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77" name="Oval 878">
                  <a:extLst>
                    <a:ext uri="{FF2B5EF4-FFF2-40B4-BE49-F238E27FC236}">
                      <a16:creationId xmlns:a16="http://schemas.microsoft.com/office/drawing/2014/main" id="{F8037567-5581-7E4D-9128-F2D72126A0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78" name="Line 881">
                  <a:extLst>
                    <a:ext uri="{FF2B5EF4-FFF2-40B4-BE49-F238E27FC236}">
                      <a16:creationId xmlns:a16="http://schemas.microsoft.com/office/drawing/2014/main" id="{551967E3-025F-DA48-9990-081324E86D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79" name="Line 882">
                  <a:extLst>
                    <a:ext uri="{FF2B5EF4-FFF2-40B4-BE49-F238E27FC236}">
                      <a16:creationId xmlns:a16="http://schemas.microsoft.com/office/drawing/2014/main" id="{FBB1CF6F-F31F-D946-8FEC-E88D17BE8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0" name="Rectangle 880">
                  <a:extLst>
                    <a:ext uri="{FF2B5EF4-FFF2-40B4-BE49-F238E27FC236}">
                      <a16:creationId xmlns:a16="http://schemas.microsoft.com/office/drawing/2014/main" id="{D1B3D9DF-C688-5F47-90EB-00F275617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1" name="Oval 878">
                  <a:extLst>
                    <a:ext uri="{FF2B5EF4-FFF2-40B4-BE49-F238E27FC236}">
                      <a16:creationId xmlns:a16="http://schemas.microsoft.com/office/drawing/2014/main" id="{E9C44472-75A6-F14A-ABCA-748B7E3FD8B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2" name="Line 882">
                  <a:extLst>
                    <a:ext uri="{FF2B5EF4-FFF2-40B4-BE49-F238E27FC236}">
                      <a16:creationId xmlns:a16="http://schemas.microsoft.com/office/drawing/2014/main" id="{4939AE00-668A-CA43-902A-D35DAC3DD3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3" name="Line 882">
                  <a:extLst>
                    <a:ext uri="{FF2B5EF4-FFF2-40B4-BE49-F238E27FC236}">
                      <a16:creationId xmlns:a16="http://schemas.microsoft.com/office/drawing/2014/main" id="{FE43FE22-8BC1-2948-AE01-476C63A27D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4" name="Line 884">
                  <a:extLst>
                    <a:ext uri="{FF2B5EF4-FFF2-40B4-BE49-F238E27FC236}">
                      <a16:creationId xmlns:a16="http://schemas.microsoft.com/office/drawing/2014/main" id="{F23135F1-1A54-9547-ADCF-FB0D36E153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5" name="Oval 885">
                  <a:extLst>
                    <a:ext uri="{FF2B5EF4-FFF2-40B4-BE49-F238E27FC236}">
                      <a16:creationId xmlns:a16="http://schemas.microsoft.com/office/drawing/2014/main" id="{3BDD415E-7738-C442-91F4-C062AAD37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6" name="Line 881">
                  <a:extLst>
                    <a:ext uri="{FF2B5EF4-FFF2-40B4-BE49-F238E27FC236}">
                      <a16:creationId xmlns:a16="http://schemas.microsoft.com/office/drawing/2014/main" id="{24F07F9B-7971-A24B-82CD-43CEB8B47D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7" name="Line 882">
                  <a:extLst>
                    <a:ext uri="{FF2B5EF4-FFF2-40B4-BE49-F238E27FC236}">
                      <a16:creationId xmlns:a16="http://schemas.microsoft.com/office/drawing/2014/main" id="{A02B7956-57BD-4946-B0B3-23DEF0780A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B43E71EB-7EBE-9747-86B2-59A7E0AC13A0}"/>
                </a:ext>
              </a:extLst>
            </p:cNvPr>
            <p:cNvGrpSpPr/>
            <p:nvPr/>
          </p:nvGrpSpPr>
          <p:grpSpPr>
            <a:xfrm>
              <a:off x="57450" y="3998181"/>
              <a:ext cx="484418" cy="349404"/>
              <a:chOff x="1012668" y="927184"/>
              <a:chExt cx="747559" cy="539203"/>
            </a:xfrm>
          </p:grpSpPr>
          <p:sp>
            <p:nvSpPr>
              <p:cNvPr id="264" name="Line 853">
                <a:extLst>
                  <a:ext uri="{FF2B5EF4-FFF2-40B4-BE49-F238E27FC236}">
                    <a16:creationId xmlns:a16="http://schemas.microsoft.com/office/drawing/2014/main" id="{583CFE23-0D4D-1B43-9D6C-87590DF3D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265" name="Rectangle 876">
                <a:extLst>
                  <a:ext uri="{FF2B5EF4-FFF2-40B4-BE49-F238E27FC236}">
                    <a16:creationId xmlns:a16="http://schemas.microsoft.com/office/drawing/2014/main" id="{4CB40F99-F4DA-C048-8D63-ABA6F0D783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66" name="Rectangle 873">
                <a:extLst>
                  <a:ext uri="{FF2B5EF4-FFF2-40B4-BE49-F238E27FC236}">
                    <a16:creationId xmlns:a16="http://schemas.microsoft.com/office/drawing/2014/main" id="{593F9080-1CDC-C844-906D-D83A1AEB0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67" name="Freeform 875">
                <a:extLst>
                  <a:ext uri="{FF2B5EF4-FFF2-40B4-BE49-F238E27FC236}">
                    <a16:creationId xmlns:a16="http://schemas.microsoft.com/office/drawing/2014/main" id="{9E72B7EB-22D4-5D46-A453-6D453254D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299" name="Rectangle 298">
            <a:extLst>
              <a:ext uri="{FF2B5EF4-FFF2-40B4-BE49-F238E27FC236}">
                <a16:creationId xmlns:a16="http://schemas.microsoft.com/office/drawing/2014/main" id="{8E0C000E-08E7-4649-A107-BBA35A677924}"/>
              </a:ext>
            </a:extLst>
          </p:cNvPr>
          <p:cNvSpPr/>
          <p:nvPr/>
        </p:nvSpPr>
        <p:spPr>
          <a:xfrm>
            <a:off x="513021" y="4049915"/>
            <a:ext cx="3220112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503238" algn="l"/>
              </a:tabLst>
            </a:pPr>
            <a:r>
              <a:rPr lang="en-US" sz="2000" i="1" dirty="0">
                <a:latin typeface="Times New Roman" panose="02020603050405020304" pitchFamily="18" charset="0"/>
                <a:cs typeface="Times New Roman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cs typeface="Times New Roman"/>
              </a:rPr>
              <a:t>1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/>
                <a:ea typeface="Times New Roman"/>
                <a:cs typeface="Times New Roman"/>
              </a:rPr>
              <a:t>= </a:t>
            </a:r>
            <a:r>
              <a:rPr lang="ro-RO" sz="1900" dirty="0"/>
              <a:t>{</a:t>
            </a:r>
            <a:r>
              <a:rPr lang="ro-RO" sz="1900" dirty="0">
                <a:latin typeface="Calibri"/>
              </a:rPr>
              <a:t>loc(r1)=d1,</a:t>
            </a:r>
            <a:r>
              <a:rPr lang="en-US" sz="1900" dirty="0">
                <a:latin typeface="Calibri"/>
              </a:rPr>
              <a:t> </a:t>
            </a:r>
            <a:r>
              <a:rPr lang="ro-RO" sz="1900" dirty="0">
                <a:latin typeface="Calibri"/>
              </a:rPr>
              <a:t>cargo(r1)=</a:t>
            </a:r>
            <a:r>
              <a:rPr lang="ro-RO" sz="1900" dirty="0" err="1">
                <a:latin typeface="Calibri"/>
              </a:rPr>
              <a:t>nil</a:t>
            </a:r>
            <a:r>
              <a:rPr lang="ro-RO" sz="1900" dirty="0">
                <a:latin typeface="Calibri"/>
              </a:rPr>
              <a:t>,</a:t>
            </a:r>
            <a:r>
              <a:rPr lang="en-US" sz="1900" dirty="0">
                <a:latin typeface="Calibri"/>
              </a:rPr>
              <a:t> </a:t>
            </a:r>
            <a:br>
              <a:rPr lang="en-US" sz="1900" dirty="0">
                <a:latin typeface="Calibri"/>
              </a:rPr>
            </a:br>
            <a:r>
              <a:rPr lang="en-US" sz="1900" dirty="0">
                <a:latin typeface="Calibri"/>
              </a:rPr>
              <a:t>	</a:t>
            </a:r>
            <a:r>
              <a:rPr lang="ro-RO" sz="1900" dirty="0">
                <a:latin typeface="Calibri"/>
              </a:rPr>
              <a:t>loc(c1)=d1</a:t>
            </a:r>
            <a:r>
              <a:rPr lang="ro-RO" sz="1900" dirty="0"/>
              <a:t>}</a:t>
            </a:r>
            <a:endParaRPr lang="en-US" sz="1900" dirty="0">
              <a:latin typeface="Times New Roman"/>
              <a:cs typeface="Times New Roman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1DB375AE-33E1-064B-808D-EADA2796AE03}"/>
              </a:ext>
            </a:extLst>
          </p:cNvPr>
          <p:cNvSpPr/>
          <p:nvPr/>
        </p:nvSpPr>
        <p:spPr>
          <a:xfrm>
            <a:off x="724980" y="5970122"/>
            <a:ext cx="292259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900" i="1" dirty="0">
                <a:latin typeface="Times New Roman"/>
                <a:cs typeface="Times New Roman"/>
              </a:rPr>
              <a:t>g</a:t>
            </a:r>
            <a:r>
              <a:rPr lang="ro-RO" sz="1900" dirty="0">
                <a:latin typeface="Times New Roman"/>
                <a:cs typeface="Times New Roman"/>
              </a:rPr>
              <a:t> = {</a:t>
            </a:r>
            <a:r>
              <a:rPr lang="ro-RO" sz="1900" dirty="0">
                <a:latin typeface="Calibri"/>
                <a:cs typeface="Calibri"/>
              </a:rPr>
              <a:t>loc(r1)=d3,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ro-RO" sz="1900" dirty="0">
                <a:latin typeface="Calibri"/>
                <a:cs typeface="Calibri"/>
              </a:rPr>
              <a:t>loc(c1)=r1</a:t>
            </a:r>
            <a:r>
              <a:rPr lang="ro-RO" sz="1900" dirty="0">
                <a:latin typeface="Times New Roman"/>
                <a:cs typeface="Times New Roman"/>
              </a:rPr>
              <a:t>}</a:t>
            </a:r>
            <a:endParaRPr lang="en-US" sz="1900" dirty="0">
              <a:latin typeface="Times New Roman"/>
              <a:cs typeface="Times New Roman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2E8E467-63FA-D045-B630-173E71B36CD1}"/>
              </a:ext>
            </a:extLst>
          </p:cNvPr>
          <p:cNvSpPr/>
          <p:nvPr/>
        </p:nvSpPr>
        <p:spPr>
          <a:xfrm>
            <a:off x="6246688" y="4607655"/>
            <a:ext cx="1575839" cy="1015663"/>
          </a:xfrm>
          <a:prstGeom prst="rect">
            <a:avLst/>
          </a:prstGeom>
          <a:solidFill>
            <a:srgbClr val="D2EE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</a:rPr>
              <a:t>lines for preconditions and effects</a:t>
            </a:r>
            <a:endParaRPr lang="en-US" sz="2000" dirty="0">
              <a:latin typeface="Calibri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2D2B718-F983-DD45-AD71-BD7DCA9A84B7}"/>
              </a:ext>
            </a:extLst>
          </p:cNvPr>
          <p:cNvCxnSpPr>
            <a:cxnSpLocks/>
            <a:stCxn id="109" idx="0"/>
          </p:cNvCxnSpPr>
          <p:nvPr/>
        </p:nvCxnSpPr>
        <p:spPr>
          <a:xfrm flipH="1" flipV="1">
            <a:off x="6828302" y="4175849"/>
            <a:ext cx="206306" cy="431806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4A4CAD0-85B5-A24F-B8B6-3BD78F717546}"/>
              </a:ext>
            </a:extLst>
          </p:cNvPr>
          <p:cNvCxnSpPr>
            <a:cxnSpLocks/>
            <a:stCxn id="109" idx="0"/>
          </p:cNvCxnSpPr>
          <p:nvPr/>
        </p:nvCxnSpPr>
        <p:spPr>
          <a:xfrm flipV="1">
            <a:off x="7034608" y="4295503"/>
            <a:ext cx="1473951" cy="312152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B11530F-3604-DF41-A31A-4A613268CBAD}"/>
              </a:ext>
            </a:extLst>
          </p:cNvPr>
          <p:cNvCxnSpPr>
            <a:cxnSpLocks/>
          </p:cNvCxnSpPr>
          <p:nvPr/>
        </p:nvCxnSpPr>
        <p:spPr>
          <a:xfrm flipH="1">
            <a:off x="10205922" y="3507186"/>
            <a:ext cx="497578" cy="310329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938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ontent Placeholder 6">
            <a:extLst>
              <a:ext uri="{FF2B5EF4-FFF2-40B4-BE49-F238E27FC236}">
                <a16:creationId xmlns:a16="http://schemas.microsoft.com/office/drawing/2014/main" id="{F16BD147-7BA8-4148-A8D8-1E2058143DF2}"/>
              </a:ext>
            </a:extLst>
          </p:cNvPr>
          <p:cNvSpPr txBox="1">
            <a:spLocks/>
          </p:cNvSpPr>
          <p:nvPr/>
        </p:nvSpPr>
        <p:spPr bwMode="auto">
          <a:xfrm>
            <a:off x="4322862" y="4990045"/>
            <a:ext cx="5044160" cy="161147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ro-RO" i="1" kern="0" dirty="0"/>
              <a:t>â</a:t>
            </a:r>
            <a:r>
              <a:rPr lang="ro-RO" kern="0" baseline="-25000" dirty="0"/>
              <a:t>1</a:t>
            </a:r>
            <a:r>
              <a:rPr lang="ro-RO" kern="0" dirty="0"/>
              <a:t> </a:t>
            </a:r>
            <a:r>
              <a:rPr lang="ro-RO" kern="0" dirty="0" err="1"/>
              <a:t>is</a:t>
            </a:r>
            <a:r>
              <a:rPr lang="ro-RO" kern="0" dirty="0"/>
              <a:t> a minimal set of </a:t>
            </a:r>
            <a:r>
              <a:rPr lang="ro-RO" kern="0" dirty="0" err="1"/>
              <a:t>actions</a:t>
            </a:r>
            <a:r>
              <a:rPr lang="ro-RO" kern="0" dirty="0"/>
              <a:t> </a:t>
            </a:r>
            <a:br>
              <a:rPr lang="ro-RO" kern="0" dirty="0"/>
            </a:br>
            <a:r>
              <a:rPr lang="ro-RO" kern="0" dirty="0" err="1"/>
              <a:t>such</a:t>
            </a:r>
            <a:r>
              <a:rPr lang="ro-RO" kern="0" dirty="0"/>
              <a:t> </a:t>
            </a:r>
            <a:r>
              <a:rPr lang="ro-RO" kern="0" dirty="0" err="1"/>
              <a:t>that</a:t>
            </a:r>
            <a:r>
              <a:rPr lang="ro-RO" kern="0" dirty="0"/>
              <a:t> </a:t>
            </a:r>
            <a:r>
              <a:rPr lang="en-US" dirty="0" err="1">
                <a:latin typeface="Times New Roman" panose="02020603050405020304" pitchFamily="18" charset="0"/>
              </a:rPr>
              <a:t>γ</a:t>
            </a:r>
            <a:r>
              <a:rPr lang="en-US" baseline="30000" dirty="0">
                <a:latin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</a:rPr>
              <a:t>,</a:t>
            </a:r>
            <a:r>
              <a:rPr lang="ro-RO" i="1" dirty="0">
                <a:latin typeface="Times New Roman" panose="02020603050405020304" pitchFamily="18" charset="0"/>
              </a:rPr>
              <a:t>â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) r-satisfies </a:t>
            </a:r>
            <a:r>
              <a:rPr lang="en-US" i="1" dirty="0" err="1">
                <a:latin typeface="Times New Roman" panose="02020603050405020304" pitchFamily="18" charset="0"/>
              </a:rPr>
              <a:t>ĝ</a:t>
            </a:r>
            <a:r>
              <a:rPr lang="ro-RO" baseline="-25000" dirty="0">
                <a:latin typeface="Times New Roman" panose="02020603050405020304" pitchFamily="18" charset="0"/>
              </a:rPr>
              <a:t>1</a:t>
            </a:r>
            <a:endParaRPr lang="ro-RO" kern="0" dirty="0"/>
          </a:p>
          <a:p>
            <a:pPr lvl="1"/>
            <a:r>
              <a:rPr lang="ro-RO" kern="0" dirty="0"/>
              <a:t>⟨</a:t>
            </a:r>
            <a:r>
              <a:rPr lang="ro-RO" i="1" kern="0" dirty="0"/>
              <a:t>â</a:t>
            </a:r>
            <a:r>
              <a:rPr lang="ro-RO" kern="0" baseline="-25000" dirty="0"/>
              <a:t>1</a:t>
            </a:r>
            <a:r>
              <a:rPr lang="ro-RO" kern="0" dirty="0"/>
              <a:t>⟩ </a:t>
            </a:r>
            <a:r>
              <a:rPr lang="ro-RO" kern="0" dirty="0" err="1"/>
              <a:t>is</a:t>
            </a:r>
            <a:r>
              <a:rPr lang="ro-RO" kern="0" dirty="0"/>
              <a:t> a minimal </a:t>
            </a:r>
            <a:r>
              <a:rPr lang="ro-RO" kern="0" dirty="0" err="1"/>
              <a:t>relaxed</a:t>
            </a:r>
            <a:r>
              <a:rPr lang="ro-RO" kern="0" dirty="0"/>
              <a:t> </a:t>
            </a:r>
            <a:r>
              <a:rPr lang="ro-RO" kern="0" dirty="0" err="1"/>
              <a:t>solution</a:t>
            </a:r>
            <a:endParaRPr lang="ro-RO" kern="0" dirty="0"/>
          </a:p>
          <a:p>
            <a:r>
              <a:rPr lang="ro-RO" kern="0" dirty="0" err="1"/>
              <a:t>Two</a:t>
            </a:r>
            <a:r>
              <a:rPr lang="ro-RO" kern="0" dirty="0"/>
              <a:t> </a:t>
            </a:r>
            <a:r>
              <a:rPr lang="ro-RO" kern="0" dirty="0" err="1"/>
              <a:t>actions</a:t>
            </a:r>
            <a:r>
              <a:rPr lang="ro-RO" kern="0" dirty="0"/>
              <a:t>, </a:t>
            </a:r>
            <a:r>
              <a:rPr lang="ro-RO" kern="0" dirty="0" err="1"/>
              <a:t>each</a:t>
            </a:r>
            <a:r>
              <a:rPr lang="ro-RO" kern="0" dirty="0"/>
              <a:t> </a:t>
            </a:r>
            <a:r>
              <a:rPr lang="ro-RO" kern="0" dirty="0" err="1"/>
              <a:t>with</a:t>
            </a:r>
            <a:r>
              <a:rPr lang="ro-RO" kern="0" dirty="0"/>
              <a:t> cost 1, </a:t>
            </a:r>
            <a:r>
              <a:rPr lang="ro-RO" kern="0" dirty="0" err="1"/>
              <a:t>so</a:t>
            </a:r>
            <a:r>
              <a:rPr lang="ro-RO" kern="0" dirty="0"/>
              <a:t> </a:t>
            </a:r>
            <a:r>
              <a:rPr lang="ro-RO" i="1" kern="0" dirty="0" err="1"/>
              <a:t>h</a:t>
            </a:r>
            <a:r>
              <a:rPr lang="ro-RO" kern="0" baseline="30000" dirty="0" err="1"/>
              <a:t>FF</a:t>
            </a:r>
            <a:r>
              <a:rPr lang="ro-RO" kern="0" dirty="0"/>
              <a:t>(</a:t>
            </a:r>
            <a:r>
              <a:rPr lang="ro-RO" i="1" kern="0" dirty="0"/>
              <a:t>s</a:t>
            </a:r>
            <a:r>
              <a:rPr lang="ro-RO" kern="0" baseline="-25000" dirty="0"/>
              <a:t>1</a:t>
            </a:r>
            <a:r>
              <a:rPr lang="ro-RO" kern="0" dirty="0"/>
              <a:t>) = 2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FEC235D3-18E5-A749-A8FE-8A324D98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800" y="-1139"/>
            <a:ext cx="4949501" cy="812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8" name="Content Placeholder 6">
            <a:extLst>
              <a:ext uri="{FF2B5EF4-FFF2-40B4-BE49-F238E27FC236}">
                <a16:creationId xmlns:a16="http://schemas.microsoft.com/office/drawing/2014/main" id="{50D5B7D7-B9DA-0B4A-89BF-B014E1738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869811"/>
            <a:ext cx="4399751" cy="13262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Computing </a:t>
            </a:r>
            <a:r>
              <a:rPr lang="en-US" i="1" dirty="0" err="1">
                <a:latin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</a:rPr>
              <a:t>FF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</a:p>
          <a:p>
            <a:pPr marL="349250" lvl="1" indent="0">
              <a:buNone/>
            </a:pPr>
            <a:r>
              <a:rPr lang="en-US" dirty="0">
                <a:latin typeface="Times New Roman" panose="02020603050405020304" pitchFamily="18" charset="0"/>
              </a:rPr>
              <a:t>2. extract a </a:t>
            </a:r>
            <a:r>
              <a:rPr lang="en-US" i="1" dirty="0">
                <a:latin typeface="Times New Roman" panose="02020603050405020304" pitchFamily="18" charset="0"/>
              </a:rPr>
              <a:t>minimal </a:t>
            </a:r>
            <a:r>
              <a:rPr lang="en-US" dirty="0">
                <a:latin typeface="Times New Roman" panose="02020603050405020304" pitchFamily="18" charset="0"/>
              </a:rPr>
              <a:t>relaxed solution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if you remove any actions from it, it’s no longer a relaxed 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A5A27-E4C6-8F42-B698-742A80629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595" y="2860642"/>
            <a:ext cx="5157216" cy="2648300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F67DA6F4-C715-794A-9632-67928118397D}"/>
              </a:ext>
            </a:extLst>
          </p:cNvPr>
          <p:cNvSpPr/>
          <p:nvPr/>
        </p:nvSpPr>
        <p:spPr>
          <a:xfrm>
            <a:off x="5173210" y="2127453"/>
            <a:ext cx="39517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660066"/>
                </a:solidFill>
                <a:latin typeface="Times New Roman"/>
                <a:cs typeface="Times New Roman"/>
              </a:rPr>
              <a:t>Solution extraction starting at </a:t>
            </a:r>
            <a:r>
              <a:rPr lang="en-US" sz="2000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/>
              </a:rPr>
              <a:t>ĝ</a:t>
            </a:r>
            <a:r>
              <a:rPr lang="en-US" sz="2000" baseline="-25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Times New Roman"/>
                <a:cs typeface="Times New Roman"/>
              </a:rPr>
              <a:t> = </a:t>
            </a:r>
            <a:r>
              <a:rPr lang="en-US" sz="2000" i="1" dirty="0">
                <a:solidFill>
                  <a:srgbClr val="660066"/>
                </a:solidFill>
                <a:latin typeface="Times New Roman"/>
                <a:cs typeface="Times New Roman"/>
              </a:rPr>
              <a:t>g</a:t>
            </a:r>
            <a:endParaRPr lang="en-US" sz="2000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D57DD52-1B4C-0945-80D3-81831AED9512}"/>
              </a:ext>
            </a:extLst>
          </p:cNvPr>
          <p:cNvSpPr/>
          <p:nvPr/>
        </p:nvSpPr>
        <p:spPr>
          <a:xfrm>
            <a:off x="5123595" y="164083"/>
            <a:ext cx="6800131" cy="1733808"/>
          </a:xfrm>
          <a:prstGeom prst="rect">
            <a:avLst/>
          </a:prstGeom>
          <a:ln>
            <a:solidFill>
              <a:srgbClr val="0195F3"/>
            </a:solidFill>
          </a:ln>
        </p:spPr>
        <p:txBody>
          <a:bodyPr wrap="square">
            <a:spAutoFit/>
          </a:bodyPr>
          <a:lstStyle/>
          <a:p>
            <a:pPr indent="-120650">
              <a:spcBef>
                <a:spcPts val="2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/>
              </a:rPr>
              <a:t>// </a:t>
            </a:r>
            <a:r>
              <a:rPr lang="en-US" sz="2000" i="1" dirty="0">
                <a:latin typeface="Times New Roman" panose="02020603050405020304" pitchFamily="18" charset="0"/>
                <a:cs typeface="Times New Roman"/>
              </a:rPr>
              <a:t>e</a:t>
            </a:r>
            <a:r>
              <a:rPr lang="en-US" sz="2000" i="1" dirty="0">
                <a:latin typeface="Times New Roman" panose="02020603050405020304" pitchFamily="18" charset="0"/>
              </a:rPr>
              <a:t>xtract minimal relaxed solution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</a:rPr>
              <a:t>⟨</a:t>
            </a:r>
            <a:r>
              <a:rPr lang="ro-RO" sz="2000" i="1" dirty="0">
                <a:latin typeface="Times New Roman" panose="02020603050405020304" pitchFamily="18" charset="0"/>
              </a:rPr>
              <a:t>â</a:t>
            </a:r>
            <a:r>
              <a:rPr lang="ro-RO" sz="2000" baseline="-25000" dirty="0">
                <a:latin typeface="Times New Roman" panose="02020603050405020304" pitchFamily="18" charset="0"/>
              </a:rPr>
              <a:t>1</a:t>
            </a:r>
            <a:r>
              <a:rPr lang="ro-RO" sz="2000" dirty="0">
                <a:latin typeface="Times New Roman" panose="02020603050405020304" pitchFamily="18" charset="0"/>
              </a:rPr>
              <a:t>, </a:t>
            </a:r>
            <a:r>
              <a:rPr lang="ro-RO" sz="2000" i="1" dirty="0">
                <a:latin typeface="Times New Roman" panose="02020603050405020304" pitchFamily="18" charset="0"/>
              </a:rPr>
              <a:t>â</a:t>
            </a:r>
            <a:r>
              <a:rPr lang="ro-RO" sz="2000" baseline="-25000" dirty="0">
                <a:latin typeface="Times New Roman" panose="02020603050405020304" pitchFamily="18" charset="0"/>
              </a:rPr>
              <a:t>2</a:t>
            </a:r>
            <a:r>
              <a:rPr lang="ro-RO" sz="2000" dirty="0">
                <a:latin typeface="Times New Roman" panose="02020603050405020304" pitchFamily="18" charset="0"/>
              </a:rPr>
              <a:t>, …, </a:t>
            </a:r>
            <a:r>
              <a:rPr lang="ro-RO" sz="2000" i="1" dirty="0" err="1">
                <a:latin typeface="Times New Roman" panose="02020603050405020304" pitchFamily="18" charset="0"/>
              </a:rPr>
              <a:t>â</a:t>
            </a:r>
            <a:r>
              <a:rPr lang="ro-RO" sz="2000" i="1" baseline="-25000" dirty="0" err="1">
                <a:latin typeface="Times New Roman" panose="02020603050405020304" pitchFamily="18" charset="0"/>
              </a:rPr>
              <a:t>k</a:t>
            </a:r>
            <a:r>
              <a:rPr lang="ro-RO" sz="2000" dirty="0">
                <a:latin typeface="Times New Roman" panose="02020603050405020304" pitchFamily="18" charset="0"/>
              </a:rPr>
              <a:t>⟩:</a:t>
            </a:r>
          </a:p>
          <a:p>
            <a:pPr indent="-120650">
              <a:spcBef>
                <a:spcPts val="200"/>
              </a:spcBef>
            </a:pPr>
            <a:r>
              <a:rPr lang="en-US" sz="2000" i="1" dirty="0" err="1">
                <a:latin typeface="Times New Roman" panose="02020603050405020304" pitchFamily="18" charset="0"/>
              </a:rPr>
              <a:t>ĝ</a:t>
            </a:r>
            <a:r>
              <a:rPr lang="ro-RO" sz="2000" i="1" baseline="-25000" dirty="0">
                <a:latin typeface="Times New Roman" panose="02020603050405020304" pitchFamily="18" charset="0"/>
              </a:rPr>
              <a:t>k</a:t>
            </a:r>
            <a:r>
              <a:rPr lang="ro-RO" sz="2000" dirty="0">
                <a:latin typeface="Times New Roman" panose="02020603050405020304" pitchFamily="18" charset="0"/>
              </a:rPr>
              <a:t> ← </a:t>
            </a:r>
            <a:r>
              <a:rPr lang="en-US" sz="2000" i="1" dirty="0">
                <a:latin typeface="Times New Roman" panose="02020603050405020304" pitchFamily="18" charset="0"/>
              </a:rPr>
              <a:t>g</a:t>
            </a:r>
            <a:endParaRPr lang="en-US" sz="2000" dirty="0">
              <a:latin typeface="Times New Roman" panose="02020603050405020304" pitchFamily="18" charset="0"/>
              <a:cs typeface="Times New Roman"/>
            </a:endParaRPr>
          </a:p>
          <a:p>
            <a:pPr indent="-120650">
              <a:spcBef>
                <a:spcPts val="200"/>
              </a:spcBef>
            </a:pPr>
            <a:r>
              <a:rPr lang="en-US" sz="2000" dirty="0">
                <a:latin typeface="Times New Roman" panose="02020603050405020304" pitchFamily="18" charset="0"/>
              </a:rPr>
              <a:t>for </a:t>
            </a:r>
            <a:r>
              <a:rPr lang="en-US" sz="2000" i="1" dirty="0" err="1">
                <a:latin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</a:rPr>
              <a:t>k, k</a:t>
            </a:r>
            <a:r>
              <a:rPr lang="en-US" sz="2000" dirty="0">
                <a:latin typeface="Times New Roman" panose="02020603050405020304" pitchFamily="18" charset="0"/>
              </a:rPr>
              <a:t>–1, …, 1:</a:t>
            </a:r>
          </a:p>
          <a:p>
            <a:pPr marL="292100" lvl="1">
              <a:spcBef>
                <a:spcPts val="200"/>
              </a:spcBef>
              <a:tabLst>
                <a:tab pos="846138" algn="l"/>
              </a:tabLst>
            </a:pPr>
            <a:r>
              <a:rPr lang="ro-RO" sz="2000" i="1" dirty="0" err="1">
                <a:latin typeface="Times New Roman" panose="02020603050405020304" pitchFamily="18" charset="0"/>
              </a:rPr>
              <a:t>â</a:t>
            </a:r>
            <a:r>
              <a:rPr lang="ro-RO" sz="2000" i="1" baseline="-25000" dirty="0" err="1">
                <a:latin typeface="Times New Roman" panose="02020603050405020304" pitchFamily="18" charset="0"/>
              </a:rPr>
              <a:t>i</a:t>
            </a:r>
            <a:r>
              <a:rPr lang="ro-RO" sz="2000" dirty="0">
                <a:latin typeface="Times New Roman" panose="02020603050405020304" pitchFamily="18" charset="0"/>
              </a:rPr>
              <a:t> ← </a:t>
            </a:r>
            <a:r>
              <a:rPr lang="ro-RO" sz="2000" dirty="0" err="1">
                <a:latin typeface="Times New Roman" panose="02020603050405020304" pitchFamily="18" charset="0"/>
              </a:rPr>
              <a:t>any</a:t>
            </a:r>
            <a:r>
              <a:rPr lang="ro-RO" sz="2000" dirty="0">
                <a:latin typeface="Times New Roman" panose="02020603050405020304" pitchFamily="18" charset="0"/>
              </a:rPr>
              <a:t> minimal subset of </a:t>
            </a:r>
            <a:r>
              <a:rPr lang="en-US" sz="2000" i="1" dirty="0">
                <a:latin typeface="Times New Roman" panose="02020603050405020304" pitchFamily="18" charset="0"/>
              </a:rPr>
              <a:t>A</a:t>
            </a:r>
            <a:r>
              <a:rPr lang="en-US" sz="2000" i="1" baseline="-25000" dirty="0">
                <a:latin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</a:rPr>
              <a:t> such that </a:t>
            </a:r>
            <a:r>
              <a:rPr lang="en-US" sz="2000" dirty="0" err="1">
                <a:latin typeface="Times New Roman" panose="02020603050405020304" pitchFamily="18" charset="0"/>
              </a:rPr>
              <a:t>γ</a:t>
            </a:r>
            <a:r>
              <a:rPr lang="en-US" sz="2000" baseline="30000" dirty="0">
                <a:latin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sz="2000" i="1" baseline="-25000" dirty="0">
                <a:latin typeface="Times New Roman" panose="02020603050405020304" pitchFamily="18" charset="0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</a:rPr>
              <a:t>-1</a:t>
            </a:r>
            <a:r>
              <a:rPr lang="en-US" sz="2000" dirty="0">
                <a:latin typeface="Times New Roman" panose="02020603050405020304" pitchFamily="18" charset="0"/>
              </a:rPr>
              <a:t>,</a:t>
            </a:r>
            <a:r>
              <a:rPr lang="ro-RO" sz="2000" i="1" dirty="0">
                <a:latin typeface="Times New Roman" panose="02020603050405020304" pitchFamily="18" charset="0"/>
              </a:rPr>
              <a:t>â</a:t>
            </a:r>
            <a:r>
              <a:rPr lang="en-US" sz="2000" i="1" baseline="-25000" dirty="0" err="1">
                <a:latin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</a:rPr>
              <a:t>) r-satisfies </a:t>
            </a:r>
            <a:r>
              <a:rPr lang="en-US" sz="2000" i="1" dirty="0" err="1">
                <a:latin typeface="Times New Roman" panose="02020603050405020304" pitchFamily="18" charset="0"/>
              </a:rPr>
              <a:t>ĝ</a:t>
            </a:r>
            <a:r>
              <a:rPr lang="ro-RO" sz="2000" i="1" baseline="-25000" dirty="0">
                <a:latin typeface="Times New Roman" panose="02020603050405020304" pitchFamily="18" charset="0"/>
              </a:rPr>
              <a:t>i</a:t>
            </a:r>
            <a:endParaRPr lang="en-US" sz="2000" dirty="0">
              <a:latin typeface="Times New Roman" panose="02020603050405020304" pitchFamily="18" charset="0"/>
            </a:endParaRPr>
          </a:p>
          <a:p>
            <a:pPr marL="292100" lvl="1">
              <a:spcBef>
                <a:spcPts val="200"/>
              </a:spcBef>
              <a:tabLst>
                <a:tab pos="846138" algn="l"/>
              </a:tabLst>
            </a:pPr>
            <a:r>
              <a:rPr lang="en-US" sz="2000" i="1" dirty="0">
                <a:latin typeface="Times New Roman" panose="02020603050405020304" pitchFamily="18" charset="0"/>
              </a:rPr>
              <a:t>ĝ</a:t>
            </a:r>
            <a:r>
              <a:rPr lang="en-US" sz="2000" baseline="-25000" dirty="0">
                <a:latin typeface="Times New Roman" panose="02020603050405020304" pitchFamily="18" charset="0"/>
              </a:rPr>
              <a:t>i−1</a:t>
            </a:r>
            <a:r>
              <a:rPr lang="en-US" sz="2000" dirty="0">
                <a:latin typeface="Times New Roman" panose="02020603050405020304" pitchFamily="18" charset="0"/>
              </a:rPr>
              <a:t> ←</a:t>
            </a:r>
            <a:r>
              <a:rPr lang="en-US" sz="2000" i="1" dirty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</a:rPr>
              <a:t>ĝ</a:t>
            </a:r>
            <a:r>
              <a:rPr lang="en-US" sz="2000" baseline="-25000" dirty="0" err="1">
                <a:latin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</a:rPr>
              <a:t> ∖ eff(</a:t>
            </a:r>
            <a:r>
              <a:rPr lang="ro-RO" sz="2000" i="1" dirty="0">
                <a:latin typeface="Times New Roman" panose="02020603050405020304" pitchFamily="18" charset="0"/>
              </a:rPr>
              <a:t>â</a:t>
            </a:r>
            <a:r>
              <a:rPr lang="en-US" sz="2000" i="1" baseline="-25000" dirty="0" err="1">
                <a:latin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</a:rPr>
              <a:t>)) ∪ pre(</a:t>
            </a:r>
            <a:r>
              <a:rPr lang="ro-RO" sz="2000" i="1" dirty="0">
                <a:latin typeface="Times New Roman" panose="02020603050405020304" pitchFamily="18" charset="0"/>
              </a:rPr>
              <a:t>â</a:t>
            </a:r>
            <a:r>
              <a:rPr lang="en-US" sz="2000" i="1" baseline="-25000" dirty="0" err="1">
                <a:latin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</a:rPr>
              <a:t>)</a:t>
            </a:r>
            <a:endParaRPr lang="en-US" sz="2000" baseline="-25000" dirty="0">
              <a:latin typeface="Times New Roman" panose="02020603050405020304" pitchFamily="18" charset="0"/>
            </a:endParaRP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2D4DBF6D-30A9-F74E-849D-4C2AF678AE8E}"/>
              </a:ext>
            </a:extLst>
          </p:cNvPr>
          <p:cNvSpPr/>
          <p:nvPr/>
        </p:nvSpPr>
        <p:spPr>
          <a:xfrm>
            <a:off x="7072609" y="3593826"/>
            <a:ext cx="1619595" cy="647435"/>
          </a:xfrm>
          <a:prstGeom prst="roundRect">
            <a:avLst/>
          </a:prstGeom>
          <a:noFill/>
          <a:ln>
            <a:solidFill>
              <a:srgbClr val="0195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95F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9DACC-8E6C-524F-BDD3-54C432781B3E}"/>
              </a:ext>
            </a:extLst>
          </p:cNvPr>
          <p:cNvSpPr/>
          <p:nvPr/>
        </p:nvSpPr>
        <p:spPr>
          <a:xfrm>
            <a:off x="7134130" y="4196107"/>
            <a:ext cx="39786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o-RO" sz="2000" i="1" kern="0" dirty="0">
                <a:solidFill>
                  <a:srgbClr val="0195F3"/>
                </a:solidFill>
                <a:latin typeface="Times New Roman" panose="02020603050405020304" pitchFamily="18" charset="0"/>
              </a:rPr>
              <a:t>â</a:t>
            </a:r>
            <a:r>
              <a:rPr lang="ro-RO" sz="2000" kern="0" baseline="-25000" dirty="0">
                <a:solidFill>
                  <a:srgbClr val="0195F3"/>
                </a:solidFill>
                <a:latin typeface="Times New Roman" panose="02020603050405020304" pitchFamily="18" charset="0"/>
              </a:rPr>
              <a:t>1</a:t>
            </a:r>
            <a:endParaRPr lang="en-US" sz="2000" dirty="0">
              <a:solidFill>
                <a:srgbClr val="0195F3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09B745A8-4B8D-C142-83E8-233CE2F35605}"/>
              </a:ext>
            </a:extLst>
          </p:cNvPr>
          <p:cNvGrpSpPr/>
          <p:nvPr/>
        </p:nvGrpSpPr>
        <p:grpSpPr>
          <a:xfrm>
            <a:off x="539619" y="2680137"/>
            <a:ext cx="3860650" cy="1297553"/>
            <a:chOff x="0" y="3124595"/>
            <a:chExt cx="3860650" cy="1297553"/>
          </a:xfrm>
        </p:grpSpPr>
        <p:sp>
          <p:nvSpPr>
            <p:cNvPr id="250" name="Rectangle 891">
              <a:extLst>
                <a:ext uri="{FF2B5EF4-FFF2-40B4-BE49-F238E27FC236}">
                  <a16:creationId xmlns:a16="http://schemas.microsoft.com/office/drawing/2014/main" id="{6417F8A3-737E-6941-A62F-EDA1EC674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574" y="3806779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51" name="Rectangle 891">
              <a:extLst>
                <a:ext uri="{FF2B5EF4-FFF2-40B4-BE49-F238E27FC236}">
                  <a16:creationId xmlns:a16="http://schemas.microsoft.com/office/drawing/2014/main" id="{D2236818-67EF-9A49-9A6A-F88CF0917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086" y="3864250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20539F0E-A57F-BE47-8A3E-E0DA7CD67508}"/>
                </a:ext>
              </a:extLst>
            </p:cNvPr>
            <p:cNvGrpSpPr/>
            <p:nvPr/>
          </p:nvGrpSpPr>
          <p:grpSpPr>
            <a:xfrm>
              <a:off x="476955" y="3124595"/>
              <a:ext cx="1573443" cy="799197"/>
              <a:chOff x="1152149" y="2171616"/>
              <a:chExt cx="2428155" cy="1233336"/>
            </a:xfrm>
          </p:grpSpPr>
          <p:sp>
            <p:nvSpPr>
              <p:cNvPr id="294" name="Line 853">
                <a:extLst>
                  <a:ext uri="{FF2B5EF4-FFF2-40B4-BE49-F238E27FC236}">
                    <a16:creationId xmlns:a16="http://schemas.microsoft.com/office/drawing/2014/main" id="{1BCBFDDE-29DD-0541-B8C7-529BC73A5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149" y="3398894"/>
                <a:ext cx="822960" cy="60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823AE955-0FF9-604E-B56A-FBC3549D6625}"/>
                  </a:ext>
                </a:extLst>
              </p:cNvPr>
              <p:cNvCxnSpPr/>
              <p:nvPr/>
            </p:nvCxnSpPr>
            <p:spPr>
              <a:xfrm>
                <a:off x="2270593" y="2171616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Freeform 860">
                <a:extLst>
                  <a:ext uri="{FF2B5EF4-FFF2-40B4-BE49-F238E27FC236}">
                    <a16:creationId xmlns:a16="http://schemas.microsoft.com/office/drawing/2014/main" id="{3488DEA3-2F4C-3F48-BF76-791D4EA1A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97" name="Freeform 860">
                <a:extLst>
                  <a:ext uri="{FF2B5EF4-FFF2-40B4-BE49-F238E27FC236}">
                    <a16:creationId xmlns:a16="http://schemas.microsoft.com/office/drawing/2014/main" id="{6EA83150-CD07-A94C-B910-467A36178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9" y="2189098"/>
                <a:ext cx="1213405" cy="544246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253" name="Line 853">
              <a:extLst>
                <a:ext uri="{FF2B5EF4-FFF2-40B4-BE49-F238E27FC236}">
                  <a16:creationId xmlns:a16="http://schemas.microsoft.com/office/drawing/2014/main" id="{015430E5-133D-194E-B385-2EFA1AF41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1916" y="3951308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4E55C1EF-D2D4-B148-AC2A-EA2DFB428FA5}"/>
                </a:ext>
              </a:extLst>
            </p:cNvPr>
            <p:cNvGrpSpPr/>
            <p:nvPr/>
          </p:nvGrpSpPr>
          <p:grpSpPr>
            <a:xfrm>
              <a:off x="2723292" y="3163529"/>
              <a:ext cx="1137358" cy="356601"/>
              <a:chOff x="4618723" y="2210941"/>
              <a:chExt cx="1755184" cy="550313"/>
            </a:xfrm>
          </p:grpSpPr>
          <p:sp>
            <p:nvSpPr>
              <p:cNvPr id="291" name="Freeform 860">
                <a:extLst>
                  <a:ext uri="{FF2B5EF4-FFF2-40B4-BE49-F238E27FC236}">
                    <a16:creationId xmlns:a16="http://schemas.microsoft.com/office/drawing/2014/main" id="{706D1576-BB76-6041-BB97-64E0DD18F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AB1C813-72BE-EE4B-BA1D-708537D51120}"/>
                  </a:ext>
                </a:extLst>
              </p:cNvPr>
              <p:cNvCxnSpPr/>
              <p:nvPr/>
            </p:nvCxnSpPr>
            <p:spPr>
              <a:xfrm>
                <a:off x="5249196" y="2210941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Freeform 860">
                <a:extLst>
                  <a:ext uri="{FF2B5EF4-FFF2-40B4-BE49-F238E27FC236}">
                    <a16:creationId xmlns:a16="http://schemas.microsoft.com/office/drawing/2014/main" id="{3DC01017-1952-FE43-8D2D-F90EC6450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228643"/>
                <a:ext cx="1213406" cy="50510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3F99DFA-7492-8B4D-BC90-A053335E9126}"/>
                </a:ext>
              </a:extLst>
            </p:cNvPr>
            <p:cNvCxnSpPr/>
            <p:nvPr/>
          </p:nvCxnSpPr>
          <p:spPr>
            <a:xfrm>
              <a:off x="1784471" y="3947671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Freeform 860">
              <a:extLst>
                <a:ext uri="{FF2B5EF4-FFF2-40B4-BE49-F238E27FC236}">
                  <a16:creationId xmlns:a16="http://schemas.microsoft.com/office/drawing/2014/main" id="{45E49E72-7542-3A4E-82C7-71D5745E1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987" y="3986760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57" name="Freeform 860">
              <a:extLst>
                <a:ext uri="{FF2B5EF4-FFF2-40B4-BE49-F238E27FC236}">
                  <a16:creationId xmlns:a16="http://schemas.microsoft.com/office/drawing/2014/main" id="{790C48DE-49A6-B14E-A332-78EBFF0C9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415" y="3947800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58" name="Line 853">
              <a:extLst>
                <a:ext uri="{FF2B5EF4-FFF2-40B4-BE49-F238E27FC236}">
                  <a16:creationId xmlns:a16="http://schemas.microsoft.com/office/drawing/2014/main" id="{CB44E226-ACB4-364B-8FE4-FA51CAD39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980" y="4418222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259" name="Line 853">
              <a:extLst>
                <a:ext uri="{FF2B5EF4-FFF2-40B4-BE49-F238E27FC236}">
                  <a16:creationId xmlns:a16="http://schemas.microsoft.com/office/drawing/2014/main" id="{0F01047D-A8A6-F647-BF2C-BA1282BBA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414296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d1</a:t>
              </a:r>
            </a:p>
          </p:txBody>
        </p:sp>
        <p:sp>
          <p:nvSpPr>
            <p:cNvPr id="260" name="Line 853">
              <a:extLst>
                <a:ext uri="{FF2B5EF4-FFF2-40B4-BE49-F238E27FC236}">
                  <a16:creationId xmlns:a16="http://schemas.microsoft.com/office/drawing/2014/main" id="{B8814793-0CC3-BA4B-9B50-CE9AF6440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930" y="3588629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6FFA366B-5852-964D-AB4A-B679EDF4FB65}"/>
                </a:ext>
              </a:extLst>
            </p:cNvPr>
            <p:cNvGrpSpPr/>
            <p:nvPr/>
          </p:nvGrpSpPr>
          <p:grpSpPr>
            <a:xfrm>
              <a:off x="587884" y="3260407"/>
              <a:ext cx="1082989" cy="91908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67" name="Oval 859">
                <a:extLst>
                  <a:ext uri="{FF2B5EF4-FFF2-40B4-BE49-F238E27FC236}">
                    <a16:creationId xmlns:a16="http://schemas.microsoft.com/office/drawing/2014/main" id="{4B77BDD4-3E60-3043-BEFE-2EC8059CDB2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68" name="Oval 861">
                <a:extLst>
                  <a:ext uri="{FF2B5EF4-FFF2-40B4-BE49-F238E27FC236}">
                    <a16:creationId xmlns:a16="http://schemas.microsoft.com/office/drawing/2014/main" id="{9FD8DD3B-95E3-5D44-BD96-B0567B59306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69" name="Oval 862">
                <a:extLst>
                  <a:ext uri="{FF2B5EF4-FFF2-40B4-BE49-F238E27FC236}">
                    <a16:creationId xmlns:a16="http://schemas.microsoft.com/office/drawing/2014/main" id="{412F36DB-ABD1-0447-82E5-8049554D93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0" name="Oval 863">
                <a:extLst>
                  <a:ext uri="{FF2B5EF4-FFF2-40B4-BE49-F238E27FC236}">
                    <a16:creationId xmlns:a16="http://schemas.microsoft.com/office/drawing/2014/main" id="{7542C6AF-1F7A-624E-80B4-4D602FF6780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1" name="Oval 863">
                <a:extLst>
                  <a:ext uri="{FF2B5EF4-FFF2-40B4-BE49-F238E27FC236}">
                    <a16:creationId xmlns:a16="http://schemas.microsoft.com/office/drawing/2014/main" id="{21BA0D34-4D2C-0044-80A0-8115347BC1C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95A150ED-FC9E-8140-8F0C-B9B103618644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87" name="Freeform 860">
                  <a:extLst>
                    <a:ext uri="{FF2B5EF4-FFF2-40B4-BE49-F238E27FC236}">
                      <a16:creationId xmlns:a16="http://schemas.microsoft.com/office/drawing/2014/main" id="{9511C17B-1572-924B-B63A-9F336A8B96D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8" name="Rectangle 864">
                  <a:extLst>
                    <a:ext uri="{FF2B5EF4-FFF2-40B4-BE49-F238E27FC236}">
                      <a16:creationId xmlns:a16="http://schemas.microsoft.com/office/drawing/2014/main" id="{14F66948-F04C-B849-9A99-5399710532A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89" name="Freeform 865">
                  <a:extLst>
                    <a:ext uri="{FF2B5EF4-FFF2-40B4-BE49-F238E27FC236}">
                      <a16:creationId xmlns:a16="http://schemas.microsoft.com/office/drawing/2014/main" id="{C06BBC8A-6A1A-E240-82D2-BA012C981A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0" name="Freeform 866">
                  <a:extLst>
                    <a:ext uri="{FF2B5EF4-FFF2-40B4-BE49-F238E27FC236}">
                      <a16:creationId xmlns:a16="http://schemas.microsoft.com/office/drawing/2014/main" id="{854F6D5D-6B91-A646-B6C9-E7A73E6429B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3CAF2547-C694-0F4F-9B0E-B2E22B7DABF5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74" name="Oval 878">
                  <a:extLst>
                    <a:ext uri="{FF2B5EF4-FFF2-40B4-BE49-F238E27FC236}">
                      <a16:creationId xmlns:a16="http://schemas.microsoft.com/office/drawing/2014/main" id="{E5E6AA22-9EAD-BA4A-A64A-B437F995CC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75" name="Rectangle 880">
                  <a:extLst>
                    <a:ext uri="{FF2B5EF4-FFF2-40B4-BE49-F238E27FC236}">
                      <a16:creationId xmlns:a16="http://schemas.microsoft.com/office/drawing/2014/main" id="{815F3A9D-D6E3-EE44-86A2-CBE8BDF09B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76" name="Oval 878">
                  <a:extLst>
                    <a:ext uri="{FF2B5EF4-FFF2-40B4-BE49-F238E27FC236}">
                      <a16:creationId xmlns:a16="http://schemas.microsoft.com/office/drawing/2014/main" id="{E84C9090-D95C-7746-B946-34426348D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77" name="Line 881">
                  <a:extLst>
                    <a:ext uri="{FF2B5EF4-FFF2-40B4-BE49-F238E27FC236}">
                      <a16:creationId xmlns:a16="http://schemas.microsoft.com/office/drawing/2014/main" id="{42136B68-A266-7B48-9FAA-6747C56937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78" name="Line 882">
                  <a:extLst>
                    <a:ext uri="{FF2B5EF4-FFF2-40B4-BE49-F238E27FC236}">
                      <a16:creationId xmlns:a16="http://schemas.microsoft.com/office/drawing/2014/main" id="{94BE94B1-D6DA-DB42-82B9-0F0838CB96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79" name="Rectangle 880">
                  <a:extLst>
                    <a:ext uri="{FF2B5EF4-FFF2-40B4-BE49-F238E27FC236}">
                      <a16:creationId xmlns:a16="http://schemas.microsoft.com/office/drawing/2014/main" id="{C3265245-99C9-5A45-A2F1-3E8402AF6B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0" name="Oval 878">
                  <a:extLst>
                    <a:ext uri="{FF2B5EF4-FFF2-40B4-BE49-F238E27FC236}">
                      <a16:creationId xmlns:a16="http://schemas.microsoft.com/office/drawing/2014/main" id="{94C0DA06-4D48-4245-878E-E78C9F41561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1" name="Line 882">
                  <a:extLst>
                    <a:ext uri="{FF2B5EF4-FFF2-40B4-BE49-F238E27FC236}">
                      <a16:creationId xmlns:a16="http://schemas.microsoft.com/office/drawing/2014/main" id="{3239C8BB-B494-404F-8001-1808164377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2" name="Line 882">
                  <a:extLst>
                    <a:ext uri="{FF2B5EF4-FFF2-40B4-BE49-F238E27FC236}">
                      <a16:creationId xmlns:a16="http://schemas.microsoft.com/office/drawing/2014/main" id="{2E3C57D5-5C44-1B46-B9F5-3D59371F12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3" name="Line 884">
                  <a:extLst>
                    <a:ext uri="{FF2B5EF4-FFF2-40B4-BE49-F238E27FC236}">
                      <a16:creationId xmlns:a16="http://schemas.microsoft.com/office/drawing/2014/main" id="{F312459E-B475-764E-AB68-F55D56DC98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4" name="Oval 885">
                  <a:extLst>
                    <a:ext uri="{FF2B5EF4-FFF2-40B4-BE49-F238E27FC236}">
                      <a16:creationId xmlns:a16="http://schemas.microsoft.com/office/drawing/2014/main" id="{0B89F376-5CC0-0B4E-AA56-CFC544A834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5" name="Line 881">
                  <a:extLst>
                    <a:ext uri="{FF2B5EF4-FFF2-40B4-BE49-F238E27FC236}">
                      <a16:creationId xmlns:a16="http://schemas.microsoft.com/office/drawing/2014/main" id="{053E5DAF-3B80-8F4B-AF62-1D5F6C5B32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6" name="Line 882">
                  <a:extLst>
                    <a:ext uri="{FF2B5EF4-FFF2-40B4-BE49-F238E27FC236}">
                      <a16:creationId xmlns:a16="http://schemas.microsoft.com/office/drawing/2014/main" id="{B9157C6D-90E9-5A40-9D5C-60CD9CF5D7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09C1D241-CA96-874C-9DCF-C1A55125AF3E}"/>
                </a:ext>
              </a:extLst>
            </p:cNvPr>
            <p:cNvGrpSpPr/>
            <p:nvPr/>
          </p:nvGrpSpPr>
          <p:grpSpPr>
            <a:xfrm>
              <a:off x="57450" y="3998181"/>
              <a:ext cx="484418" cy="349404"/>
              <a:chOff x="1012668" y="927184"/>
              <a:chExt cx="747559" cy="539203"/>
            </a:xfrm>
          </p:grpSpPr>
          <p:sp>
            <p:nvSpPr>
              <p:cNvPr id="263" name="Line 853">
                <a:extLst>
                  <a:ext uri="{FF2B5EF4-FFF2-40B4-BE49-F238E27FC236}">
                    <a16:creationId xmlns:a16="http://schemas.microsoft.com/office/drawing/2014/main" id="{9EAFEB15-CE4A-524F-9408-51837D760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264" name="Rectangle 876">
                <a:extLst>
                  <a:ext uri="{FF2B5EF4-FFF2-40B4-BE49-F238E27FC236}">
                    <a16:creationId xmlns:a16="http://schemas.microsoft.com/office/drawing/2014/main" id="{912F14A3-2834-6846-988A-EF22FAC6B16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65" name="Rectangle 873">
                <a:extLst>
                  <a:ext uri="{FF2B5EF4-FFF2-40B4-BE49-F238E27FC236}">
                    <a16:creationId xmlns:a16="http://schemas.microsoft.com/office/drawing/2014/main" id="{B7CC44E9-EEDE-2E47-A3F8-2B4DF5BAE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66" name="Freeform 875">
                <a:extLst>
                  <a:ext uri="{FF2B5EF4-FFF2-40B4-BE49-F238E27FC236}">
                    <a16:creationId xmlns:a16="http://schemas.microsoft.com/office/drawing/2014/main" id="{1A21E4B1-A66A-3A4A-942E-6743E3956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298" name="Rectangle 297">
            <a:extLst>
              <a:ext uri="{FF2B5EF4-FFF2-40B4-BE49-F238E27FC236}">
                <a16:creationId xmlns:a16="http://schemas.microsoft.com/office/drawing/2014/main" id="{EF51F494-1F7E-8949-A6BB-7B6FC8B687FE}"/>
              </a:ext>
            </a:extLst>
          </p:cNvPr>
          <p:cNvSpPr/>
          <p:nvPr/>
        </p:nvSpPr>
        <p:spPr>
          <a:xfrm>
            <a:off x="513021" y="4049915"/>
            <a:ext cx="3220112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503238" algn="l"/>
              </a:tabLst>
            </a:pPr>
            <a:r>
              <a:rPr lang="en-US" sz="2000" i="1" dirty="0">
                <a:latin typeface="Times New Roman" panose="02020603050405020304" pitchFamily="18" charset="0"/>
                <a:cs typeface="Times New Roman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cs typeface="Times New Roman"/>
              </a:rPr>
              <a:t>1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/>
                <a:ea typeface="Times New Roman"/>
                <a:cs typeface="Times New Roman"/>
              </a:rPr>
              <a:t>= </a:t>
            </a:r>
            <a:r>
              <a:rPr lang="ro-RO" sz="1900" dirty="0"/>
              <a:t>{</a:t>
            </a:r>
            <a:r>
              <a:rPr lang="ro-RO" sz="1900" dirty="0">
                <a:latin typeface="Calibri"/>
              </a:rPr>
              <a:t>loc(r1)=d1,</a:t>
            </a:r>
            <a:r>
              <a:rPr lang="en-US" sz="1900" dirty="0">
                <a:latin typeface="Calibri"/>
              </a:rPr>
              <a:t> </a:t>
            </a:r>
            <a:r>
              <a:rPr lang="ro-RO" sz="1900" dirty="0">
                <a:latin typeface="Calibri"/>
              </a:rPr>
              <a:t>cargo(r1)=</a:t>
            </a:r>
            <a:r>
              <a:rPr lang="ro-RO" sz="1900" dirty="0" err="1">
                <a:latin typeface="Calibri"/>
              </a:rPr>
              <a:t>nil</a:t>
            </a:r>
            <a:r>
              <a:rPr lang="ro-RO" sz="1900" dirty="0">
                <a:latin typeface="Calibri"/>
              </a:rPr>
              <a:t>,</a:t>
            </a:r>
            <a:r>
              <a:rPr lang="en-US" sz="1900" dirty="0">
                <a:latin typeface="Calibri"/>
              </a:rPr>
              <a:t> </a:t>
            </a:r>
            <a:br>
              <a:rPr lang="en-US" sz="1900" dirty="0">
                <a:latin typeface="Calibri"/>
              </a:rPr>
            </a:br>
            <a:r>
              <a:rPr lang="en-US" sz="1900" dirty="0">
                <a:latin typeface="Calibri"/>
              </a:rPr>
              <a:t>	</a:t>
            </a:r>
            <a:r>
              <a:rPr lang="ro-RO" sz="1900" dirty="0">
                <a:latin typeface="Calibri"/>
              </a:rPr>
              <a:t>loc(c1)=d1</a:t>
            </a:r>
            <a:r>
              <a:rPr lang="ro-RO" sz="1900" dirty="0"/>
              <a:t>}</a:t>
            </a:r>
            <a:endParaRPr lang="en-US" sz="1900" dirty="0">
              <a:latin typeface="Times New Roman"/>
              <a:cs typeface="Times New Roman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A0E54F3C-9AB3-3145-98BA-951BD9F55CE6}"/>
              </a:ext>
            </a:extLst>
          </p:cNvPr>
          <p:cNvSpPr/>
          <p:nvPr/>
        </p:nvSpPr>
        <p:spPr>
          <a:xfrm>
            <a:off x="724980" y="5970122"/>
            <a:ext cx="292259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900" i="1" dirty="0">
                <a:latin typeface="Times New Roman"/>
                <a:cs typeface="Times New Roman"/>
              </a:rPr>
              <a:t>g</a:t>
            </a:r>
            <a:r>
              <a:rPr lang="ro-RO" sz="1900" dirty="0">
                <a:latin typeface="Times New Roman"/>
                <a:cs typeface="Times New Roman"/>
              </a:rPr>
              <a:t> = {</a:t>
            </a:r>
            <a:r>
              <a:rPr lang="ro-RO" sz="1900" dirty="0">
                <a:latin typeface="Calibri"/>
                <a:cs typeface="Calibri"/>
              </a:rPr>
              <a:t>loc(r1)=d3,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ro-RO" sz="1900" dirty="0">
                <a:latin typeface="Calibri"/>
                <a:cs typeface="Calibri"/>
              </a:rPr>
              <a:t>loc(c1)=r1</a:t>
            </a:r>
            <a:r>
              <a:rPr lang="ro-RO" sz="1900" dirty="0">
                <a:latin typeface="Times New Roman"/>
                <a:cs typeface="Times New Roman"/>
              </a:rPr>
              <a:t>}</a:t>
            </a:r>
            <a:endParaRPr lang="en-US" sz="1900" dirty="0">
              <a:latin typeface="Times New Roman"/>
              <a:cs typeface="Times New Roman"/>
            </a:endParaRPr>
          </a:p>
        </p:txBody>
      </p:sp>
      <p:sp>
        <p:nvSpPr>
          <p:cNvPr id="300" name="Rounded Rectangle 299">
            <a:extLst>
              <a:ext uri="{FF2B5EF4-FFF2-40B4-BE49-F238E27FC236}">
                <a16:creationId xmlns:a16="http://schemas.microsoft.com/office/drawing/2014/main" id="{1AD89A25-6E97-2140-BCC2-0637F98BE303}"/>
              </a:ext>
            </a:extLst>
          </p:cNvPr>
          <p:cNvSpPr/>
          <p:nvPr/>
        </p:nvSpPr>
        <p:spPr>
          <a:xfrm>
            <a:off x="8830699" y="3593826"/>
            <a:ext cx="1619595" cy="647435"/>
          </a:xfrm>
          <a:prstGeom prst="roundRect">
            <a:avLst/>
          </a:prstGeom>
          <a:noFill/>
          <a:ln>
            <a:solidFill>
              <a:srgbClr val="0195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95F3"/>
              </a:solidFill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A8385242-1651-9748-BCFA-116345FB2EAF}"/>
              </a:ext>
            </a:extLst>
          </p:cNvPr>
          <p:cNvSpPr/>
          <p:nvPr/>
        </p:nvSpPr>
        <p:spPr>
          <a:xfrm>
            <a:off x="10428017" y="3713135"/>
            <a:ext cx="857073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195F3"/>
                </a:solidFill>
                <a:latin typeface="Times New Roman" panose="02020603050405020304" pitchFamily="18" charset="0"/>
              </a:rPr>
              <a:t>ĝ</a:t>
            </a:r>
            <a:r>
              <a:rPr lang="ro-RO" sz="2000" kern="0" baseline="-25000" dirty="0">
                <a:solidFill>
                  <a:srgbClr val="0195F3"/>
                </a:solidFill>
                <a:latin typeface="Times New Roman" panose="02020603050405020304" pitchFamily="18" charset="0"/>
              </a:rPr>
              <a:t>1</a:t>
            </a:r>
            <a:r>
              <a:rPr lang="ro-RO" sz="2000" kern="0" dirty="0">
                <a:solidFill>
                  <a:srgbClr val="0195F3"/>
                </a:solidFill>
                <a:latin typeface="Times New Roman" panose="02020603050405020304" pitchFamily="18" charset="0"/>
              </a:rPr>
              <a:t> = </a:t>
            </a:r>
            <a:r>
              <a:rPr lang="ro-RO" sz="2000" i="1" kern="0" dirty="0">
                <a:solidFill>
                  <a:srgbClr val="0195F3"/>
                </a:solidFill>
                <a:latin typeface="Times New Roman" panose="02020603050405020304" pitchFamily="18" charset="0"/>
              </a:rPr>
              <a:t>g</a:t>
            </a:r>
            <a:endParaRPr lang="en-US" sz="2000" i="1" dirty="0">
              <a:solidFill>
                <a:srgbClr val="0195F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2" name="Rounded Rectangle 301">
            <a:extLst>
              <a:ext uri="{FF2B5EF4-FFF2-40B4-BE49-F238E27FC236}">
                <a16:creationId xmlns:a16="http://schemas.microsoft.com/office/drawing/2014/main" id="{8DBB4106-C62B-8040-880F-4885DE4826DD}"/>
              </a:ext>
            </a:extLst>
          </p:cNvPr>
          <p:cNvSpPr/>
          <p:nvPr/>
        </p:nvSpPr>
        <p:spPr>
          <a:xfrm>
            <a:off x="5162173" y="3242919"/>
            <a:ext cx="1533630" cy="998342"/>
          </a:xfrm>
          <a:prstGeom prst="roundRect">
            <a:avLst/>
          </a:prstGeom>
          <a:noFill/>
          <a:ln>
            <a:solidFill>
              <a:srgbClr val="0195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95F3"/>
              </a:solidFill>
            </a:endParaRP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C4386381-6BF8-B64B-8274-FB4301923930}"/>
              </a:ext>
            </a:extLst>
          </p:cNvPr>
          <p:cNvSpPr/>
          <p:nvPr/>
        </p:nvSpPr>
        <p:spPr>
          <a:xfrm>
            <a:off x="5265945" y="4184345"/>
            <a:ext cx="39786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195F3"/>
                </a:solidFill>
                <a:latin typeface="Times New Roman" panose="02020603050405020304" pitchFamily="18" charset="0"/>
              </a:rPr>
              <a:t>ĝ</a:t>
            </a:r>
            <a:r>
              <a:rPr lang="ro-RO" sz="2000" kern="0" baseline="-25000" dirty="0">
                <a:solidFill>
                  <a:srgbClr val="0195F3"/>
                </a:solidFill>
                <a:latin typeface="Times New Roman" panose="02020603050405020304" pitchFamily="18" charset="0"/>
              </a:rPr>
              <a:t>0</a:t>
            </a:r>
            <a:endParaRPr lang="en-US" sz="2000" dirty="0">
              <a:solidFill>
                <a:srgbClr val="0195F3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1F575C6-DE94-9E4A-A0D4-B7D9C530B61B}"/>
              </a:ext>
            </a:extLst>
          </p:cNvPr>
          <p:cNvGrpSpPr>
            <a:grpSpLocks noChangeAspect="1"/>
          </p:cNvGrpSpPr>
          <p:nvPr/>
        </p:nvGrpSpPr>
        <p:grpSpPr>
          <a:xfrm>
            <a:off x="920653" y="4777647"/>
            <a:ext cx="2657242" cy="1147446"/>
            <a:chOff x="5323352" y="4678231"/>
            <a:chExt cx="2952491" cy="127494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5B50A5A-7006-0649-BFC2-4CE21F94E706}"/>
                </a:ext>
              </a:extLst>
            </p:cNvPr>
            <p:cNvGrpSpPr/>
            <p:nvPr/>
          </p:nvGrpSpPr>
          <p:grpSpPr>
            <a:xfrm>
              <a:off x="7288292" y="5578688"/>
              <a:ext cx="987551" cy="367987"/>
              <a:chOff x="8801532" y="4013715"/>
              <a:chExt cx="1371600" cy="511093"/>
            </a:xfrm>
          </p:grpSpPr>
          <p:sp>
            <p:nvSpPr>
              <p:cNvPr id="155" name="Lightning Bolt 154">
                <a:extLst>
                  <a:ext uri="{FF2B5EF4-FFF2-40B4-BE49-F238E27FC236}">
                    <a16:creationId xmlns:a16="http://schemas.microsoft.com/office/drawing/2014/main" id="{4C2DC32D-9225-9441-8A88-CF0CD76027AB}"/>
                  </a:ext>
                </a:extLst>
              </p:cNvPr>
              <p:cNvSpPr/>
              <p:nvPr/>
            </p:nvSpPr>
            <p:spPr>
              <a:xfrm rot="19965343">
                <a:off x="9139183" y="4118408"/>
                <a:ext cx="619075" cy="406400"/>
              </a:xfrm>
              <a:prstGeom prst="lightningBolt">
                <a:avLst/>
              </a:prstGeom>
              <a:solidFill>
                <a:srgbClr val="CDC9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6" name="Freeform 860">
                <a:extLst>
                  <a:ext uri="{FF2B5EF4-FFF2-40B4-BE49-F238E27FC236}">
                    <a16:creationId xmlns:a16="http://schemas.microsoft.com/office/drawing/2014/main" id="{7E92D71F-3D6A-3444-88B2-A12C0F4B6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1532" y="4026280"/>
                <a:ext cx="1371600" cy="32004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8323AE8E-F857-614F-A959-67F4DBEBEADC}"/>
                  </a:ext>
                </a:extLst>
              </p:cNvPr>
              <p:cNvCxnSpPr/>
              <p:nvPr/>
            </p:nvCxnSpPr>
            <p:spPr>
              <a:xfrm>
                <a:off x="9047075" y="4017699"/>
                <a:ext cx="112471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A77CCC46-74B9-3841-B8F6-C4F068E1C041}"/>
                  </a:ext>
                </a:extLst>
              </p:cNvPr>
              <p:cNvCxnSpPr/>
              <p:nvPr/>
            </p:nvCxnSpPr>
            <p:spPr>
              <a:xfrm flipV="1">
                <a:off x="9829800" y="4013715"/>
                <a:ext cx="341987" cy="332605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6959B147-C2D9-9241-9356-C35CDE1B13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7725" y="4349095"/>
                <a:ext cx="261014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D6C99D5-93B3-D24C-A0E0-E99DADB13DD3}"/>
                </a:ext>
              </a:extLst>
            </p:cNvPr>
            <p:cNvGrpSpPr/>
            <p:nvPr/>
          </p:nvGrpSpPr>
          <p:grpSpPr>
            <a:xfrm>
              <a:off x="5323352" y="5509529"/>
              <a:ext cx="1253855" cy="443642"/>
              <a:chOff x="6504246" y="3854161"/>
              <a:chExt cx="1741467" cy="616169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89664BF1-158E-8044-B649-C6F6D6F54F6C}"/>
                  </a:ext>
                </a:extLst>
              </p:cNvPr>
              <p:cNvGrpSpPr/>
              <p:nvPr/>
            </p:nvGrpSpPr>
            <p:grpSpPr>
              <a:xfrm>
                <a:off x="6504246" y="3854161"/>
                <a:ext cx="1589458" cy="616169"/>
                <a:chOff x="6135946" y="3854161"/>
                <a:chExt cx="1589458" cy="616169"/>
              </a:xfrm>
            </p:grpSpPr>
            <p:sp>
              <p:nvSpPr>
                <p:cNvPr id="151" name="Lightning Bolt 150">
                  <a:extLst>
                    <a:ext uri="{FF2B5EF4-FFF2-40B4-BE49-F238E27FC236}">
                      <a16:creationId xmlns:a16="http://schemas.microsoft.com/office/drawing/2014/main" id="{8D092EE0-120A-BC49-B3F4-CCBF085132C7}"/>
                    </a:ext>
                  </a:extLst>
                </p:cNvPr>
                <p:cNvSpPr/>
                <p:nvPr/>
              </p:nvSpPr>
              <p:spPr>
                <a:xfrm rot="19965343">
                  <a:off x="6135946" y="4063930"/>
                  <a:ext cx="760257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9A5439E4-B3E9-CC4E-963A-4B6E0D36721C}"/>
                    </a:ext>
                  </a:extLst>
                </p:cNvPr>
                <p:cNvCxnSpPr/>
                <p:nvPr/>
              </p:nvCxnSpPr>
              <p:spPr>
                <a:xfrm>
                  <a:off x="6591548" y="3854161"/>
                  <a:ext cx="1133856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6FEA8C77-D97A-714B-B3A4-085AD8BFC0CD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6173361" y="3859976"/>
                  <a:ext cx="423087" cy="41148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6EDB06FE-C462-A449-8642-06745E35BB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1786" y="4296856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Freeform 860">
                <a:extLst>
                  <a:ext uri="{FF2B5EF4-FFF2-40B4-BE49-F238E27FC236}">
                    <a16:creationId xmlns:a16="http://schemas.microsoft.com/office/drawing/2014/main" id="{FF105278-165B-3349-8E7F-FCDD44D1E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378" y="3865501"/>
                <a:ext cx="1723335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14" name="Line 853">
              <a:extLst>
                <a:ext uri="{FF2B5EF4-FFF2-40B4-BE49-F238E27FC236}">
                  <a16:creationId xmlns:a16="http://schemas.microsoft.com/office/drawing/2014/main" id="{B5105C22-E2BC-7346-9CE5-52D6DA87CC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7843" y="5947252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C420807F-53B2-5D48-A891-BFED47B7FE77}"/>
                </a:ext>
              </a:extLst>
            </p:cNvPr>
            <p:cNvGrpSpPr/>
            <p:nvPr/>
          </p:nvGrpSpPr>
          <p:grpSpPr>
            <a:xfrm>
              <a:off x="6377267" y="4678231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25" name="Oval 859">
                <a:extLst>
                  <a:ext uri="{FF2B5EF4-FFF2-40B4-BE49-F238E27FC236}">
                    <a16:creationId xmlns:a16="http://schemas.microsoft.com/office/drawing/2014/main" id="{5F4D95C7-7CDC-E642-A01F-1EBD6E8F8B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26" name="Oval 861">
                <a:extLst>
                  <a:ext uri="{FF2B5EF4-FFF2-40B4-BE49-F238E27FC236}">
                    <a16:creationId xmlns:a16="http://schemas.microsoft.com/office/drawing/2014/main" id="{8FFA2430-74BD-704B-95BF-75FF0631D16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27" name="Oval 862">
                <a:extLst>
                  <a:ext uri="{FF2B5EF4-FFF2-40B4-BE49-F238E27FC236}">
                    <a16:creationId xmlns:a16="http://schemas.microsoft.com/office/drawing/2014/main" id="{E6ADE766-0D05-4C4E-B69F-9D22219B88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28" name="Oval 863">
                <a:extLst>
                  <a:ext uri="{FF2B5EF4-FFF2-40B4-BE49-F238E27FC236}">
                    <a16:creationId xmlns:a16="http://schemas.microsoft.com/office/drawing/2014/main" id="{7F5113B4-38D5-F244-9D1E-54DBCF3534C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29" name="Oval 863">
                <a:extLst>
                  <a:ext uri="{FF2B5EF4-FFF2-40B4-BE49-F238E27FC236}">
                    <a16:creationId xmlns:a16="http://schemas.microsoft.com/office/drawing/2014/main" id="{857312E1-4F1F-1546-8879-1A1E154C3E3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B9C1A61B-4CA1-1A43-A2C5-CAD7F6529F27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45" name="Freeform 860">
                  <a:extLst>
                    <a:ext uri="{FF2B5EF4-FFF2-40B4-BE49-F238E27FC236}">
                      <a16:creationId xmlns:a16="http://schemas.microsoft.com/office/drawing/2014/main" id="{832A19E9-6C88-8F4C-8D59-DD839719D6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6" name="Rectangle 864">
                  <a:extLst>
                    <a:ext uri="{FF2B5EF4-FFF2-40B4-BE49-F238E27FC236}">
                      <a16:creationId xmlns:a16="http://schemas.microsoft.com/office/drawing/2014/main" id="{FABA9253-5634-7C41-BB8F-3B60CDA39D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47" name="Freeform 865">
                  <a:extLst>
                    <a:ext uri="{FF2B5EF4-FFF2-40B4-BE49-F238E27FC236}">
                      <a16:creationId xmlns:a16="http://schemas.microsoft.com/office/drawing/2014/main" id="{F2D10B14-5DA6-9248-93AD-1F04971ED75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8" name="Freeform 866">
                  <a:extLst>
                    <a:ext uri="{FF2B5EF4-FFF2-40B4-BE49-F238E27FC236}">
                      <a16:creationId xmlns:a16="http://schemas.microsoft.com/office/drawing/2014/main" id="{D9312627-A435-BF49-B00E-BA789108DA9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5859B197-0996-3F49-BB31-96E652E077DE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32" name="Oval 878">
                  <a:extLst>
                    <a:ext uri="{FF2B5EF4-FFF2-40B4-BE49-F238E27FC236}">
                      <a16:creationId xmlns:a16="http://schemas.microsoft.com/office/drawing/2014/main" id="{C31955A7-DF81-8F44-A2F8-E62A12372E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3" name="Rectangle 880">
                  <a:extLst>
                    <a:ext uri="{FF2B5EF4-FFF2-40B4-BE49-F238E27FC236}">
                      <a16:creationId xmlns:a16="http://schemas.microsoft.com/office/drawing/2014/main" id="{503FCC94-0076-D54F-BEA0-FEE61F1FC2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4" name="Oval 878">
                  <a:extLst>
                    <a:ext uri="{FF2B5EF4-FFF2-40B4-BE49-F238E27FC236}">
                      <a16:creationId xmlns:a16="http://schemas.microsoft.com/office/drawing/2014/main" id="{84A8B81F-7486-FB4F-939B-99AF49F840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5" name="Line 881">
                  <a:extLst>
                    <a:ext uri="{FF2B5EF4-FFF2-40B4-BE49-F238E27FC236}">
                      <a16:creationId xmlns:a16="http://schemas.microsoft.com/office/drawing/2014/main" id="{2C9F89AD-5EE5-0E44-84BE-9046D88DCD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6" name="Line 882">
                  <a:extLst>
                    <a:ext uri="{FF2B5EF4-FFF2-40B4-BE49-F238E27FC236}">
                      <a16:creationId xmlns:a16="http://schemas.microsoft.com/office/drawing/2014/main" id="{8E863F1D-A50B-FC43-8607-5C5B61E1FC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7" name="Rectangle 880">
                  <a:extLst>
                    <a:ext uri="{FF2B5EF4-FFF2-40B4-BE49-F238E27FC236}">
                      <a16:creationId xmlns:a16="http://schemas.microsoft.com/office/drawing/2014/main" id="{6DE54B30-23E0-ED49-A7E8-1D70CD4D08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8" name="Oval 878">
                  <a:extLst>
                    <a:ext uri="{FF2B5EF4-FFF2-40B4-BE49-F238E27FC236}">
                      <a16:creationId xmlns:a16="http://schemas.microsoft.com/office/drawing/2014/main" id="{2A3F19FA-5518-4A4B-B4DB-AD99BDC7496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9" name="Line 882">
                  <a:extLst>
                    <a:ext uri="{FF2B5EF4-FFF2-40B4-BE49-F238E27FC236}">
                      <a16:creationId xmlns:a16="http://schemas.microsoft.com/office/drawing/2014/main" id="{55410CA9-7E04-104C-8B0B-82966A9F1B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0" name="Line 882">
                  <a:extLst>
                    <a:ext uri="{FF2B5EF4-FFF2-40B4-BE49-F238E27FC236}">
                      <a16:creationId xmlns:a16="http://schemas.microsoft.com/office/drawing/2014/main" id="{C0AD0DA2-3D51-E44B-AB47-BA68465F6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1" name="Line 884">
                  <a:extLst>
                    <a:ext uri="{FF2B5EF4-FFF2-40B4-BE49-F238E27FC236}">
                      <a16:creationId xmlns:a16="http://schemas.microsoft.com/office/drawing/2014/main" id="{256F88BF-85A6-4642-A71A-C8B1783E15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2" name="Oval 885">
                  <a:extLst>
                    <a:ext uri="{FF2B5EF4-FFF2-40B4-BE49-F238E27FC236}">
                      <a16:creationId xmlns:a16="http://schemas.microsoft.com/office/drawing/2014/main" id="{6338F01A-DA69-7943-872D-9905A9A965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3" name="Line 881">
                  <a:extLst>
                    <a:ext uri="{FF2B5EF4-FFF2-40B4-BE49-F238E27FC236}">
                      <a16:creationId xmlns:a16="http://schemas.microsoft.com/office/drawing/2014/main" id="{815776E6-675B-4B4D-B1B2-0B214DC0D5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4" name="Line 882">
                  <a:extLst>
                    <a:ext uri="{FF2B5EF4-FFF2-40B4-BE49-F238E27FC236}">
                      <a16:creationId xmlns:a16="http://schemas.microsoft.com/office/drawing/2014/main" id="{5CCAB2E2-D307-1347-B35D-A3EB2CB80F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2700CFF2-9A44-D044-99BD-28F0DB77043C}"/>
                </a:ext>
              </a:extLst>
            </p:cNvPr>
            <p:cNvGrpSpPr/>
            <p:nvPr/>
          </p:nvGrpSpPr>
          <p:grpSpPr>
            <a:xfrm>
              <a:off x="6990430" y="5181159"/>
              <a:ext cx="538242" cy="388227"/>
              <a:chOff x="1012668" y="927184"/>
              <a:chExt cx="747559" cy="539203"/>
            </a:xfrm>
          </p:grpSpPr>
          <p:sp>
            <p:nvSpPr>
              <p:cNvPr id="121" name="Line 853">
                <a:extLst>
                  <a:ext uri="{FF2B5EF4-FFF2-40B4-BE49-F238E27FC236}">
                    <a16:creationId xmlns:a16="http://schemas.microsoft.com/office/drawing/2014/main" id="{C85798B7-AD89-8D4D-9D18-61E72ABC2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122" name="Rectangle 876">
                <a:extLst>
                  <a:ext uri="{FF2B5EF4-FFF2-40B4-BE49-F238E27FC236}">
                    <a16:creationId xmlns:a16="http://schemas.microsoft.com/office/drawing/2014/main" id="{CB8F62C6-7DD3-8949-81A6-93845405015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123" name="Rectangle 873">
                <a:extLst>
                  <a:ext uri="{FF2B5EF4-FFF2-40B4-BE49-F238E27FC236}">
                    <a16:creationId xmlns:a16="http://schemas.microsoft.com/office/drawing/2014/main" id="{7A3881E6-D127-744D-AF50-C432EC609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24" name="Freeform 875">
                <a:extLst>
                  <a:ext uri="{FF2B5EF4-FFF2-40B4-BE49-F238E27FC236}">
                    <a16:creationId xmlns:a16="http://schemas.microsoft.com/office/drawing/2014/main" id="{7BDD837C-62BC-A84B-9ED9-D3077A4A5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3227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49">
            <a:extLst>
              <a:ext uri="{FF2B5EF4-FFF2-40B4-BE49-F238E27FC236}">
                <a16:creationId xmlns:a16="http://schemas.microsoft.com/office/drawing/2014/main" id="{52CE2CC9-CFD1-5242-AEF2-C60630FE1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482" y="2281309"/>
            <a:ext cx="7964424" cy="2934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908" y="35889"/>
            <a:ext cx="2469863" cy="56896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0" name="Content Placeholder 6">
            <a:extLst>
              <a:ext uri="{FF2B5EF4-FFF2-40B4-BE49-F238E27FC236}">
                <a16:creationId xmlns:a16="http://schemas.microsoft.com/office/drawing/2014/main" id="{B841B13C-5DF8-2A44-9F75-471F4250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833219"/>
            <a:ext cx="4044604" cy="141418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Computing </a:t>
            </a:r>
            <a:r>
              <a:rPr lang="en-US" i="1" dirty="0" err="1">
                <a:latin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</a:rPr>
              <a:t>FF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1. construct a relaxed solution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</a:rPr>
              <a:t>at each step, include all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r-applicable actions</a:t>
            </a:r>
          </a:p>
          <a:p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511938" y="2390655"/>
            <a:ext cx="3005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0066"/>
                </a:solidFill>
                <a:latin typeface="Times New Roman"/>
                <a:cs typeface="Times New Roman"/>
              </a:rPr>
              <a:t>RPG starting at </a:t>
            </a:r>
            <a:r>
              <a:rPr lang="en-US" sz="2000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sz="2000" baseline="-25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/>
              </a:rPr>
              <a:t>0</a:t>
            </a:r>
            <a:r>
              <a:rPr lang="en-US" sz="2000" dirty="0">
                <a:solidFill>
                  <a:srgbClr val="660066"/>
                </a:solidFill>
                <a:latin typeface="Times New Roman"/>
                <a:cs typeface="Times New Roman"/>
              </a:rPr>
              <a:t> = </a:t>
            </a:r>
            <a:r>
              <a:rPr lang="en-US" sz="2000" i="1" dirty="0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lang="en-US" sz="2000" baseline="-25000" dirty="0">
                <a:solidFill>
                  <a:srgbClr val="660066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50638622-649A-2942-85F2-D1C5A86DB159}"/>
              </a:ext>
            </a:extLst>
          </p:cNvPr>
          <p:cNvSpPr/>
          <p:nvPr/>
        </p:nvSpPr>
        <p:spPr>
          <a:xfrm>
            <a:off x="281277" y="4034721"/>
            <a:ext cx="33185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69913" algn="l"/>
              </a:tabLst>
            </a:pPr>
            <a:r>
              <a:rPr lang="en-US" sz="1900" i="1" dirty="0">
                <a:latin typeface="Times New Roman" panose="02020603050405020304" pitchFamily="18" charset="0"/>
                <a:cs typeface="Times New Roman"/>
              </a:rPr>
              <a:t>s</a:t>
            </a:r>
            <a:r>
              <a:rPr lang="en-US" sz="1900" baseline="-25000" dirty="0">
                <a:latin typeface="Times New Roman" panose="02020603050405020304" pitchFamily="18" charset="0"/>
                <a:cs typeface="Times New Roman"/>
              </a:rPr>
              <a:t>2</a:t>
            </a:r>
            <a:r>
              <a:rPr lang="en-US" sz="1900" dirty="0">
                <a:latin typeface="Times New Roman" panose="02020603050405020304" pitchFamily="18" charset="0"/>
                <a:ea typeface="Times New Roman"/>
                <a:cs typeface="Times New Roman"/>
              </a:rPr>
              <a:t> = </a:t>
            </a:r>
            <a:r>
              <a:rPr lang="ro-RO" sz="1900" dirty="0">
                <a:latin typeface="Times New Roman" panose="02020603050405020304" pitchFamily="18" charset="0"/>
              </a:rPr>
              <a:t>{</a:t>
            </a:r>
            <a:r>
              <a:rPr lang="ro-RO" sz="1900" dirty="0">
                <a:latin typeface="Calibri"/>
              </a:rPr>
              <a:t>loc(r1)=d2, cargo(r1)=nil, </a:t>
            </a:r>
            <a:br>
              <a:rPr lang="ro-RO" sz="1900" dirty="0">
                <a:latin typeface="Calibri"/>
              </a:rPr>
            </a:br>
            <a:r>
              <a:rPr lang="ro-RO" sz="1900" dirty="0">
                <a:latin typeface="Calibri"/>
              </a:rPr>
              <a:t>	loc(c1)=d</a:t>
            </a:r>
            <a:r>
              <a:rPr lang="en-US" sz="1900" dirty="0">
                <a:latin typeface="Calibri"/>
              </a:rPr>
              <a:t>2</a:t>
            </a:r>
            <a:r>
              <a:rPr lang="ro-RO" sz="1900" dirty="0">
                <a:latin typeface="Times New Roman" panose="02020603050405020304" pitchFamily="18" charset="0"/>
              </a:rPr>
              <a:t>}</a:t>
            </a:r>
            <a:endParaRPr lang="en-US" sz="1900" dirty="0">
              <a:latin typeface="Times New Roman" panose="02020603050405020304" pitchFamily="18" charset="0"/>
              <a:cs typeface="Times New Roman"/>
            </a:endParaRPr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82EA0B63-406B-A840-95CC-D2A32741E259}"/>
              </a:ext>
            </a:extLst>
          </p:cNvPr>
          <p:cNvGrpSpPr/>
          <p:nvPr/>
        </p:nvGrpSpPr>
        <p:grpSpPr>
          <a:xfrm>
            <a:off x="92426" y="2645022"/>
            <a:ext cx="3860650" cy="1297551"/>
            <a:chOff x="211015" y="5123382"/>
            <a:chExt cx="3860650" cy="1297551"/>
          </a:xfrm>
        </p:grpSpPr>
        <p:sp>
          <p:nvSpPr>
            <p:cNvPr id="297" name="Rectangle 891">
              <a:extLst>
                <a:ext uri="{FF2B5EF4-FFF2-40B4-BE49-F238E27FC236}">
                  <a16:creationId xmlns:a16="http://schemas.microsoft.com/office/drawing/2014/main" id="{D43B8055-E999-474C-9C06-ADC5E89BE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589" y="5805564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98" name="Rectangle 891">
              <a:extLst>
                <a:ext uri="{FF2B5EF4-FFF2-40B4-BE49-F238E27FC236}">
                  <a16:creationId xmlns:a16="http://schemas.microsoft.com/office/drawing/2014/main" id="{C37E5C5E-4E7E-F648-BFDA-5961955EE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101" y="5863035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8D73B68F-18DB-7344-B5DC-364991088E43}"/>
                </a:ext>
              </a:extLst>
            </p:cNvPr>
            <p:cNvGrpSpPr/>
            <p:nvPr/>
          </p:nvGrpSpPr>
          <p:grpSpPr>
            <a:xfrm>
              <a:off x="687970" y="5123382"/>
              <a:ext cx="1573443" cy="817487"/>
              <a:chOff x="1152149" y="2171616"/>
              <a:chExt cx="2428155" cy="1261560"/>
            </a:xfrm>
          </p:grpSpPr>
          <p:sp>
            <p:nvSpPr>
              <p:cNvPr id="341" name="Line 853">
                <a:extLst>
                  <a:ext uri="{FF2B5EF4-FFF2-40B4-BE49-F238E27FC236}">
                    <a16:creationId xmlns:a16="http://schemas.microsoft.com/office/drawing/2014/main" id="{BD87C172-8589-2E42-AD83-2EBA4E907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149" y="3427117"/>
                <a:ext cx="822961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50702EB5-026C-DC4E-A63D-B59D03E136ED}"/>
                  </a:ext>
                </a:extLst>
              </p:cNvPr>
              <p:cNvCxnSpPr/>
              <p:nvPr/>
            </p:nvCxnSpPr>
            <p:spPr>
              <a:xfrm>
                <a:off x="2270593" y="2171616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3" name="Freeform 860">
                <a:extLst>
                  <a:ext uri="{FF2B5EF4-FFF2-40B4-BE49-F238E27FC236}">
                    <a16:creationId xmlns:a16="http://schemas.microsoft.com/office/drawing/2014/main" id="{0E3DDE5B-5E68-4F49-B5EC-3F267598B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44" name="Freeform 860">
                <a:extLst>
                  <a:ext uri="{FF2B5EF4-FFF2-40B4-BE49-F238E27FC236}">
                    <a16:creationId xmlns:a16="http://schemas.microsoft.com/office/drawing/2014/main" id="{AAD8BAC6-34CF-E645-8B2A-56F0467BD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9" y="2189098"/>
                <a:ext cx="1213405" cy="544246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300" name="Line 853">
              <a:extLst>
                <a:ext uri="{FF2B5EF4-FFF2-40B4-BE49-F238E27FC236}">
                  <a16:creationId xmlns:a16="http://schemas.microsoft.com/office/drawing/2014/main" id="{B0A8A663-A8B7-574F-A27B-FFE19EDEF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931" y="5939826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D226554E-FB48-0D4D-A368-9F036CDFA9CD}"/>
                </a:ext>
              </a:extLst>
            </p:cNvPr>
            <p:cNvGrpSpPr/>
            <p:nvPr/>
          </p:nvGrpSpPr>
          <p:grpSpPr>
            <a:xfrm>
              <a:off x="2934307" y="5166776"/>
              <a:ext cx="1137358" cy="344114"/>
              <a:chOff x="4618723" y="2217833"/>
              <a:chExt cx="1755184" cy="531044"/>
            </a:xfrm>
          </p:grpSpPr>
          <p:sp>
            <p:nvSpPr>
              <p:cNvPr id="338" name="Freeform 860">
                <a:extLst>
                  <a:ext uri="{FF2B5EF4-FFF2-40B4-BE49-F238E27FC236}">
                    <a16:creationId xmlns:a16="http://schemas.microsoft.com/office/drawing/2014/main" id="{768C9B03-13E6-8148-96EB-8D65E394B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83823"/>
                <a:ext cx="393192" cy="165054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F4FA414A-1359-F74D-8312-C545D640AF01}"/>
                  </a:ext>
                </a:extLst>
              </p:cNvPr>
              <p:cNvCxnSpPr/>
              <p:nvPr/>
            </p:nvCxnSpPr>
            <p:spPr>
              <a:xfrm>
                <a:off x="5249196" y="2217833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Freeform 860">
                <a:extLst>
                  <a:ext uri="{FF2B5EF4-FFF2-40B4-BE49-F238E27FC236}">
                    <a16:creationId xmlns:a16="http://schemas.microsoft.com/office/drawing/2014/main" id="{AB254304-4D94-2C4E-A2BE-7EA050CA9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228643"/>
                <a:ext cx="1213406" cy="50510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8D80CCEF-C78F-3747-9C2B-F0835217747F}"/>
                </a:ext>
              </a:extLst>
            </p:cNvPr>
            <p:cNvCxnSpPr/>
            <p:nvPr/>
          </p:nvCxnSpPr>
          <p:spPr>
            <a:xfrm>
              <a:off x="1995486" y="5946456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Freeform 860">
              <a:extLst>
                <a:ext uri="{FF2B5EF4-FFF2-40B4-BE49-F238E27FC236}">
                  <a16:creationId xmlns:a16="http://schemas.microsoft.com/office/drawing/2014/main" id="{5E1348B8-6A16-6549-A150-314735BA4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002" y="5985545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304" name="Freeform 860">
              <a:extLst>
                <a:ext uri="{FF2B5EF4-FFF2-40B4-BE49-F238E27FC236}">
                  <a16:creationId xmlns:a16="http://schemas.microsoft.com/office/drawing/2014/main" id="{12DD58C2-67BB-DE4E-82B6-6D1FB2FBA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30" y="5946585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305" name="Line 853">
              <a:extLst>
                <a:ext uri="{FF2B5EF4-FFF2-40B4-BE49-F238E27FC236}">
                  <a16:creationId xmlns:a16="http://schemas.microsoft.com/office/drawing/2014/main" id="{2508F942-44FD-7A40-ADA3-F873BBEC5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8995" y="6417007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306" name="Line 853">
              <a:extLst>
                <a:ext uri="{FF2B5EF4-FFF2-40B4-BE49-F238E27FC236}">
                  <a16:creationId xmlns:a16="http://schemas.microsoft.com/office/drawing/2014/main" id="{BE8661EC-5219-AD4D-9BF3-E839E532A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015" y="6413081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d1</a:t>
              </a:r>
            </a:p>
          </p:txBody>
        </p:sp>
        <p:sp>
          <p:nvSpPr>
            <p:cNvPr id="307" name="Line 853">
              <a:extLst>
                <a:ext uri="{FF2B5EF4-FFF2-40B4-BE49-F238E27FC236}">
                  <a16:creationId xmlns:a16="http://schemas.microsoft.com/office/drawing/2014/main" id="{52242CC0-A12E-EB45-8EDA-12F4F71A9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5945" y="5587414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E49D0B08-EB4A-8A40-A90E-88AF22F522AF}"/>
                </a:ext>
              </a:extLst>
            </p:cNvPr>
            <p:cNvGrpSpPr/>
            <p:nvPr/>
          </p:nvGrpSpPr>
          <p:grpSpPr>
            <a:xfrm>
              <a:off x="2733207" y="5249423"/>
              <a:ext cx="1082989" cy="91908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314" name="Oval 859">
                <a:extLst>
                  <a:ext uri="{FF2B5EF4-FFF2-40B4-BE49-F238E27FC236}">
                    <a16:creationId xmlns:a16="http://schemas.microsoft.com/office/drawing/2014/main" id="{B493CF09-2702-B941-B04C-9F0101234ED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15" name="Oval 861">
                <a:extLst>
                  <a:ext uri="{FF2B5EF4-FFF2-40B4-BE49-F238E27FC236}">
                    <a16:creationId xmlns:a16="http://schemas.microsoft.com/office/drawing/2014/main" id="{74883771-A5B4-A047-85E5-764E23FAC0B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16" name="Oval 862">
                <a:extLst>
                  <a:ext uri="{FF2B5EF4-FFF2-40B4-BE49-F238E27FC236}">
                    <a16:creationId xmlns:a16="http://schemas.microsoft.com/office/drawing/2014/main" id="{36AB9B80-ADAE-1B46-977C-0FB0A0AE86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17" name="Oval 863">
                <a:extLst>
                  <a:ext uri="{FF2B5EF4-FFF2-40B4-BE49-F238E27FC236}">
                    <a16:creationId xmlns:a16="http://schemas.microsoft.com/office/drawing/2014/main" id="{F72B01D4-D26E-9D48-9636-F9D4E1D717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18" name="Oval 863">
                <a:extLst>
                  <a:ext uri="{FF2B5EF4-FFF2-40B4-BE49-F238E27FC236}">
                    <a16:creationId xmlns:a16="http://schemas.microsoft.com/office/drawing/2014/main" id="{309D48E1-E00E-F347-AF6E-A64292592B3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ED38CE34-5176-DB44-B31B-889A72C17232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334" name="Freeform 860">
                  <a:extLst>
                    <a:ext uri="{FF2B5EF4-FFF2-40B4-BE49-F238E27FC236}">
                      <a16:creationId xmlns:a16="http://schemas.microsoft.com/office/drawing/2014/main" id="{5248AD21-093A-E942-B162-BB405066BC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35" name="Rectangle 864">
                  <a:extLst>
                    <a:ext uri="{FF2B5EF4-FFF2-40B4-BE49-F238E27FC236}">
                      <a16:creationId xmlns:a16="http://schemas.microsoft.com/office/drawing/2014/main" id="{4F91678A-92E4-FD41-BC47-517BCBB085F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336" name="Freeform 865">
                  <a:extLst>
                    <a:ext uri="{FF2B5EF4-FFF2-40B4-BE49-F238E27FC236}">
                      <a16:creationId xmlns:a16="http://schemas.microsoft.com/office/drawing/2014/main" id="{AA3FC03B-AA2B-B249-A313-9E96A9498D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37" name="Freeform 866">
                  <a:extLst>
                    <a:ext uri="{FF2B5EF4-FFF2-40B4-BE49-F238E27FC236}">
                      <a16:creationId xmlns:a16="http://schemas.microsoft.com/office/drawing/2014/main" id="{97473F00-5CCE-4C48-9469-835B74A9891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6FC26377-AA11-2747-AF97-A2D49451F03B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321" name="Oval 878">
                  <a:extLst>
                    <a:ext uri="{FF2B5EF4-FFF2-40B4-BE49-F238E27FC236}">
                      <a16:creationId xmlns:a16="http://schemas.microsoft.com/office/drawing/2014/main" id="{B148338C-1007-604E-B4D3-7EF34A1CCF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2" name="Rectangle 880">
                  <a:extLst>
                    <a:ext uri="{FF2B5EF4-FFF2-40B4-BE49-F238E27FC236}">
                      <a16:creationId xmlns:a16="http://schemas.microsoft.com/office/drawing/2014/main" id="{99A84309-F9CF-0F47-9FDB-C925A4A8B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3" name="Oval 878">
                  <a:extLst>
                    <a:ext uri="{FF2B5EF4-FFF2-40B4-BE49-F238E27FC236}">
                      <a16:creationId xmlns:a16="http://schemas.microsoft.com/office/drawing/2014/main" id="{1FBF21E1-3639-BA49-9807-B384E641C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4" name="Line 881">
                  <a:extLst>
                    <a:ext uri="{FF2B5EF4-FFF2-40B4-BE49-F238E27FC236}">
                      <a16:creationId xmlns:a16="http://schemas.microsoft.com/office/drawing/2014/main" id="{56AFA2D4-9A46-1548-96F5-4E4E44F836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5" name="Line 882">
                  <a:extLst>
                    <a:ext uri="{FF2B5EF4-FFF2-40B4-BE49-F238E27FC236}">
                      <a16:creationId xmlns:a16="http://schemas.microsoft.com/office/drawing/2014/main" id="{665945BC-1D46-2247-9542-EFB87B64A6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6" name="Rectangle 880">
                  <a:extLst>
                    <a:ext uri="{FF2B5EF4-FFF2-40B4-BE49-F238E27FC236}">
                      <a16:creationId xmlns:a16="http://schemas.microsoft.com/office/drawing/2014/main" id="{47CD0C94-347F-4546-84B6-AF7A226D10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7" name="Oval 878">
                  <a:extLst>
                    <a:ext uri="{FF2B5EF4-FFF2-40B4-BE49-F238E27FC236}">
                      <a16:creationId xmlns:a16="http://schemas.microsoft.com/office/drawing/2014/main" id="{5B43850A-C3BE-DC4D-A3EF-AB604637FF9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8" name="Line 882">
                  <a:extLst>
                    <a:ext uri="{FF2B5EF4-FFF2-40B4-BE49-F238E27FC236}">
                      <a16:creationId xmlns:a16="http://schemas.microsoft.com/office/drawing/2014/main" id="{6CA1164C-F5A7-424E-96DA-2472610640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9" name="Line 882">
                  <a:extLst>
                    <a:ext uri="{FF2B5EF4-FFF2-40B4-BE49-F238E27FC236}">
                      <a16:creationId xmlns:a16="http://schemas.microsoft.com/office/drawing/2014/main" id="{4C2E0386-9157-9B4D-9F39-F065A1F0C6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30" name="Line 884">
                  <a:extLst>
                    <a:ext uri="{FF2B5EF4-FFF2-40B4-BE49-F238E27FC236}">
                      <a16:creationId xmlns:a16="http://schemas.microsoft.com/office/drawing/2014/main" id="{25EABE46-ADF6-1E4C-BC6C-0C0C23C3A9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31" name="Oval 885">
                  <a:extLst>
                    <a:ext uri="{FF2B5EF4-FFF2-40B4-BE49-F238E27FC236}">
                      <a16:creationId xmlns:a16="http://schemas.microsoft.com/office/drawing/2014/main" id="{02E21DB7-A598-2D46-81BB-D1A51B9F8D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32" name="Line 881">
                  <a:extLst>
                    <a:ext uri="{FF2B5EF4-FFF2-40B4-BE49-F238E27FC236}">
                      <a16:creationId xmlns:a16="http://schemas.microsoft.com/office/drawing/2014/main" id="{4F482917-9924-4642-B244-EAEE8F328C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33" name="Line 882">
                  <a:extLst>
                    <a:ext uri="{FF2B5EF4-FFF2-40B4-BE49-F238E27FC236}">
                      <a16:creationId xmlns:a16="http://schemas.microsoft.com/office/drawing/2014/main" id="{96FFEB78-C2A5-5D4D-8451-D6314D6AFF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E8F2D249-955B-6941-BC81-167314ED166D}"/>
                </a:ext>
              </a:extLst>
            </p:cNvPr>
            <p:cNvGrpSpPr/>
            <p:nvPr/>
          </p:nvGrpSpPr>
          <p:grpSpPr>
            <a:xfrm>
              <a:off x="268465" y="5996966"/>
              <a:ext cx="484418" cy="349404"/>
              <a:chOff x="1012668" y="927184"/>
              <a:chExt cx="747559" cy="539203"/>
            </a:xfrm>
          </p:grpSpPr>
          <p:sp>
            <p:nvSpPr>
              <p:cNvPr id="310" name="Line 853">
                <a:extLst>
                  <a:ext uri="{FF2B5EF4-FFF2-40B4-BE49-F238E27FC236}">
                    <a16:creationId xmlns:a16="http://schemas.microsoft.com/office/drawing/2014/main" id="{FB643E3C-C61C-A443-B22E-59193AE200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311" name="Rectangle 876">
                <a:extLst>
                  <a:ext uri="{FF2B5EF4-FFF2-40B4-BE49-F238E27FC236}">
                    <a16:creationId xmlns:a16="http://schemas.microsoft.com/office/drawing/2014/main" id="{084C7EA7-EF29-3C4C-B4E6-6C21FDD3F7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312" name="Rectangle 873">
                <a:extLst>
                  <a:ext uri="{FF2B5EF4-FFF2-40B4-BE49-F238E27FC236}">
                    <a16:creationId xmlns:a16="http://schemas.microsoft.com/office/drawing/2014/main" id="{27F431EE-1EF2-1746-A50F-3FCCC8B65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313" name="Freeform 875">
                <a:extLst>
                  <a:ext uri="{FF2B5EF4-FFF2-40B4-BE49-F238E27FC236}">
                    <a16:creationId xmlns:a16="http://schemas.microsoft.com/office/drawing/2014/main" id="{13EE8B36-FC83-EF44-8B8C-B92BA3AF2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9B5FF841-4A3E-4549-966B-C8369C59BB75}"/>
              </a:ext>
            </a:extLst>
          </p:cNvPr>
          <p:cNvGrpSpPr>
            <a:grpSpLocks noChangeAspect="1"/>
          </p:cNvGrpSpPr>
          <p:nvPr/>
        </p:nvGrpSpPr>
        <p:grpSpPr>
          <a:xfrm>
            <a:off x="683967" y="4737244"/>
            <a:ext cx="2657242" cy="1147446"/>
            <a:chOff x="5323352" y="4678231"/>
            <a:chExt cx="2952491" cy="1274940"/>
          </a:xfrm>
        </p:grpSpPr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EAF4D016-218A-A044-A6DB-6386E2E55586}"/>
                </a:ext>
              </a:extLst>
            </p:cNvPr>
            <p:cNvGrpSpPr/>
            <p:nvPr/>
          </p:nvGrpSpPr>
          <p:grpSpPr>
            <a:xfrm>
              <a:off x="7288292" y="5578688"/>
              <a:ext cx="987551" cy="367987"/>
              <a:chOff x="8801532" y="4013715"/>
              <a:chExt cx="1371600" cy="511093"/>
            </a:xfrm>
          </p:grpSpPr>
          <p:sp>
            <p:nvSpPr>
              <p:cNvPr id="385" name="Lightning Bolt 384">
                <a:extLst>
                  <a:ext uri="{FF2B5EF4-FFF2-40B4-BE49-F238E27FC236}">
                    <a16:creationId xmlns:a16="http://schemas.microsoft.com/office/drawing/2014/main" id="{7B73AFBB-CD01-8D42-A620-2235D9FD9714}"/>
                  </a:ext>
                </a:extLst>
              </p:cNvPr>
              <p:cNvSpPr/>
              <p:nvPr/>
            </p:nvSpPr>
            <p:spPr>
              <a:xfrm rot="19965343">
                <a:off x="9139183" y="4118408"/>
                <a:ext cx="619075" cy="406400"/>
              </a:xfrm>
              <a:prstGeom prst="lightningBolt">
                <a:avLst/>
              </a:prstGeom>
              <a:solidFill>
                <a:srgbClr val="CDC9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86" name="Freeform 860">
                <a:extLst>
                  <a:ext uri="{FF2B5EF4-FFF2-40B4-BE49-F238E27FC236}">
                    <a16:creationId xmlns:a16="http://schemas.microsoft.com/office/drawing/2014/main" id="{A88FCC45-EA34-3545-A7E7-CC26F6327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1532" y="4026280"/>
                <a:ext cx="1371600" cy="32004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432BB69F-422A-BD44-B16B-FB98C3DA22EB}"/>
                  </a:ext>
                </a:extLst>
              </p:cNvPr>
              <p:cNvCxnSpPr/>
              <p:nvPr/>
            </p:nvCxnSpPr>
            <p:spPr>
              <a:xfrm>
                <a:off x="9047075" y="4017699"/>
                <a:ext cx="112471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F7451E4E-DE1F-6245-BD60-89940E6BD5D3}"/>
                  </a:ext>
                </a:extLst>
              </p:cNvPr>
              <p:cNvCxnSpPr/>
              <p:nvPr/>
            </p:nvCxnSpPr>
            <p:spPr>
              <a:xfrm flipV="1">
                <a:off x="9829800" y="4013715"/>
                <a:ext cx="341987" cy="332605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AE381816-2770-0940-A8B8-AC8371330A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7725" y="4349095"/>
                <a:ext cx="261014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D7E539D6-E92C-4943-8EEC-BD74363B31AF}"/>
                </a:ext>
              </a:extLst>
            </p:cNvPr>
            <p:cNvGrpSpPr/>
            <p:nvPr/>
          </p:nvGrpSpPr>
          <p:grpSpPr>
            <a:xfrm>
              <a:off x="5323352" y="5509529"/>
              <a:ext cx="1253855" cy="443642"/>
              <a:chOff x="6504246" y="3854161"/>
              <a:chExt cx="1741467" cy="616169"/>
            </a:xfrm>
          </p:grpSpPr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6493CB1B-1EAF-0542-BE97-F298D78927F6}"/>
                  </a:ext>
                </a:extLst>
              </p:cNvPr>
              <p:cNvGrpSpPr/>
              <p:nvPr/>
            </p:nvGrpSpPr>
            <p:grpSpPr>
              <a:xfrm>
                <a:off x="6504246" y="3854161"/>
                <a:ext cx="1589458" cy="616169"/>
                <a:chOff x="6135946" y="3854161"/>
                <a:chExt cx="1589458" cy="616169"/>
              </a:xfrm>
            </p:grpSpPr>
            <p:sp>
              <p:nvSpPr>
                <p:cNvPr id="381" name="Lightning Bolt 380">
                  <a:extLst>
                    <a:ext uri="{FF2B5EF4-FFF2-40B4-BE49-F238E27FC236}">
                      <a16:creationId xmlns:a16="http://schemas.microsoft.com/office/drawing/2014/main" id="{DFCA0F68-F243-DB44-9620-1F0CB332EA63}"/>
                    </a:ext>
                  </a:extLst>
                </p:cNvPr>
                <p:cNvSpPr/>
                <p:nvPr/>
              </p:nvSpPr>
              <p:spPr>
                <a:xfrm rot="19965343">
                  <a:off x="6135946" y="4063930"/>
                  <a:ext cx="760257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3E855EA1-525D-B14B-BFF7-D9CAA56D0072}"/>
                    </a:ext>
                  </a:extLst>
                </p:cNvPr>
                <p:cNvCxnSpPr/>
                <p:nvPr/>
              </p:nvCxnSpPr>
              <p:spPr>
                <a:xfrm>
                  <a:off x="6591548" y="3854161"/>
                  <a:ext cx="1133856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8074316A-C2F2-4A43-B89F-EF66275FBEAD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6173361" y="3859976"/>
                  <a:ext cx="423087" cy="41148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id="{55393B22-1242-0F4D-B187-F9422F71A2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1786" y="4296856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0" name="Freeform 860">
                <a:extLst>
                  <a:ext uri="{FF2B5EF4-FFF2-40B4-BE49-F238E27FC236}">
                    <a16:creationId xmlns:a16="http://schemas.microsoft.com/office/drawing/2014/main" id="{D1853427-CEEA-B14F-B9F3-79678A951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378" y="3865501"/>
                <a:ext cx="1723335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348" name="Line 853">
              <a:extLst>
                <a:ext uri="{FF2B5EF4-FFF2-40B4-BE49-F238E27FC236}">
                  <a16:creationId xmlns:a16="http://schemas.microsoft.com/office/drawing/2014/main" id="{EA80D48D-24CD-4D49-80B5-83B61D37A5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7843" y="5947252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A0943C7C-7B4C-FC4B-85B7-336876BC0A80}"/>
                </a:ext>
              </a:extLst>
            </p:cNvPr>
            <p:cNvGrpSpPr/>
            <p:nvPr/>
          </p:nvGrpSpPr>
          <p:grpSpPr>
            <a:xfrm>
              <a:off x="6377267" y="4678231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355" name="Oval 859">
                <a:extLst>
                  <a:ext uri="{FF2B5EF4-FFF2-40B4-BE49-F238E27FC236}">
                    <a16:creationId xmlns:a16="http://schemas.microsoft.com/office/drawing/2014/main" id="{EE5D24E8-883B-7740-B52C-CCB310854C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56" name="Oval 861">
                <a:extLst>
                  <a:ext uri="{FF2B5EF4-FFF2-40B4-BE49-F238E27FC236}">
                    <a16:creationId xmlns:a16="http://schemas.microsoft.com/office/drawing/2014/main" id="{2B65E477-C6F1-B141-A040-264D16D819E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57" name="Oval 862">
                <a:extLst>
                  <a:ext uri="{FF2B5EF4-FFF2-40B4-BE49-F238E27FC236}">
                    <a16:creationId xmlns:a16="http://schemas.microsoft.com/office/drawing/2014/main" id="{C60F5291-48E1-504B-8FC4-FB26575384A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58" name="Oval 863">
                <a:extLst>
                  <a:ext uri="{FF2B5EF4-FFF2-40B4-BE49-F238E27FC236}">
                    <a16:creationId xmlns:a16="http://schemas.microsoft.com/office/drawing/2014/main" id="{40B8B225-7243-1746-9F5B-06B0E38096B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59" name="Oval 863">
                <a:extLst>
                  <a:ext uri="{FF2B5EF4-FFF2-40B4-BE49-F238E27FC236}">
                    <a16:creationId xmlns:a16="http://schemas.microsoft.com/office/drawing/2014/main" id="{12F22B01-9C74-3B4B-A2A1-45FFCA807E6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5A311449-B7D5-B64E-AE30-2815E9D32C78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375" name="Freeform 860">
                  <a:extLst>
                    <a:ext uri="{FF2B5EF4-FFF2-40B4-BE49-F238E27FC236}">
                      <a16:creationId xmlns:a16="http://schemas.microsoft.com/office/drawing/2014/main" id="{40569535-0472-6A4B-9A06-0084D11BA64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76" name="Rectangle 864">
                  <a:extLst>
                    <a:ext uri="{FF2B5EF4-FFF2-40B4-BE49-F238E27FC236}">
                      <a16:creationId xmlns:a16="http://schemas.microsoft.com/office/drawing/2014/main" id="{8D42B265-4DD6-C648-913C-BC06643EC77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377" name="Freeform 865">
                  <a:extLst>
                    <a:ext uri="{FF2B5EF4-FFF2-40B4-BE49-F238E27FC236}">
                      <a16:creationId xmlns:a16="http://schemas.microsoft.com/office/drawing/2014/main" id="{666005F8-CC22-7243-9A5B-CC4EFFB2FC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78" name="Freeform 866">
                  <a:extLst>
                    <a:ext uri="{FF2B5EF4-FFF2-40B4-BE49-F238E27FC236}">
                      <a16:creationId xmlns:a16="http://schemas.microsoft.com/office/drawing/2014/main" id="{77214D86-A8B3-224C-B0B5-59E05665D9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FA93AF7E-6391-2B40-83B6-82DE90506E5A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362" name="Oval 878">
                  <a:extLst>
                    <a:ext uri="{FF2B5EF4-FFF2-40B4-BE49-F238E27FC236}">
                      <a16:creationId xmlns:a16="http://schemas.microsoft.com/office/drawing/2014/main" id="{8BB80026-E678-9748-8BCE-1166F47A6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63" name="Rectangle 880">
                  <a:extLst>
                    <a:ext uri="{FF2B5EF4-FFF2-40B4-BE49-F238E27FC236}">
                      <a16:creationId xmlns:a16="http://schemas.microsoft.com/office/drawing/2014/main" id="{401D277B-9EFD-1349-8D91-7F3C6AC1A7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64" name="Oval 878">
                  <a:extLst>
                    <a:ext uri="{FF2B5EF4-FFF2-40B4-BE49-F238E27FC236}">
                      <a16:creationId xmlns:a16="http://schemas.microsoft.com/office/drawing/2014/main" id="{5CC978CF-495E-DF4F-8FB6-699BAB076C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65" name="Line 881">
                  <a:extLst>
                    <a:ext uri="{FF2B5EF4-FFF2-40B4-BE49-F238E27FC236}">
                      <a16:creationId xmlns:a16="http://schemas.microsoft.com/office/drawing/2014/main" id="{9613CDF2-6B72-E440-8668-70BDC00CFF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66" name="Line 882">
                  <a:extLst>
                    <a:ext uri="{FF2B5EF4-FFF2-40B4-BE49-F238E27FC236}">
                      <a16:creationId xmlns:a16="http://schemas.microsoft.com/office/drawing/2014/main" id="{C08E71A8-271A-4C42-AF35-DBBA519A0C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67" name="Rectangle 880">
                  <a:extLst>
                    <a:ext uri="{FF2B5EF4-FFF2-40B4-BE49-F238E27FC236}">
                      <a16:creationId xmlns:a16="http://schemas.microsoft.com/office/drawing/2014/main" id="{6B1B1824-4536-2749-8E18-EF52259940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68" name="Oval 878">
                  <a:extLst>
                    <a:ext uri="{FF2B5EF4-FFF2-40B4-BE49-F238E27FC236}">
                      <a16:creationId xmlns:a16="http://schemas.microsoft.com/office/drawing/2014/main" id="{2DE8E275-4B42-0149-9A4F-F49A5085A81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69" name="Line 882">
                  <a:extLst>
                    <a:ext uri="{FF2B5EF4-FFF2-40B4-BE49-F238E27FC236}">
                      <a16:creationId xmlns:a16="http://schemas.microsoft.com/office/drawing/2014/main" id="{AC570FE0-B22B-3344-9A58-C39C984EFA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70" name="Line 882">
                  <a:extLst>
                    <a:ext uri="{FF2B5EF4-FFF2-40B4-BE49-F238E27FC236}">
                      <a16:creationId xmlns:a16="http://schemas.microsoft.com/office/drawing/2014/main" id="{EF362E21-4E1E-B149-8E04-05E302C3B0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71" name="Line 884">
                  <a:extLst>
                    <a:ext uri="{FF2B5EF4-FFF2-40B4-BE49-F238E27FC236}">
                      <a16:creationId xmlns:a16="http://schemas.microsoft.com/office/drawing/2014/main" id="{50E33BD5-370E-A446-92CC-4B5C727387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72" name="Oval 885">
                  <a:extLst>
                    <a:ext uri="{FF2B5EF4-FFF2-40B4-BE49-F238E27FC236}">
                      <a16:creationId xmlns:a16="http://schemas.microsoft.com/office/drawing/2014/main" id="{9CAEDD42-7C30-5F4F-A982-194FF96BF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73" name="Line 881">
                  <a:extLst>
                    <a:ext uri="{FF2B5EF4-FFF2-40B4-BE49-F238E27FC236}">
                      <a16:creationId xmlns:a16="http://schemas.microsoft.com/office/drawing/2014/main" id="{91DCD479-172D-7347-8A6F-1680C3E9FF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74" name="Line 882">
                  <a:extLst>
                    <a:ext uri="{FF2B5EF4-FFF2-40B4-BE49-F238E27FC236}">
                      <a16:creationId xmlns:a16="http://schemas.microsoft.com/office/drawing/2014/main" id="{49DF8CA3-B2ED-3C40-9216-2895513324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5AFA4AEC-FEE3-8C44-9A1A-BC0143EB3A6B}"/>
                </a:ext>
              </a:extLst>
            </p:cNvPr>
            <p:cNvGrpSpPr/>
            <p:nvPr/>
          </p:nvGrpSpPr>
          <p:grpSpPr>
            <a:xfrm>
              <a:off x="6990430" y="5181159"/>
              <a:ext cx="538242" cy="388227"/>
              <a:chOff x="1012668" y="927184"/>
              <a:chExt cx="747559" cy="539203"/>
            </a:xfrm>
          </p:grpSpPr>
          <p:sp>
            <p:nvSpPr>
              <p:cNvPr id="351" name="Line 853">
                <a:extLst>
                  <a:ext uri="{FF2B5EF4-FFF2-40B4-BE49-F238E27FC236}">
                    <a16:creationId xmlns:a16="http://schemas.microsoft.com/office/drawing/2014/main" id="{07C5A799-B5E1-C547-B967-FF2082B41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352" name="Rectangle 876">
                <a:extLst>
                  <a:ext uri="{FF2B5EF4-FFF2-40B4-BE49-F238E27FC236}">
                    <a16:creationId xmlns:a16="http://schemas.microsoft.com/office/drawing/2014/main" id="{D26DC127-3D5F-AF47-96B7-AF00F6E4516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353" name="Rectangle 873">
                <a:extLst>
                  <a:ext uri="{FF2B5EF4-FFF2-40B4-BE49-F238E27FC236}">
                    <a16:creationId xmlns:a16="http://schemas.microsoft.com/office/drawing/2014/main" id="{02A2B3C6-EEA5-0240-9207-B59BF5BEB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354" name="Freeform 875">
                <a:extLst>
                  <a:ext uri="{FF2B5EF4-FFF2-40B4-BE49-F238E27FC236}">
                    <a16:creationId xmlns:a16="http://schemas.microsoft.com/office/drawing/2014/main" id="{D6BE525B-1C8A-4447-AF49-D080692C0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390" name="Rectangle 389">
            <a:extLst>
              <a:ext uri="{FF2B5EF4-FFF2-40B4-BE49-F238E27FC236}">
                <a16:creationId xmlns:a16="http://schemas.microsoft.com/office/drawing/2014/main" id="{281BCE98-C2B1-F44E-B89A-12FA26EA2B25}"/>
              </a:ext>
            </a:extLst>
          </p:cNvPr>
          <p:cNvSpPr/>
          <p:nvPr/>
        </p:nvSpPr>
        <p:spPr>
          <a:xfrm>
            <a:off x="488294" y="5929719"/>
            <a:ext cx="292259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900" i="1" dirty="0">
                <a:latin typeface="Times New Roman"/>
                <a:cs typeface="Times New Roman"/>
              </a:rPr>
              <a:t>g</a:t>
            </a:r>
            <a:r>
              <a:rPr lang="ro-RO" sz="1900" dirty="0">
                <a:latin typeface="Times New Roman"/>
                <a:cs typeface="Times New Roman"/>
              </a:rPr>
              <a:t> = {</a:t>
            </a:r>
            <a:r>
              <a:rPr lang="ro-RO" sz="1900" dirty="0">
                <a:latin typeface="Calibri"/>
                <a:cs typeface="Calibri"/>
              </a:rPr>
              <a:t>loc(r1)=d3,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ro-RO" sz="1900" dirty="0">
                <a:latin typeface="Calibri"/>
                <a:cs typeface="Calibri"/>
              </a:rPr>
              <a:t>loc(c1)=r1</a:t>
            </a:r>
            <a:r>
              <a:rPr lang="ro-RO" sz="1900" dirty="0">
                <a:latin typeface="Times New Roman"/>
                <a:cs typeface="Times New Roman"/>
              </a:rPr>
              <a:t>}</a:t>
            </a:r>
            <a:endParaRPr lang="en-US" sz="1900" dirty="0">
              <a:latin typeface="Times New Roman"/>
              <a:cs typeface="Times New Roman"/>
            </a:endParaRPr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AC2ABD28-6A32-E146-A4A0-146C6740CABE}"/>
              </a:ext>
            </a:extLst>
          </p:cNvPr>
          <p:cNvSpPr/>
          <p:nvPr/>
        </p:nvSpPr>
        <p:spPr>
          <a:xfrm>
            <a:off x="5427210" y="165878"/>
            <a:ext cx="6117090" cy="1733808"/>
          </a:xfrm>
          <a:prstGeom prst="rect">
            <a:avLst/>
          </a:prstGeom>
          <a:ln>
            <a:solidFill>
              <a:srgbClr val="0195F3"/>
            </a:solidFill>
          </a:ln>
        </p:spPr>
        <p:txBody>
          <a:bodyPr wrap="square">
            <a:spAutoFit/>
          </a:bodyPr>
          <a:lstStyle/>
          <a:p>
            <a:pPr indent="-120650">
              <a:spcBef>
                <a:spcPts val="200"/>
              </a:spcBef>
            </a:pPr>
            <a:r>
              <a:rPr lang="pt-BR" sz="2000" dirty="0">
                <a:latin typeface="Times New Roman" panose="02020603050405020304" pitchFamily="18" charset="0"/>
              </a:rPr>
              <a:t>// </a:t>
            </a:r>
            <a:r>
              <a:rPr lang="pt-BR" sz="2000" i="1" dirty="0" err="1">
                <a:latin typeface="Times New Roman" panose="02020603050405020304" pitchFamily="18" charset="0"/>
              </a:rPr>
              <a:t>construct</a:t>
            </a:r>
            <a:r>
              <a:rPr lang="pt-BR" sz="2000" i="1" dirty="0">
                <a:latin typeface="Times New Roman" panose="02020603050405020304" pitchFamily="18" charset="0"/>
              </a:rPr>
              <a:t> a </a:t>
            </a:r>
            <a:r>
              <a:rPr lang="pt-BR" sz="2000" i="1" dirty="0" err="1">
                <a:latin typeface="Times New Roman" panose="02020603050405020304" pitchFamily="18" charset="0"/>
              </a:rPr>
              <a:t>relaxed</a:t>
            </a:r>
            <a:r>
              <a:rPr lang="pt-BR" sz="2000" i="1" dirty="0">
                <a:latin typeface="Times New Roman" panose="02020603050405020304" pitchFamily="18" charset="0"/>
              </a:rPr>
              <a:t> </a:t>
            </a:r>
            <a:r>
              <a:rPr lang="pt-BR" sz="2000" i="1" dirty="0" err="1">
                <a:latin typeface="Times New Roman" panose="02020603050405020304" pitchFamily="18" charset="0"/>
              </a:rPr>
              <a:t>solution</a:t>
            </a:r>
            <a:r>
              <a:rPr lang="pt-BR" sz="2000" i="1" dirty="0">
                <a:latin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</a:rPr>
              <a:t>⟨</a:t>
            </a:r>
            <a:r>
              <a:rPr lang="pt-BR" sz="2000" i="1" dirty="0">
                <a:latin typeface="Times New Roman" panose="02020603050405020304" pitchFamily="18" charset="0"/>
              </a:rPr>
              <a:t>A</a:t>
            </a:r>
            <a:r>
              <a:rPr lang="pt-BR" sz="2000" baseline="-25000" dirty="0">
                <a:latin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</a:rPr>
              <a:t>,</a:t>
            </a:r>
            <a:r>
              <a:rPr lang="pt-BR" sz="2000" i="1" dirty="0">
                <a:latin typeface="Times New Roman" panose="02020603050405020304" pitchFamily="18" charset="0"/>
              </a:rPr>
              <a:t>A</a:t>
            </a:r>
            <a:r>
              <a:rPr lang="pt-BR" sz="2000" baseline="-25000" dirty="0">
                <a:latin typeface="Times New Roman" panose="02020603050405020304" pitchFamily="18" charset="0"/>
              </a:rPr>
              <a:t>2</a:t>
            </a:r>
            <a:r>
              <a:rPr lang="pt-BR" sz="2000" dirty="0">
                <a:latin typeface="Times New Roman" panose="02020603050405020304" pitchFamily="18" charset="0"/>
              </a:rPr>
              <a:t>,…,</a:t>
            </a:r>
            <a:r>
              <a:rPr lang="pt-BR" sz="2000" i="1" dirty="0" err="1">
                <a:latin typeface="Times New Roman" panose="02020603050405020304" pitchFamily="18" charset="0"/>
              </a:rPr>
              <a:t>A</a:t>
            </a:r>
            <a:r>
              <a:rPr lang="pt-BR" sz="2000" i="1" baseline="-25000" dirty="0" err="1">
                <a:latin typeface="Times New Roman" panose="02020603050405020304" pitchFamily="18" charset="0"/>
              </a:rPr>
              <a:t>k</a:t>
            </a:r>
            <a:r>
              <a:rPr lang="pt-BR" sz="2000" dirty="0">
                <a:latin typeface="Times New Roman" panose="02020603050405020304" pitchFamily="18" charset="0"/>
              </a:rPr>
              <a:t>⟩:</a:t>
            </a:r>
            <a:endParaRPr lang="pt-BR" sz="2000" i="1" dirty="0">
              <a:latin typeface="Times New Roman" panose="02020603050405020304" pitchFamily="18" charset="0"/>
            </a:endParaRPr>
          </a:p>
          <a:p>
            <a:pPr indent="-120650">
              <a:spcBef>
                <a:spcPts val="200"/>
              </a:spcBef>
            </a:pPr>
            <a:r>
              <a:rPr lang="en-US" sz="2000" i="1" dirty="0" err="1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pt-BR" sz="2000" baseline="-25000" dirty="0">
                <a:latin typeface="Times New Roman" panose="02020603050405020304" pitchFamily="18" charset="0"/>
              </a:rPr>
              <a:t>0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← </a:t>
            </a:r>
            <a:r>
              <a:rPr lang="en-US" sz="2000" i="1" dirty="0">
                <a:latin typeface="Times New Roman" panose="02020603050405020304" pitchFamily="18" charset="0"/>
              </a:rPr>
              <a:t>s</a:t>
            </a:r>
            <a:endParaRPr lang="pt-BR" sz="2000" i="1" dirty="0">
              <a:latin typeface="Times New Roman" panose="02020603050405020304" pitchFamily="18" charset="0"/>
            </a:endParaRPr>
          </a:p>
          <a:p>
            <a:pPr indent="-120650">
              <a:spcBef>
                <a:spcPts val="200"/>
              </a:spcBef>
            </a:pPr>
            <a:r>
              <a:rPr lang="en-US" sz="2000" dirty="0">
                <a:latin typeface="Times New Roman" panose="02020603050405020304" pitchFamily="18" charset="0"/>
              </a:rPr>
              <a:t>for </a:t>
            </a:r>
            <a:r>
              <a:rPr lang="en-US" sz="2000" i="1" dirty="0">
                <a:latin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</a:rPr>
              <a:t> = 1 by 1 until </a:t>
            </a:r>
            <a:r>
              <a:rPr lang="en-US" sz="2000" i="1" dirty="0" err="1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/>
              </a:rPr>
              <a:t> r-satisfies </a:t>
            </a:r>
            <a:r>
              <a:rPr lang="en-US" sz="2000" i="1" dirty="0">
                <a:latin typeface="Times New Roman" panose="02020603050405020304" pitchFamily="18" charset="0"/>
                <a:cs typeface="Times New Roman"/>
              </a:rPr>
              <a:t>g</a:t>
            </a:r>
            <a:endParaRPr lang="en-US" sz="2000" dirty="0">
              <a:latin typeface="Times New Roman" panose="02020603050405020304" pitchFamily="18" charset="0"/>
            </a:endParaRPr>
          </a:p>
          <a:p>
            <a:pPr marL="292100" lvl="1">
              <a:spcBef>
                <a:spcPts val="200"/>
              </a:spcBef>
            </a:pPr>
            <a:r>
              <a:rPr lang="en-US" sz="2000" i="1" dirty="0">
                <a:latin typeface="Times New Roman" panose="02020603050405020304" pitchFamily="18" charset="0"/>
              </a:rPr>
              <a:t>A</a:t>
            </a:r>
            <a:r>
              <a:rPr lang="en-US" sz="2000" i="1" baseline="-25000" dirty="0">
                <a:latin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</a:rPr>
              <a:t> ← {all actions r-applicable in </a:t>
            </a:r>
            <a:r>
              <a:rPr lang="en-US" sz="2000" i="1" dirty="0" err="1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cs typeface="Times New Roman"/>
              </a:rPr>
              <a:t>–1</a:t>
            </a:r>
            <a:r>
              <a:rPr lang="en-US" sz="2000" dirty="0">
                <a:latin typeface="Times New Roman" panose="02020603050405020304" pitchFamily="18" charset="0"/>
              </a:rPr>
              <a:t>}; </a:t>
            </a:r>
            <a:r>
              <a:rPr lang="en-US" sz="2000" i="1" dirty="0" err="1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/>
              </a:rPr>
              <a:t>k</a:t>
            </a:r>
            <a:r>
              <a:rPr lang="en-US" sz="2000" dirty="0">
                <a:latin typeface="Times New Roman" panose="02020603050405020304" pitchFamily="18" charset="0"/>
              </a:rPr>
              <a:t> ← </a:t>
            </a:r>
            <a:r>
              <a:rPr lang="el-GR" sz="2000" i="1" dirty="0">
                <a:latin typeface="Times New Roman" panose="02020603050405020304" pitchFamily="18" charset="0"/>
              </a:rPr>
              <a:t>γ</a:t>
            </a:r>
            <a:r>
              <a:rPr lang="el-GR" sz="2000" baseline="30000" dirty="0">
                <a:latin typeface="Times New Roman" panose="02020603050405020304" pitchFamily="18" charset="0"/>
              </a:rPr>
              <a:t>+</a:t>
            </a:r>
            <a:r>
              <a:rPr lang="el-GR" sz="2000" dirty="0">
                <a:latin typeface="Times New Roman" panose="02020603050405020304" pitchFamily="18" charset="0"/>
              </a:rPr>
              <a:t>(</a:t>
            </a:r>
            <a:r>
              <a:rPr lang="el-GR" sz="2000" i="1" dirty="0">
                <a:latin typeface="Times New Roman" panose="02020603050405020304" pitchFamily="18" charset="0"/>
              </a:rPr>
              <a:t>s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/>
              </a:rPr>
              <a:t>k–</a:t>
            </a:r>
            <a:r>
              <a:rPr lang="en-US" sz="2000" baseline="-25000" dirty="0">
                <a:latin typeface="Times New Roman" panose="02020603050405020304" pitchFamily="18" charset="0"/>
                <a:cs typeface="Times New Roman"/>
              </a:rPr>
              <a:t>1</a:t>
            </a:r>
            <a:r>
              <a:rPr lang="el-GR" sz="2000" dirty="0">
                <a:latin typeface="Times New Roman" panose="02020603050405020304" pitchFamily="18" charset="0"/>
              </a:rPr>
              <a:t>,</a:t>
            </a:r>
            <a:r>
              <a:rPr lang="el-GR" sz="2000" i="1" baseline="-25000" dirty="0">
                <a:latin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</a:rPr>
              <a:t>A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/>
              </a:rPr>
              <a:t>k</a:t>
            </a:r>
            <a:r>
              <a:rPr lang="el-GR" sz="2000" dirty="0">
                <a:latin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</a:endParaRPr>
          </a:p>
          <a:p>
            <a:pPr marL="292100" lvl="1">
              <a:spcBef>
                <a:spcPts val="200"/>
              </a:spcBef>
            </a:pPr>
            <a:r>
              <a:rPr lang="en-US" sz="2000" dirty="0">
                <a:latin typeface="Times New Roman" panose="02020603050405020304" pitchFamily="18" charset="0"/>
              </a:rPr>
              <a:t>if </a:t>
            </a:r>
            <a:r>
              <a:rPr lang="en-US" sz="2000" i="1" dirty="0">
                <a:latin typeface="Times New Roman" panose="02020603050405020304" pitchFamily="18" charset="0"/>
              </a:rPr>
              <a:t>k </a:t>
            </a:r>
            <a:r>
              <a:rPr lang="en-US" sz="2000" dirty="0">
                <a:latin typeface="Times New Roman" panose="02020603050405020304" pitchFamily="18" charset="0"/>
              </a:rPr>
              <a:t>&gt; 1 and </a:t>
            </a:r>
            <a:r>
              <a:rPr lang="en-US" sz="2000" i="1" dirty="0" err="1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/>
              </a:rPr>
              <a:t>k</a:t>
            </a:r>
            <a:r>
              <a:rPr lang="en-US" sz="2000" i="1" dirty="0">
                <a:latin typeface="Times New Roman" panose="02020603050405020304" pitchFamily="18" charset="0"/>
                <a:cs typeface="Times New Roman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cs typeface="Times New Roman"/>
              </a:rPr>
              <a:t>–1</a:t>
            </a:r>
            <a:r>
              <a:rPr lang="en-US" sz="2000" dirty="0">
                <a:latin typeface="Times New Roman" panose="02020603050405020304" pitchFamily="18" charset="0"/>
                <a:cs typeface="Times New Roman"/>
              </a:rPr>
              <a:t> then return ∞</a:t>
            </a:r>
            <a:endParaRPr lang="en-US" sz="2400" i="1" baseline="-25000" dirty="0"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4A841354-3A9A-6443-A2CC-889758B0ADFE}"/>
              </a:ext>
            </a:extLst>
          </p:cNvPr>
          <p:cNvSpPr txBox="1">
            <a:spLocks/>
          </p:cNvSpPr>
          <p:nvPr/>
        </p:nvSpPr>
        <p:spPr bwMode="auto">
          <a:xfrm>
            <a:off x="8926350" y="5699785"/>
            <a:ext cx="2922594" cy="705321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baseline="-25000" dirty="0">
                <a:latin typeface="Times New Roman" panose="02020603050405020304" pitchFamily="18" charset="0"/>
                <a:cs typeface="Times New Roman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 r-satisfies </a:t>
            </a:r>
            <a:r>
              <a:rPr lang="en-US" i="1" dirty="0">
                <a:latin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</a:rPr>
              <a:t>, so </a:t>
            </a:r>
            <a:r>
              <a:rPr lang="ro-RO" kern="0" dirty="0"/>
              <a:t>⟨</a:t>
            </a:r>
            <a:r>
              <a:rPr lang="ro-RO" i="1" kern="0" dirty="0"/>
              <a:t>A</a:t>
            </a:r>
            <a:r>
              <a:rPr lang="ro-RO" kern="0" baseline="-25000" dirty="0"/>
              <a:t>1</a:t>
            </a:r>
            <a:r>
              <a:rPr lang="ro-RO" kern="0" dirty="0"/>
              <a:t>,</a:t>
            </a:r>
            <a:r>
              <a:rPr lang="ro-RO" kern="0" baseline="-25000" dirty="0"/>
              <a:t> </a:t>
            </a:r>
            <a:r>
              <a:rPr lang="ro-RO" i="1" kern="0" dirty="0"/>
              <a:t>A</a:t>
            </a:r>
            <a:r>
              <a:rPr lang="ro-RO" kern="0" baseline="-25000" dirty="0"/>
              <a:t>2 </a:t>
            </a:r>
            <a:r>
              <a:rPr lang="ro-RO" kern="0" dirty="0"/>
              <a:t>⟩ </a:t>
            </a:r>
            <a:r>
              <a:rPr lang="ro-RO" kern="0" dirty="0" err="1"/>
              <a:t>is</a:t>
            </a:r>
            <a:r>
              <a:rPr lang="ro-RO" kern="0" dirty="0"/>
              <a:t> a </a:t>
            </a:r>
            <a:r>
              <a:rPr lang="ro-RO" kern="0" dirty="0" err="1"/>
              <a:t>relaxed</a:t>
            </a:r>
            <a:r>
              <a:rPr lang="ro-RO" kern="0" dirty="0"/>
              <a:t> </a:t>
            </a:r>
            <a:r>
              <a:rPr lang="ro-RO" kern="0" dirty="0" err="1"/>
              <a:t>solution</a:t>
            </a:r>
            <a:endParaRPr lang="ro-RO" kern="0" dirty="0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2C973E4-C5D4-014C-91EB-9F0475278AFF}"/>
              </a:ext>
            </a:extLst>
          </p:cNvPr>
          <p:cNvCxnSpPr>
            <a:cxnSpLocks/>
          </p:cNvCxnSpPr>
          <p:nvPr/>
        </p:nvCxnSpPr>
        <p:spPr>
          <a:xfrm flipV="1">
            <a:off x="10706100" y="5272650"/>
            <a:ext cx="305669" cy="446826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64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3.1.	Forward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152525"/>
            <a:ext cx="5791200" cy="5283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alibri"/>
              </a:rPr>
              <a:t>Forward-search </a:t>
            </a:r>
            <a:r>
              <a:rPr lang="en-US" dirty="0"/>
              <a:t>(</a:t>
            </a:r>
            <a:r>
              <a:rPr lang="en-US" dirty="0" err="1"/>
              <a:t>Σ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i="1" dirty="0"/>
              <a:t>g</a:t>
            </a:r>
            <a:r>
              <a:rPr lang="en-US" dirty="0"/>
              <a:t>) </a:t>
            </a:r>
          </a:p>
          <a:p>
            <a:pPr marL="401638" lvl="1" indent="0">
              <a:spcBef>
                <a:spcPts val="0"/>
              </a:spcBef>
              <a:buNone/>
            </a:pPr>
            <a:r>
              <a:rPr lang="en-US" i="1" dirty="0"/>
              <a:t>s</a:t>
            </a:r>
            <a:r>
              <a:rPr lang="en-US" dirty="0"/>
              <a:t> ←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;   </a:t>
            </a:r>
            <a:r>
              <a:rPr lang="en-US" i="1" dirty="0"/>
              <a:t>π</a:t>
            </a:r>
            <a:r>
              <a:rPr lang="en-US" dirty="0"/>
              <a:t> ← ⟨⟩</a:t>
            </a:r>
          </a:p>
          <a:p>
            <a:pPr marL="401638" lvl="1" indent="0">
              <a:spcBef>
                <a:spcPts val="0"/>
              </a:spcBef>
              <a:buNone/>
            </a:pPr>
            <a:r>
              <a:rPr lang="en-US" b="1" dirty="0"/>
              <a:t>while </a:t>
            </a:r>
            <a:r>
              <a:rPr lang="en-US" baseline="-25000" dirty="0"/>
              <a:t> </a:t>
            </a:r>
            <a:r>
              <a:rPr lang="en-US" i="1" dirty="0"/>
              <a:t>s</a:t>
            </a:r>
            <a:r>
              <a:rPr lang="en-US" dirty="0"/>
              <a:t> ⊭ </a:t>
            </a:r>
            <a:r>
              <a:rPr lang="en-US" i="1" dirty="0"/>
              <a:t>g</a:t>
            </a:r>
            <a:r>
              <a:rPr lang="en-US" baseline="-25000" dirty="0"/>
              <a:t> </a:t>
            </a:r>
            <a:r>
              <a:rPr lang="en-US" dirty="0"/>
              <a:t> </a:t>
            </a:r>
            <a:r>
              <a:rPr lang="en-US" b="1" dirty="0"/>
              <a:t>do</a:t>
            </a:r>
            <a:endParaRPr lang="en-US" dirty="0"/>
          </a:p>
          <a:p>
            <a:pPr marL="800100" lvl="2" indent="0">
              <a:spcBef>
                <a:spcPts val="0"/>
              </a:spcBef>
              <a:buNone/>
            </a:pPr>
            <a:r>
              <a:rPr lang="en-US" b="1" dirty="0"/>
              <a:t>if</a:t>
            </a:r>
            <a:r>
              <a:rPr lang="en-US" dirty="0"/>
              <a:t> </a:t>
            </a:r>
            <a:r>
              <a:rPr lang="en-US" i="1" dirty="0"/>
              <a:t>Applicable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∅ </a:t>
            </a:r>
            <a:r>
              <a:rPr lang="en-US" b="1" dirty="0"/>
              <a:t>then</a:t>
            </a:r>
            <a:r>
              <a:rPr lang="en-US" dirty="0"/>
              <a:t> </a:t>
            </a:r>
            <a:r>
              <a:rPr lang="en-US" b="1" dirty="0"/>
              <a:t>return</a:t>
            </a:r>
            <a:r>
              <a:rPr lang="en-US" dirty="0"/>
              <a:t> </a:t>
            </a:r>
            <a:r>
              <a:rPr lang="en-US" dirty="0">
                <a:latin typeface="Calibri"/>
                <a:cs typeface="Calibri"/>
              </a:rPr>
              <a:t>failure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 err="1">
                <a:latin typeface="Calibri"/>
              </a:rPr>
              <a:t>nondeterministically</a:t>
            </a:r>
            <a:r>
              <a:rPr lang="en-US" dirty="0">
                <a:latin typeface="Calibri"/>
              </a:rPr>
              <a:t> choose </a:t>
            </a:r>
            <a:r>
              <a:rPr lang="en-US" i="1" dirty="0"/>
              <a:t>a</a:t>
            </a:r>
            <a:r>
              <a:rPr lang="en-US" dirty="0"/>
              <a:t> ∈ </a:t>
            </a:r>
            <a:r>
              <a:rPr lang="en-US" i="1" dirty="0"/>
              <a:t>Applicable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i="1" dirty="0"/>
              <a:t>s </a:t>
            </a:r>
            <a:r>
              <a:rPr lang="en-US" dirty="0"/>
              <a:t>← </a:t>
            </a:r>
            <a:r>
              <a:rPr lang="en-US" dirty="0" err="1"/>
              <a:t>γ</a:t>
            </a:r>
            <a:r>
              <a:rPr lang="en-US" dirty="0"/>
              <a:t>(</a:t>
            </a:r>
            <a:r>
              <a:rPr lang="en-US" i="1" dirty="0" err="1"/>
              <a:t>s,a</a:t>
            </a:r>
            <a:r>
              <a:rPr lang="en-US" dirty="0"/>
              <a:t>);   </a:t>
            </a:r>
            <a:r>
              <a:rPr lang="en-US" i="1" dirty="0"/>
              <a:t>π</a:t>
            </a:r>
            <a:r>
              <a:rPr lang="en-US" dirty="0"/>
              <a:t> ← </a:t>
            </a:r>
            <a:r>
              <a:rPr lang="en-US" i="1" dirty="0"/>
              <a:t>π·a</a:t>
            </a:r>
          </a:p>
          <a:p>
            <a:pPr marL="458788" lvl="1" indent="0">
              <a:spcBef>
                <a:spcPts val="0"/>
              </a:spcBef>
              <a:buNone/>
            </a:pPr>
            <a:r>
              <a:rPr lang="en-US" b="1" dirty="0"/>
              <a:t>return</a:t>
            </a:r>
            <a:r>
              <a:rPr lang="en-US" dirty="0"/>
              <a:t> π</a:t>
            </a:r>
            <a:br>
              <a:rPr lang="en-US" i="1" baseline="-25000" dirty="0"/>
            </a:br>
            <a:endParaRPr lang="en-US" i="1" baseline="-25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E80000-9D77-D84D-A685-84F283E33A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Nondeterministic algorithm</a:t>
            </a:r>
          </a:p>
          <a:p>
            <a:pPr lvl="1"/>
            <a:r>
              <a:rPr lang="en-US" i="1" dirty="0"/>
              <a:t>Sound</a:t>
            </a:r>
            <a:r>
              <a:rPr lang="en-US" dirty="0"/>
              <a:t>: if an execution trace returns a plan </a:t>
            </a:r>
            <a:r>
              <a:rPr lang="en-US" i="1" dirty="0"/>
              <a:t>π</a:t>
            </a:r>
            <a:r>
              <a:rPr lang="en-US" dirty="0"/>
              <a:t>, it’s a solution</a:t>
            </a:r>
          </a:p>
          <a:p>
            <a:pPr lvl="1"/>
            <a:r>
              <a:rPr lang="en-US" i="1" dirty="0"/>
              <a:t>Complete</a:t>
            </a:r>
            <a:r>
              <a:rPr lang="en-US" dirty="0"/>
              <a:t>: if the planning problem is solvable, at least one of the possible execution traces will return a solution</a:t>
            </a:r>
          </a:p>
          <a:p>
            <a:r>
              <a:rPr lang="en-US" dirty="0"/>
              <a:t>Represents a class of deterministic search algorithms</a:t>
            </a:r>
          </a:p>
          <a:p>
            <a:pPr lvl="1"/>
            <a:r>
              <a:rPr lang="en-US" dirty="0"/>
              <a:t>Deterministic versions of the nondeterministic choice</a:t>
            </a:r>
          </a:p>
          <a:p>
            <a:pPr lvl="2"/>
            <a:r>
              <a:rPr lang="en-US" dirty="0"/>
              <a:t>Which leaf node to expand next</a:t>
            </a:r>
          </a:p>
          <a:p>
            <a:pPr lvl="2"/>
            <a:r>
              <a:rPr lang="en-US" dirty="0"/>
              <a:t>Which nodes to prune from the search space</a:t>
            </a:r>
          </a:p>
          <a:p>
            <a:pPr lvl="1"/>
            <a:r>
              <a:rPr lang="en-US" dirty="0"/>
              <a:t>They’ll all be sound, but not necessarily complete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B84800-3A6B-1B43-F0E6-96805BF9ED31}"/>
              </a:ext>
            </a:extLst>
          </p:cNvPr>
          <p:cNvSpPr/>
          <p:nvPr/>
        </p:nvSpPr>
        <p:spPr>
          <a:xfrm>
            <a:off x="3857947" y="1618180"/>
            <a:ext cx="1263721" cy="272266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Dead end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D78086-0C0C-E975-D2D3-F118382E3F45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098800" y="1890446"/>
            <a:ext cx="1391008" cy="2381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808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ontent Placeholder 6">
            <a:extLst>
              <a:ext uri="{FF2B5EF4-FFF2-40B4-BE49-F238E27FC236}">
                <a16:creationId xmlns:a16="http://schemas.microsoft.com/office/drawing/2014/main" id="{156D8255-3753-D741-82F1-C321F338FFD9}"/>
              </a:ext>
            </a:extLst>
          </p:cNvPr>
          <p:cNvSpPr txBox="1">
            <a:spLocks/>
          </p:cNvSpPr>
          <p:nvPr/>
        </p:nvSpPr>
        <p:spPr bwMode="auto">
          <a:xfrm>
            <a:off x="3809906" y="5776332"/>
            <a:ext cx="4341635" cy="80288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ro-RO" kern="0" dirty="0"/>
              <a:t>⟨</a:t>
            </a:r>
            <a:r>
              <a:rPr lang="ro-RO" i="1" kern="0" dirty="0"/>
              <a:t>â</a:t>
            </a:r>
            <a:r>
              <a:rPr lang="ro-RO" kern="0" baseline="-25000" dirty="0"/>
              <a:t>1</a:t>
            </a:r>
            <a:r>
              <a:rPr lang="ro-RO" kern="0" dirty="0"/>
              <a:t>, </a:t>
            </a:r>
            <a:r>
              <a:rPr lang="ro-RO" i="1" kern="0" dirty="0"/>
              <a:t>â</a:t>
            </a:r>
            <a:r>
              <a:rPr lang="ro-RO" kern="0" baseline="-25000" dirty="0"/>
              <a:t>2</a:t>
            </a:r>
            <a:r>
              <a:rPr lang="ro-RO" kern="0" dirty="0"/>
              <a:t>⟩ </a:t>
            </a:r>
            <a:r>
              <a:rPr lang="ro-RO" kern="0" dirty="0" err="1"/>
              <a:t>is</a:t>
            </a:r>
            <a:r>
              <a:rPr lang="ro-RO" kern="0" dirty="0"/>
              <a:t> a minimal </a:t>
            </a:r>
            <a:r>
              <a:rPr lang="ro-RO" kern="0" dirty="0" err="1"/>
              <a:t>relaxed</a:t>
            </a:r>
            <a:r>
              <a:rPr lang="ro-RO" kern="0" dirty="0"/>
              <a:t> </a:t>
            </a:r>
            <a:r>
              <a:rPr lang="ro-RO" kern="0" dirty="0" err="1"/>
              <a:t>solution</a:t>
            </a:r>
            <a:endParaRPr lang="ro-RO" kern="0" dirty="0"/>
          </a:p>
          <a:p>
            <a:r>
              <a:rPr lang="ro-RO" kern="0" dirty="0" err="1"/>
              <a:t>each</a:t>
            </a:r>
            <a:r>
              <a:rPr lang="ro-RO" kern="0" dirty="0"/>
              <a:t> </a:t>
            </a:r>
            <a:r>
              <a:rPr lang="ro-RO" kern="0" dirty="0" err="1"/>
              <a:t>action’s</a:t>
            </a:r>
            <a:r>
              <a:rPr lang="ro-RO" kern="0" dirty="0"/>
              <a:t> cost </a:t>
            </a:r>
            <a:r>
              <a:rPr lang="ro-RO" kern="0" dirty="0" err="1"/>
              <a:t>is</a:t>
            </a:r>
            <a:r>
              <a:rPr lang="ro-RO" kern="0" dirty="0"/>
              <a:t> 1, </a:t>
            </a:r>
            <a:r>
              <a:rPr lang="ro-RO" kern="0" dirty="0" err="1"/>
              <a:t>so</a:t>
            </a:r>
            <a:r>
              <a:rPr lang="ro-RO" kern="0" dirty="0"/>
              <a:t> </a:t>
            </a:r>
            <a:r>
              <a:rPr lang="ro-RO" i="1" kern="0" dirty="0" err="1"/>
              <a:t>h</a:t>
            </a:r>
            <a:r>
              <a:rPr lang="ro-RO" kern="0" baseline="30000" dirty="0" err="1"/>
              <a:t>FF</a:t>
            </a:r>
            <a:r>
              <a:rPr lang="ro-RO" kern="0" dirty="0"/>
              <a:t>(</a:t>
            </a:r>
            <a:r>
              <a:rPr lang="ro-RO" i="1" kern="0" dirty="0"/>
              <a:t>s</a:t>
            </a:r>
            <a:r>
              <a:rPr lang="ro-RO" kern="0" baseline="-25000" dirty="0"/>
              <a:t>2</a:t>
            </a:r>
            <a:r>
              <a:rPr lang="ro-RO" kern="0" dirty="0"/>
              <a:t>) =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DC65B7-297F-A344-B4B3-A879494A5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784" y="2279823"/>
            <a:ext cx="7964424" cy="2934261"/>
          </a:xfrm>
          <a:prstGeom prst="rect">
            <a:avLst/>
          </a:prstGeom>
        </p:spPr>
      </p:pic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17AB5776-F423-9642-9F50-0E75A7F80A7A}"/>
              </a:ext>
            </a:extLst>
          </p:cNvPr>
          <p:cNvSpPr/>
          <p:nvPr/>
        </p:nvSpPr>
        <p:spPr>
          <a:xfrm>
            <a:off x="5819485" y="3592856"/>
            <a:ext cx="1619595" cy="654096"/>
          </a:xfrm>
          <a:prstGeom prst="roundRect">
            <a:avLst/>
          </a:prstGeom>
          <a:noFill/>
          <a:ln>
            <a:solidFill>
              <a:srgbClr val="0195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95F3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7D9161B-1D60-7A46-B392-414B0F0D2CCD}"/>
              </a:ext>
            </a:extLst>
          </p:cNvPr>
          <p:cNvSpPr/>
          <p:nvPr/>
        </p:nvSpPr>
        <p:spPr>
          <a:xfrm>
            <a:off x="5659614" y="4718493"/>
            <a:ext cx="39786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o-RO" sz="2000" i="1" kern="0" dirty="0">
                <a:solidFill>
                  <a:srgbClr val="0195F3"/>
                </a:solidFill>
                <a:latin typeface="Times New Roman" panose="02020603050405020304" pitchFamily="18" charset="0"/>
              </a:rPr>
              <a:t>â</a:t>
            </a:r>
            <a:r>
              <a:rPr lang="ro-RO" sz="2000" kern="0" baseline="-25000" dirty="0">
                <a:solidFill>
                  <a:srgbClr val="0195F3"/>
                </a:solidFill>
                <a:latin typeface="Times New Roman" panose="02020603050405020304" pitchFamily="18" charset="0"/>
              </a:rPr>
              <a:t>1</a:t>
            </a:r>
            <a:endParaRPr lang="en-US" sz="2000" dirty="0">
              <a:solidFill>
                <a:srgbClr val="0195F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40B4C926-6FC3-9D49-B52F-5760E6451AF2}"/>
              </a:ext>
            </a:extLst>
          </p:cNvPr>
          <p:cNvSpPr/>
          <p:nvPr/>
        </p:nvSpPr>
        <p:spPr>
          <a:xfrm>
            <a:off x="8945368" y="4865547"/>
            <a:ext cx="1619595" cy="314276"/>
          </a:xfrm>
          <a:prstGeom prst="roundRect">
            <a:avLst/>
          </a:prstGeom>
          <a:noFill/>
          <a:ln>
            <a:solidFill>
              <a:srgbClr val="0195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95F3"/>
              </a:solidFill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F059C9D-E6FF-B14E-87FC-47FD224DA1D2}"/>
              </a:ext>
            </a:extLst>
          </p:cNvPr>
          <p:cNvSpPr/>
          <p:nvPr/>
        </p:nvSpPr>
        <p:spPr>
          <a:xfrm>
            <a:off x="9590343" y="5164645"/>
            <a:ext cx="213200" cy="307777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ro-RO" sz="2000" i="1" kern="0" dirty="0">
                <a:solidFill>
                  <a:srgbClr val="0195F3"/>
                </a:solidFill>
                <a:latin typeface="Times New Roman" panose="02020603050405020304" pitchFamily="18" charset="0"/>
              </a:rPr>
              <a:t>â</a:t>
            </a:r>
            <a:r>
              <a:rPr lang="ro-RO" sz="2000" kern="0" baseline="-25000" dirty="0">
                <a:solidFill>
                  <a:srgbClr val="0195F3"/>
                </a:solidFill>
                <a:latin typeface="Times New Roman" panose="02020603050405020304" pitchFamily="18" charset="0"/>
              </a:rPr>
              <a:t>2</a:t>
            </a:r>
            <a:endParaRPr lang="en-US" sz="2000" dirty="0">
              <a:solidFill>
                <a:srgbClr val="0195F3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2B5684EB-8CA9-A34E-90A3-B21C595A9B7A}"/>
              </a:ext>
            </a:extLst>
          </p:cNvPr>
          <p:cNvCxnSpPr>
            <a:cxnSpLocks/>
          </p:cNvCxnSpPr>
          <p:nvPr/>
        </p:nvCxnSpPr>
        <p:spPr>
          <a:xfrm flipV="1">
            <a:off x="5956388" y="4215441"/>
            <a:ext cx="356484" cy="613706"/>
          </a:xfrm>
          <a:prstGeom prst="straightConnector1">
            <a:avLst/>
          </a:prstGeom>
          <a:ln w="12700">
            <a:solidFill>
              <a:srgbClr val="0195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5" name="Rectangle 444">
            <a:extLst>
              <a:ext uri="{FF2B5EF4-FFF2-40B4-BE49-F238E27FC236}">
                <a16:creationId xmlns:a16="http://schemas.microsoft.com/office/drawing/2014/main" id="{DDE3D848-9174-D84C-86D3-A8060720976C}"/>
              </a:ext>
            </a:extLst>
          </p:cNvPr>
          <p:cNvSpPr/>
          <p:nvPr/>
        </p:nvSpPr>
        <p:spPr>
          <a:xfrm>
            <a:off x="4902200" y="164083"/>
            <a:ext cx="6773986" cy="1733808"/>
          </a:xfrm>
          <a:prstGeom prst="rect">
            <a:avLst/>
          </a:prstGeom>
          <a:ln>
            <a:solidFill>
              <a:srgbClr val="0195F3"/>
            </a:solidFill>
          </a:ln>
        </p:spPr>
        <p:txBody>
          <a:bodyPr wrap="square">
            <a:spAutoFit/>
          </a:bodyPr>
          <a:lstStyle/>
          <a:p>
            <a:pPr indent="-120650">
              <a:spcBef>
                <a:spcPts val="2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/>
              </a:rPr>
              <a:t>// </a:t>
            </a:r>
            <a:r>
              <a:rPr lang="en-US" sz="2000" i="1" dirty="0">
                <a:latin typeface="Times New Roman" panose="02020603050405020304" pitchFamily="18" charset="0"/>
                <a:cs typeface="Times New Roman"/>
              </a:rPr>
              <a:t>e</a:t>
            </a:r>
            <a:r>
              <a:rPr lang="en-US" sz="2000" i="1" dirty="0">
                <a:latin typeface="Times New Roman" panose="02020603050405020304" pitchFamily="18" charset="0"/>
              </a:rPr>
              <a:t>xtract minimal relaxed solution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</a:rPr>
              <a:t>⟨</a:t>
            </a:r>
            <a:r>
              <a:rPr lang="ro-RO" sz="2000" i="1" dirty="0">
                <a:latin typeface="Times New Roman" panose="02020603050405020304" pitchFamily="18" charset="0"/>
              </a:rPr>
              <a:t>â</a:t>
            </a:r>
            <a:r>
              <a:rPr lang="ro-RO" sz="2000" baseline="-25000" dirty="0">
                <a:latin typeface="Times New Roman" panose="02020603050405020304" pitchFamily="18" charset="0"/>
              </a:rPr>
              <a:t>1</a:t>
            </a:r>
            <a:r>
              <a:rPr lang="ro-RO" sz="2000" dirty="0">
                <a:latin typeface="Times New Roman" panose="02020603050405020304" pitchFamily="18" charset="0"/>
              </a:rPr>
              <a:t>, </a:t>
            </a:r>
            <a:r>
              <a:rPr lang="ro-RO" sz="2000" i="1" dirty="0">
                <a:latin typeface="Times New Roman" panose="02020603050405020304" pitchFamily="18" charset="0"/>
              </a:rPr>
              <a:t>â</a:t>
            </a:r>
            <a:r>
              <a:rPr lang="ro-RO" sz="2000" baseline="-25000" dirty="0">
                <a:latin typeface="Times New Roman" panose="02020603050405020304" pitchFamily="18" charset="0"/>
              </a:rPr>
              <a:t>2</a:t>
            </a:r>
            <a:r>
              <a:rPr lang="ro-RO" sz="2000" dirty="0">
                <a:latin typeface="Times New Roman" panose="02020603050405020304" pitchFamily="18" charset="0"/>
              </a:rPr>
              <a:t>, …, </a:t>
            </a:r>
            <a:r>
              <a:rPr lang="ro-RO" sz="2000" i="1" dirty="0" err="1">
                <a:latin typeface="Times New Roman" panose="02020603050405020304" pitchFamily="18" charset="0"/>
              </a:rPr>
              <a:t>â</a:t>
            </a:r>
            <a:r>
              <a:rPr lang="ro-RO" sz="2000" i="1" baseline="-25000" dirty="0" err="1">
                <a:latin typeface="Times New Roman" panose="02020603050405020304" pitchFamily="18" charset="0"/>
              </a:rPr>
              <a:t>k</a:t>
            </a:r>
            <a:r>
              <a:rPr lang="ro-RO" sz="2000" dirty="0">
                <a:latin typeface="Times New Roman" panose="02020603050405020304" pitchFamily="18" charset="0"/>
              </a:rPr>
              <a:t>⟩:</a:t>
            </a:r>
          </a:p>
          <a:p>
            <a:pPr indent="-120650">
              <a:spcBef>
                <a:spcPts val="200"/>
              </a:spcBef>
            </a:pPr>
            <a:r>
              <a:rPr lang="en-US" sz="2000" i="1" dirty="0" err="1">
                <a:latin typeface="Times New Roman" panose="02020603050405020304" pitchFamily="18" charset="0"/>
              </a:rPr>
              <a:t>ĝ</a:t>
            </a:r>
            <a:r>
              <a:rPr lang="ro-RO" sz="2000" i="1" baseline="-25000" dirty="0">
                <a:latin typeface="Times New Roman" panose="02020603050405020304" pitchFamily="18" charset="0"/>
              </a:rPr>
              <a:t>k</a:t>
            </a:r>
            <a:r>
              <a:rPr lang="ro-RO" sz="2000" dirty="0">
                <a:latin typeface="Times New Roman" panose="02020603050405020304" pitchFamily="18" charset="0"/>
              </a:rPr>
              <a:t> ← </a:t>
            </a:r>
            <a:r>
              <a:rPr lang="en-US" sz="2000" i="1" dirty="0">
                <a:latin typeface="Times New Roman" panose="02020603050405020304" pitchFamily="18" charset="0"/>
              </a:rPr>
              <a:t>g</a:t>
            </a:r>
            <a:endParaRPr lang="en-US" sz="2000" dirty="0">
              <a:latin typeface="Times New Roman" panose="02020603050405020304" pitchFamily="18" charset="0"/>
              <a:cs typeface="Times New Roman"/>
            </a:endParaRPr>
          </a:p>
          <a:p>
            <a:pPr indent="-120650">
              <a:spcBef>
                <a:spcPts val="200"/>
              </a:spcBef>
            </a:pPr>
            <a:r>
              <a:rPr lang="en-US" sz="2000" dirty="0">
                <a:latin typeface="Times New Roman" panose="02020603050405020304" pitchFamily="18" charset="0"/>
              </a:rPr>
              <a:t>for </a:t>
            </a:r>
            <a:r>
              <a:rPr lang="en-US" sz="2000" i="1" dirty="0" err="1">
                <a:latin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</a:rPr>
              <a:t>k, k</a:t>
            </a:r>
            <a:r>
              <a:rPr lang="en-US" sz="2000" dirty="0">
                <a:latin typeface="Times New Roman" panose="02020603050405020304" pitchFamily="18" charset="0"/>
              </a:rPr>
              <a:t>–1, …, 1:</a:t>
            </a:r>
          </a:p>
          <a:p>
            <a:pPr marL="292100" lvl="1">
              <a:spcBef>
                <a:spcPts val="200"/>
              </a:spcBef>
              <a:tabLst>
                <a:tab pos="846138" algn="l"/>
              </a:tabLst>
            </a:pPr>
            <a:r>
              <a:rPr lang="ro-RO" sz="2000" i="1" dirty="0" err="1">
                <a:latin typeface="Times New Roman" panose="02020603050405020304" pitchFamily="18" charset="0"/>
              </a:rPr>
              <a:t>â</a:t>
            </a:r>
            <a:r>
              <a:rPr lang="ro-RO" sz="2000" i="1" baseline="-25000" dirty="0" err="1">
                <a:latin typeface="Times New Roman" panose="02020603050405020304" pitchFamily="18" charset="0"/>
              </a:rPr>
              <a:t>i</a:t>
            </a:r>
            <a:r>
              <a:rPr lang="ro-RO" sz="2000" dirty="0">
                <a:latin typeface="Times New Roman" panose="02020603050405020304" pitchFamily="18" charset="0"/>
              </a:rPr>
              <a:t> ← </a:t>
            </a:r>
            <a:r>
              <a:rPr lang="ro-RO" sz="2000" dirty="0" err="1">
                <a:latin typeface="Times New Roman" panose="02020603050405020304" pitchFamily="18" charset="0"/>
              </a:rPr>
              <a:t>any</a:t>
            </a:r>
            <a:r>
              <a:rPr lang="ro-RO" sz="2000" dirty="0">
                <a:latin typeface="Times New Roman" panose="02020603050405020304" pitchFamily="18" charset="0"/>
              </a:rPr>
              <a:t> minimal subset of </a:t>
            </a:r>
            <a:r>
              <a:rPr lang="en-US" sz="2000" i="1" dirty="0">
                <a:latin typeface="Times New Roman" panose="02020603050405020304" pitchFamily="18" charset="0"/>
              </a:rPr>
              <a:t>A</a:t>
            </a:r>
            <a:r>
              <a:rPr lang="en-US" sz="2000" i="1" baseline="-25000" dirty="0">
                <a:latin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</a:rPr>
              <a:t> such that </a:t>
            </a:r>
            <a:r>
              <a:rPr lang="en-US" sz="2000" dirty="0" err="1">
                <a:latin typeface="Times New Roman" panose="02020603050405020304" pitchFamily="18" charset="0"/>
              </a:rPr>
              <a:t>γ</a:t>
            </a:r>
            <a:r>
              <a:rPr lang="en-US" sz="2000" baseline="30000" dirty="0">
                <a:latin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sz="2000" i="1" baseline="-25000" dirty="0">
                <a:latin typeface="Times New Roman" panose="02020603050405020304" pitchFamily="18" charset="0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</a:rPr>
              <a:t>-1</a:t>
            </a:r>
            <a:r>
              <a:rPr lang="en-US" sz="2000" dirty="0">
                <a:latin typeface="Times New Roman" panose="02020603050405020304" pitchFamily="18" charset="0"/>
              </a:rPr>
              <a:t>,</a:t>
            </a:r>
            <a:r>
              <a:rPr lang="ro-RO" sz="2000" i="1" dirty="0">
                <a:latin typeface="Times New Roman" panose="02020603050405020304" pitchFamily="18" charset="0"/>
              </a:rPr>
              <a:t>â</a:t>
            </a:r>
            <a:r>
              <a:rPr lang="en-US" sz="2000" i="1" baseline="-25000" dirty="0" err="1">
                <a:latin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</a:rPr>
              <a:t>) r-satisfies </a:t>
            </a:r>
            <a:r>
              <a:rPr lang="en-US" sz="2000" i="1" dirty="0" err="1">
                <a:latin typeface="Times New Roman" panose="02020603050405020304" pitchFamily="18" charset="0"/>
              </a:rPr>
              <a:t>ĝ</a:t>
            </a:r>
            <a:r>
              <a:rPr lang="ro-RO" sz="2000" i="1" baseline="-25000" dirty="0">
                <a:latin typeface="Times New Roman" panose="02020603050405020304" pitchFamily="18" charset="0"/>
              </a:rPr>
              <a:t>i</a:t>
            </a:r>
            <a:endParaRPr lang="en-US" sz="2000" dirty="0">
              <a:latin typeface="Times New Roman" panose="02020603050405020304" pitchFamily="18" charset="0"/>
            </a:endParaRPr>
          </a:p>
          <a:p>
            <a:pPr marL="292100" lvl="1">
              <a:spcBef>
                <a:spcPts val="200"/>
              </a:spcBef>
              <a:tabLst>
                <a:tab pos="846138" algn="l"/>
              </a:tabLst>
            </a:pPr>
            <a:r>
              <a:rPr lang="en-US" sz="2000" i="1" dirty="0">
                <a:latin typeface="Times New Roman" panose="02020603050405020304" pitchFamily="18" charset="0"/>
              </a:rPr>
              <a:t>ĝ</a:t>
            </a:r>
            <a:r>
              <a:rPr lang="en-US" sz="2000" baseline="-25000" dirty="0">
                <a:latin typeface="Times New Roman" panose="02020603050405020304" pitchFamily="18" charset="0"/>
              </a:rPr>
              <a:t>i−1</a:t>
            </a:r>
            <a:r>
              <a:rPr lang="en-US" sz="2000" dirty="0">
                <a:latin typeface="Times New Roman" panose="02020603050405020304" pitchFamily="18" charset="0"/>
              </a:rPr>
              <a:t> ←</a:t>
            </a:r>
            <a:r>
              <a:rPr lang="en-US" sz="2000" i="1" dirty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</a:rPr>
              <a:t>ĝ</a:t>
            </a:r>
            <a:r>
              <a:rPr lang="en-US" sz="2000" baseline="-25000" dirty="0" err="1">
                <a:latin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</a:rPr>
              <a:t> ∖ eff(</a:t>
            </a:r>
            <a:r>
              <a:rPr lang="ro-RO" sz="2000" i="1" dirty="0">
                <a:latin typeface="Times New Roman" panose="02020603050405020304" pitchFamily="18" charset="0"/>
              </a:rPr>
              <a:t>â</a:t>
            </a:r>
            <a:r>
              <a:rPr lang="en-US" sz="2000" i="1" baseline="-25000" dirty="0" err="1">
                <a:latin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</a:rPr>
              <a:t>)) ∪ pre(</a:t>
            </a:r>
            <a:r>
              <a:rPr lang="ro-RO" sz="2000" i="1" dirty="0">
                <a:latin typeface="Times New Roman" panose="02020603050405020304" pitchFamily="18" charset="0"/>
              </a:rPr>
              <a:t>â</a:t>
            </a:r>
            <a:r>
              <a:rPr lang="en-US" sz="2000" i="1" baseline="-25000" dirty="0" err="1">
                <a:latin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</a:rPr>
              <a:t>)</a:t>
            </a:r>
            <a:endParaRPr lang="en-US" sz="2000" baseline="-25000" dirty="0">
              <a:latin typeface="Times New Roman" panose="02020603050405020304" pitchFamily="18" charset="0"/>
            </a:endParaRPr>
          </a:p>
        </p:txBody>
      </p:sp>
      <p:sp>
        <p:nvSpPr>
          <p:cNvPr id="446" name="Title 1">
            <a:extLst>
              <a:ext uri="{FF2B5EF4-FFF2-40B4-BE49-F238E27FC236}">
                <a16:creationId xmlns:a16="http://schemas.microsoft.com/office/drawing/2014/main" id="{6257E495-1F74-5F4B-806A-39C78E4CEB3F}"/>
              </a:ext>
            </a:extLst>
          </p:cNvPr>
          <p:cNvSpPr txBox="1">
            <a:spLocks/>
          </p:cNvSpPr>
          <p:nvPr/>
        </p:nvSpPr>
        <p:spPr bwMode="auto">
          <a:xfrm>
            <a:off x="1225424" y="175860"/>
            <a:ext cx="2469863" cy="568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Calibri"/>
                <a:ea typeface="ＭＳ Ｐゴシック" charset="-128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kern="0"/>
              <a:t>Example</a:t>
            </a:r>
            <a:endParaRPr lang="en-US" kern="0" dirty="0"/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C4F1AD3A-4A95-7D43-B981-02D3909D80B3}"/>
              </a:ext>
            </a:extLst>
          </p:cNvPr>
          <p:cNvSpPr/>
          <p:nvPr/>
        </p:nvSpPr>
        <p:spPr>
          <a:xfrm>
            <a:off x="7319317" y="4591209"/>
            <a:ext cx="1502298" cy="613706"/>
          </a:xfrm>
          <a:prstGeom prst="roundRect">
            <a:avLst/>
          </a:prstGeom>
          <a:noFill/>
          <a:ln>
            <a:solidFill>
              <a:srgbClr val="0195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95F3"/>
              </a:solidFill>
            </a:endParaRP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D94012A6-7C37-0040-A66C-F6B6172319C6}"/>
              </a:ext>
            </a:extLst>
          </p:cNvPr>
          <p:cNvSpPr/>
          <p:nvPr/>
        </p:nvSpPr>
        <p:spPr>
          <a:xfrm>
            <a:off x="7510541" y="3613296"/>
            <a:ext cx="1265160" cy="613706"/>
          </a:xfrm>
          <a:prstGeom prst="roundRect">
            <a:avLst/>
          </a:prstGeom>
          <a:noFill/>
          <a:ln>
            <a:solidFill>
              <a:srgbClr val="0195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95F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709894-BCC0-094B-972A-35FAA3D1A3BD}"/>
              </a:ext>
            </a:extLst>
          </p:cNvPr>
          <p:cNvSpPr/>
          <p:nvPr/>
        </p:nvSpPr>
        <p:spPr>
          <a:xfrm>
            <a:off x="7860293" y="5251313"/>
            <a:ext cx="284693" cy="369332"/>
          </a:xfrm>
          <a:prstGeom prst="rect">
            <a:avLst/>
          </a:prstGeom>
          <a:ln>
            <a:noFill/>
          </a:ln>
        </p:spPr>
        <p:txBody>
          <a:bodyPr wrap="none" rIns="0">
            <a:spAutoFit/>
          </a:bodyPr>
          <a:lstStyle/>
          <a:p>
            <a:r>
              <a:rPr lang="en-US" i="1" dirty="0">
                <a:solidFill>
                  <a:srgbClr val="0195F3"/>
                </a:solidFill>
                <a:latin typeface="Times New Roman" panose="02020603050405020304" pitchFamily="18" charset="0"/>
              </a:rPr>
              <a:t>ĝ</a:t>
            </a:r>
            <a:r>
              <a:rPr lang="en-US" baseline="-25000" dirty="0">
                <a:solidFill>
                  <a:srgbClr val="0195F3"/>
                </a:solidFill>
                <a:latin typeface="Times New Roman" panose="02020603050405020304" pitchFamily="18" charset="0"/>
              </a:rPr>
              <a:t>1</a:t>
            </a:r>
            <a:endParaRPr lang="en-US" dirty="0">
              <a:solidFill>
                <a:srgbClr val="0195F3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45B79BD-C7BD-6640-AA02-08DD537DC4A9}"/>
              </a:ext>
            </a:extLst>
          </p:cNvPr>
          <p:cNvSpPr/>
          <p:nvPr/>
        </p:nvSpPr>
        <p:spPr>
          <a:xfrm>
            <a:off x="10857655" y="5318533"/>
            <a:ext cx="626133" cy="369332"/>
          </a:xfrm>
          <a:prstGeom prst="rect">
            <a:avLst/>
          </a:prstGeom>
          <a:ln>
            <a:noFill/>
          </a:ln>
        </p:spPr>
        <p:txBody>
          <a:bodyPr wrap="none" rIns="0">
            <a:spAutoFit/>
          </a:bodyPr>
          <a:lstStyle/>
          <a:p>
            <a:r>
              <a:rPr lang="en-US" i="1" dirty="0">
                <a:solidFill>
                  <a:srgbClr val="0195F3"/>
                </a:solidFill>
                <a:latin typeface="Times New Roman" panose="02020603050405020304" pitchFamily="18" charset="0"/>
              </a:rPr>
              <a:t>ĝ</a:t>
            </a:r>
            <a:r>
              <a:rPr lang="en-US" baseline="-25000" dirty="0">
                <a:solidFill>
                  <a:srgbClr val="0195F3"/>
                </a:solidFill>
                <a:latin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0195F3"/>
                </a:solidFill>
                <a:latin typeface="Times New Roman" panose="02020603050405020304" pitchFamily="18" charset="0"/>
              </a:rPr>
              <a:t>=</a:t>
            </a:r>
            <a:r>
              <a:rPr lang="en-US" baseline="-25000" dirty="0">
                <a:solidFill>
                  <a:srgbClr val="0195F3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195F3"/>
                </a:solidFill>
                <a:latin typeface="Times New Roman" panose="02020603050405020304" pitchFamily="18" charset="0"/>
              </a:rPr>
              <a:t>g</a:t>
            </a:r>
            <a:endParaRPr lang="en-US" i="1" dirty="0">
              <a:solidFill>
                <a:srgbClr val="0195F3"/>
              </a:solidFill>
            </a:endParaRP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3CE447EC-F64F-E949-8F1C-0D7457901B72}"/>
              </a:ext>
            </a:extLst>
          </p:cNvPr>
          <p:cNvSpPr/>
          <p:nvPr/>
        </p:nvSpPr>
        <p:spPr>
          <a:xfrm>
            <a:off x="10686485" y="4942281"/>
            <a:ext cx="1304663" cy="314276"/>
          </a:xfrm>
          <a:prstGeom prst="roundRect">
            <a:avLst/>
          </a:prstGeom>
          <a:noFill/>
          <a:ln>
            <a:solidFill>
              <a:srgbClr val="0195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95F3"/>
              </a:solidFill>
            </a:endParaRP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341D202-1ED4-694D-8223-AA28760A08F5}"/>
              </a:ext>
            </a:extLst>
          </p:cNvPr>
          <p:cNvSpPr/>
          <p:nvPr/>
        </p:nvSpPr>
        <p:spPr>
          <a:xfrm>
            <a:off x="10670621" y="4300619"/>
            <a:ext cx="1304663" cy="314276"/>
          </a:xfrm>
          <a:prstGeom prst="roundRect">
            <a:avLst/>
          </a:prstGeom>
          <a:noFill/>
          <a:ln>
            <a:solidFill>
              <a:srgbClr val="0195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95F3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F7598C7-7533-D54A-AFD6-507BC236021A}"/>
              </a:ext>
            </a:extLst>
          </p:cNvPr>
          <p:cNvSpPr/>
          <p:nvPr/>
        </p:nvSpPr>
        <p:spPr>
          <a:xfrm>
            <a:off x="281277" y="4034721"/>
            <a:ext cx="33185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69913" algn="l"/>
              </a:tabLst>
            </a:pPr>
            <a:r>
              <a:rPr lang="en-US" sz="1900" i="1" dirty="0">
                <a:latin typeface="Times New Roman" panose="02020603050405020304" pitchFamily="18" charset="0"/>
                <a:cs typeface="Times New Roman"/>
              </a:rPr>
              <a:t>s</a:t>
            </a:r>
            <a:r>
              <a:rPr lang="en-US" sz="1900" baseline="-25000" dirty="0">
                <a:latin typeface="Times New Roman" panose="02020603050405020304" pitchFamily="18" charset="0"/>
                <a:cs typeface="Times New Roman"/>
              </a:rPr>
              <a:t>2</a:t>
            </a:r>
            <a:r>
              <a:rPr lang="en-US" sz="1900" dirty="0">
                <a:latin typeface="Times New Roman" panose="02020603050405020304" pitchFamily="18" charset="0"/>
                <a:ea typeface="Times New Roman"/>
                <a:cs typeface="Times New Roman"/>
              </a:rPr>
              <a:t> = </a:t>
            </a:r>
            <a:r>
              <a:rPr lang="ro-RO" sz="1900" dirty="0">
                <a:latin typeface="Times New Roman" panose="02020603050405020304" pitchFamily="18" charset="0"/>
              </a:rPr>
              <a:t>{</a:t>
            </a:r>
            <a:r>
              <a:rPr lang="ro-RO" sz="1900" dirty="0">
                <a:latin typeface="Calibri"/>
              </a:rPr>
              <a:t>loc(r1)=d2, cargo(r1)=nil, </a:t>
            </a:r>
            <a:br>
              <a:rPr lang="ro-RO" sz="1900" dirty="0">
                <a:latin typeface="Calibri"/>
              </a:rPr>
            </a:br>
            <a:r>
              <a:rPr lang="ro-RO" sz="1900" dirty="0">
                <a:latin typeface="Calibri"/>
              </a:rPr>
              <a:t>	loc(c1)=d</a:t>
            </a:r>
            <a:r>
              <a:rPr lang="en-US" sz="1900" dirty="0">
                <a:latin typeface="Calibri"/>
              </a:rPr>
              <a:t>2</a:t>
            </a:r>
            <a:r>
              <a:rPr lang="ro-RO" sz="1900" dirty="0">
                <a:latin typeface="Times New Roman" panose="02020603050405020304" pitchFamily="18" charset="0"/>
              </a:rPr>
              <a:t>}</a:t>
            </a:r>
            <a:endParaRPr lang="en-US" sz="1900" dirty="0">
              <a:latin typeface="Times New Roman" panose="02020603050405020304" pitchFamily="18" charset="0"/>
              <a:cs typeface="Times New Roman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EF725C7-8558-774D-A616-63598AF34F9E}"/>
              </a:ext>
            </a:extLst>
          </p:cNvPr>
          <p:cNvGrpSpPr/>
          <p:nvPr/>
        </p:nvGrpSpPr>
        <p:grpSpPr>
          <a:xfrm>
            <a:off x="92426" y="2645022"/>
            <a:ext cx="3860650" cy="1297551"/>
            <a:chOff x="211015" y="5123382"/>
            <a:chExt cx="3860650" cy="1297551"/>
          </a:xfrm>
        </p:grpSpPr>
        <p:sp>
          <p:nvSpPr>
            <p:cNvPr id="137" name="Rectangle 891">
              <a:extLst>
                <a:ext uri="{FF2B5EF4-FFF2-40B4-BE49-F238E27FC236}">
                  <a16:creationId xmlns:a16="http://schemas.microsoft.com/office/drawing/2014/main" id="{01FA3A5E-5985-B349-9ECE-8164BC554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589" y="5805564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38" name="Rectangle 891">
              <a:extLst>
                <a:ext uri="{FF2B5EF4-FFF2-40B4-BE49-F238E27FC236}">
                  <a16:creationId xmlns:a16="http://schemas.microsoft.com/office/drawing/2014/main" id="{B5C93D4A-D5EC-3641-9389-5D31B70FD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101" y="5863035"/>
              <a:ext cx="65" cy="27699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5392A1D6-C7AE-C646-88FE-9A8831547ED9}"/>
                </a:ext>
              </a:extLst>
            </p:cNvPr>
            <p:cNvGrpSpPr/>
            <p:nvPr/>
          </p:nvGrpSpPr>
          <p:grpSpPr>
            <a:xfrm>
              <a:off x="687970" y="5123382"/>
              <a:ext cx="1573443" cy="817487"/>
              <a:chOff x="1152149" y="2171616"/>
              <a:chExt cx="2428155" cy="1261560"/>
            </a:xfrm>
          </p:grpSpPr>
          <p:sp>
            <p:nvSpPr>
              <p:cNvPr id="187" name="Line 853">
                <a:extLst>
                  <a:ext uri="{FF2B5EF4-FFF2-40B4-BE49-F238E27FC236}">
                    <a16:creationId xmlns:a16="http://schemas.microsoft.com/office/drawing/2014/main" id="{0A9FEA5C-34CB-1446-B072-6B4473A94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149" y="3427117"/>
                <a:ext cx="822961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08836EB9-443A-CC4B-BD65-B9170AE7DD92}"/>
                  </a:ext>
                </a:extLst>
              </p:cNvPr>
              <p:cNvCxnSpPr/>
              <p:nvPr/>
            </p:nvCxnSpPr>
            <p:spPr>
              <a:xfrm>
                <a:off x="2270593" y="2171616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Freeform 860">
                <a:extLst>
                  <a:ext uri="{FF2B5EF4-FFF2-40B4-BE49-F238E27FC236}">
                    <a16:creationId xmlns:a16="http://schemas.microsoft.com/office/drawing/2014/main" id="{59D61FB4-602B-0945-8111-CEA675BEF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90" name="Freeform 860">
                <a:extLst>
                  <a:ext uri="{FF2B5EF4-FFF2-40B4-BE49-F238E27FC236}">
                    <a16:creationId xmlns:a16="http://schemas.microsoft.com/office/drawing/2014/main" id="{42CF97EC-258E-8D4D-AEA5-36976B672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9" y="2189098"/>
                <a:ext cx="1213405" cy="544246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40" name="Line 853">
              <a:extLst>
                <a:ext uri="{FF2B5EF4-FFF2-40B4-BE49-F238E27FC236}">
                  <a16:creationId xmlns:a16="http://schemas.microsoft.com/office/drawing/2014/main" id="{CE0C57CD-9BB0-EF40-AE1F-DA6219F30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931" y="5939826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E5AD3832-C5F3-2A49-A7AE-91AEC6072CAF}"/>
                </a:ext>
              </a:extLst>
            </p:cNvPr>
            <p:cNvGrpSpPr/>
            <p:nvPr/>
          </p:nvGrpSpPr>
          <p:grpSpPr>
            <a:xfrm>
              <a:off x="2934307" y="5166776"/>
              <a:ext cx="1137358" cy="344114"/>
              <a:chOff x="4618723" y="2217833"/>
              <a:chExt cx="1755184" cy="531044"/>
            </a:xfrm>
          </p:grpSpPr>
          <p:sp>
            <p:nvSpPr>
              <p:cNvPr id="184" name="Freeform 860">
                <a:extLst>
                  <a:ext uri="{FF2B5EF4-FFF2-40B4-BE49-F238E27FC236}">
                    <a16:creationId xmlns:a16="http://schemas.microsoft.com/office/drawing/2014/main" id="{33FB4AD0-4E0B-5C4F-B5C3-A0A6FD9C1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83823"/>
                <a:ext cx="393192" cy="165054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3286FD1-C370-584B-B94F-1AEB7898E9B7}"/>
                  </a:ext>
                </a:extLst>
              </p:cNvPr>
              <p:cNvCxnSpPr/>
              <p:nvPr/>
            </p:nvCxnSpPr>
            <p:spPr>
              <a:xfrm>
                <a:off x="5249196" y="2217833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Freeform 860">
                <a:extLst>
                  <a:ext uri="{FF2B5EF4-FFF2-40B4-BE49-F238E27FC236}">
                    <a16:creationId xmlns:a16="http://schemas.microsoft.com/office/drawing/2014/main" id="{D16CE53E-4409-CF44-B137-DE3874821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228643"/>
                <a:ext cx="1213406" cy="50510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ECD30E1-C1F7-0E48-A923-5D9D456B80D7}"/>
                </a:ext>
              </a:extLst>
            </p:cNvPr>
            <p:cNvCxnSpPr/>
            <p:nvPr/>
          </p:nvCxnSpPr>
          <p:spPr>
            <a:xfrm>
              <a:off x="1995486" y="5946456"/>
              <a:ext cx="59253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reeform 860">
              <a:extLst>
                <a:ext uri="{FF2B5EF4-FFF2-40B4-BE49-F238E27FC236}">
                  <a16:creationId xmlns:a16="http://schemas.microsoft.com/office/drawing/2014/main" id="{E53D7623-48E8-0544-B1C0-AB5F6AF64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002" y="5985545"/>
              <a:ext cx="799916" cy="244717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44" name="Freeform 860">
              <a:extLst>
                <a:ext uri="{FF2B5EF4-FFF2-40B4-BE49-F238E27FC236}">
                  <a16:creationId xmlns:a16="http://schemas.microsoft.com/office/drawing/2014/main" id="{D4443074-CB4C-5C4F-9F90-8F278B84E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30" y="5946585"/>
              <a:ext cx="1011288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45" name="Line 853">
              <a:extLst>
                <a:ext uri="{FF2B5EF4-FFF2-40B4-BE49-F238E27FC236}">
                  <a16:creationId xmlns:a16="http://schemas.microsoft.com/office/drawing/2014/main" id="{FE762711-8075-1C46-9C3F-7AA8D88FC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8995" y="6417007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46" name="Line 853">
              <a:extLst>
                <a:ext uri="{FF2B5EF4-FFF2-40B4-BE49-F238E27FC236}">
                  <a16:creationId xmlns:a16="http://schemas.microsoft.com/office/drawing/2014/main" id="{3085DEEE-4FBB-1C44-873E-78617261E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015" y="6413081"/>
              <a:ext cx="1333194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d1</a:t>
              </a:r>
            </a:p>
          </p:txBody>
        </p:sp>
        <p:sp>
          <p:nvSpPr>
            <p:cNvPr id="147" name="Line 853">
              <a:extLst>
                <a:ext uri="{FF2B5EF4-FFF2-40B4-BE49-F238E27FC236}">
                  <a16:creationId xmlns:a16="http://schemas.microsoft.com/office/drawing/2014/main" id="{874BB953-877D-9B41-8494-14DDE2923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5945" y="5587414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19A2A5D5-8CF4-D340-9668-A3232EF082E9}"/>
                </a:ext>
              </a:extLst>
            </p:cNvPr>
            <p:cNvGrpSpPr/>
            <p:nvPr/>
          </p:nvGrpSpPr>
          <p:grpSpPr>
            <a:xfrm>
              <a:off x="2733207" y="5249423"/>
              <a:ext cx="1082989" cy="91908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55" name="Oval 859">
                <a:extLst>
                  <a:ext uri="{FF2B5EF4-FFF2-40B4-BE49-F238E27FC236}">
                    <a16:creationId xmlns:a16="http://schemas.microsoft.com/office/drawing/2014/main" id="{617AB7F6-85F0-1746-BDFC-72A447417D9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58" name="Oval 861">
                <a:extLst>
                  <a:ext uri="{FF2B5EF4-FFF2-40B4-BE49-F238E27FC236}">
                    <a16:creationId xmlns:a16="http://schemas.microsoft.com/office/drawing/2014/main" id="{42E318ED-50F0-B04F-A037-E7F39EF6270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62" name="Oval 862">
                <a:extLst>
                  <a:ext uri="{FF2B5EF4-FFF2-40B4-BE49-F238E27FC236}">
                    <a16:creationId xmlns:a16="http://schemas.microsoft.com/office/drawing/2014/main" id="{247CEBD2-CB62-DE40-9511-C1050C6E486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63" name="Oval 863">
                <a:extLst>
                  <a:ext uri="{FF2B5EF4-FFF2-40B4-BE49-F238E27FC236}">
                    <a16:creationId xmlns:a16="http://schemas.microsoft.com/office/drawing/2014/main" id="{0DD9C3D6-4D36-3E41-B5C8-D4EA715A93B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64" name="Oval 863">
                <a:extLst>
                  <a:ext uri="{FF2B5EF4-FFF2-40B4-BE49-F238E27FC236}">
                    <a16:creationId xmlns:a16="http://schemas.microsoft.com/office/drawing/2014/main" id="{A218F09B-0083-B74C-9F59-9C955E5DADC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F63513DB-90DD-8A45-A8F1-B55BF55DCB1F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80" name="Freeform 860">
                  <a:extLst>
                    <a:ext uri="{FF2B5EF4-FFF2-40B4-BE49-F238E27FC236}">
                      <a16:creationId xmlns:a16="http://schemas.microsoft.com/office/drawing/2014/main" id="{F36D4482-7050-0743-90A4-77F9D671652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1" name="Rectangle 864">
                  <a:extLst>
                    <a:ext uri="{FF2B5EF4-FFF2-40B4-BE49-F238E27FC236}">
                      <a16:creationId xmlns:a16="http://schemas.microsoft.com/office/drawing/2014/main" id="{8ACCD4B6-6F0A-F24D-A26D-CED467DC60D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82" name="Freeform 865">
                  <a:extLst>
                    <a:ext uri="{FF2B5EF4-FFF2-40B4-BE49-F238E27FC236}">
                      <a16:creationId xmlns:a16="http://schemas.microsoft.com/office/drawing/2014/main" id="{7BCF26B7-0CD5-3041-AA09-83F9595DB41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3" name="Freeform 866">
                  <a:extLst>
                    <a:ext uri="{FF2B5EF4-FFF2-40B4-BE49-F238E27FC236}">
                      <a16:creationId xmlns:a16="http://schemas.microsoft.com/office/drawing/2014/main" id="{E6DFF1F6-8B67-8F47-8AEA-2119403C0AF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534533AF-43BA-4C4D-8B8E-FFBFFAEF5424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67" name="Oval 878">
                  <a:extLst>
                    <a:ext uri="{FF2B5EF4-FFF2-40B4-BE49-F238E27FC236}">
                      <a16:creationId xmlns:a16="http://schemas.microsoft.com/office/drawing/2014/main" id="{04C5451B-D09D-A346-998F-2C9AC68663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68" name="Rectangle 880">
                  <a:extLst>
                    <a:ext uri="{FF2B5EF4-FFF2-40B4-BE49-F238E27FC236}">
                      <a16:creationId xmlns:a16="http://schemas.microsoft.com/office/drawing/2014/main" id="{C27D556A-2FB2-5540-B7A5-E091273C8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69" name="Oval 878">
                  <a:extLst>
                    <a:ext uri="{FF2B5EF4-FFF2-40B4-BE49-F238E27FC236}">
                      <a16:creationId xmlns:a16="http://schemas.microsoft.com/office/drawing/2014/main" id="{51EB2958-F263-B04F-9C4A-7A9902D02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0" name="Line 881">
                  <a:extLst>
                    <a:ext uri="{FF2B5EF4-FFF2-40B4-BE49-F238E27FC236}">
                      <a16:creationId xmlns:a16="http://schemas.microsoft.com/office/drawing/2014/main" id="{1013CD0B-0C84-DF4E-AA24-7B4B4250E4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1" name="Line 882">
                  <a:extLst>
                    <a:ext uri="{FF2B5EF4-FFF2-40B4-BE49-F238E27FC236}">
                      <a16:creationId xmlns:a16="http://schemas.microsoft.com/office/drawing/2014/main" id="{74ECE6EB-AF58-224D-AAD9-C77D13393A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2" name="Rectangle 880">
                  <a:extLst>
                    <a:ext uri="{FF2B5EF4-FFF2-40B4-BE49-F238E27FC236}">
                      <a16:creationId xmlns:a16="http://schemas.microsoft.com/office/drawing/2014/main" id="{F9914DE7-3E93-B440-BC81-E3D77AA57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3" name="Oval 878">
                  <a:extLst>
                    <a:ext uri="{FF2B5EF4-FFF2-40B4-BE49-F238E27FC236}">
                      <a16:creationId xmlns:a16="http://schemas.microsoft.com/office/drawing/2014/main" id="{5724DC61-A81F-A440-87FA-8E9BE43959D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4" name="Line 882">
                  <a:extLst>
                    <a:ext uri="{FF2B5EF4-FFF2-40B4-BE49-F238E27FC236}">
                      <a16:creationId xmlns:a16="http://schemas.microsoft.com/office/drawing/2014/main" id="{AF32222D-71CE-FB49-B80B-FC34353BD7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5" name="Line 882">
                  <a:extLst>
                    <a:ext uri="{FF2B5EF4-FFF2-40B4-BE49-F238E27FC236}">
                      <a16:creationId xmlns:a16="http://schemas.microsoft.com/office/drawing/2014/main" id="{64AD9A76-87C4-A54D-B1E7-3822119AE2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6" name="Line 884">
                  <a:extLst>
                    <a:ext uri="{FF2B5EF4-FFF2-40B4-BE49-F238E27FC236}">
                      <a16:creationId xmlns:a16="http://schemas.microsoft.com/office/drawing/2014/main" id="{D36BCA00-230F-6A48-A389-2DFCFD3E6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7" name="Oval 885">
                  <a:extLst>
                    <a:ext uri="{FF2B5EF4-FFF2-40B4-BE49-F238E27FC236}">
                      <a16:creationId xmlns:a16="http://schemas.microsoft.com/office/drawing/2014/main" id="{8CAFAC2A-7DAF-CD42-90A5-D0FE66644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8" name="Line 881">
                  <a:extLst>
                    <a:ext uri="{FF2B5EF4-FFF2-40B4-BE49-F238E27FC236}">
                      <a16:creationId xmlns:a16="http://schemas.microsoft.com/office/drawing/2014/main" id="{77A1DCAE-AC14-9740-9FEB-6E2046C2AC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9" name="Line 882">
                  <a:extLst>
                    <a:ext uri="{FF2B5EF4-FFF2-40B4-BE49-F238E27FC236}">
                      <a16:creationId xmlns:a16="http://schemas.microsoft.com/office/drawing/2014/main" id="{426E13CA-4A57-9A4E-ACC9-E0B3C33D02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7E147E3F-7802-FF46-B2A1-BA06AD3B3B42}"/>
                </a:ext>
              </a:extLst>
            </p:cNvPr>
            <p:cNvGrpSpPr/>
            <p:nvPr/>
          </p:nvGrpSpPr>
          <p:grpSpPr>
            <a:xfrm>
              <a:off x="268465" y="5996966"/>
              <a:ext cx="484418" cy="349404"/>
              <a:chOff x="1012668" y="927184"/>
              <a:chExt cx="747559" cy="539203"/>
            </a:xfrm>
          </p:grpSpPr>
          <p:sp>
            <p:nvSpPr>
              <p:cNvPr id="151" name="Line 853">
                <a:extLst>
                  <a:ext uri="{FF2B5EF4-FFF2-40B4-BE49-F238E27FC236}">
                    <a16:creationId xmlns:a16="http://schemas.microsoft.com/office/drawing/2014/main" id="{AA6F8E24-8A0E-204F-83A5-6DA1D20A6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152" name="Rectangle 876">
                <a:extLst>
                  <a:ext uri="{FF2B5EF4-FFF2-40B4-BE49-F238E27FC236}">
                    <a16:creationId xmlns:a16="http://schemas.microsoft.com/office/drawing/2014/main" id="{32F3269A-9117-394F-B7D5-8AA5F50E574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153" name="Rectangle 873">
                <a:extLst>
                  <a:ext uri="{FF2B5EF4-FFF2-40B4-BE49-F238E27FC236}">
                    <a16:creationId xmlns:a16="http://schemas.microsoft.com/office/drawing/2014/main" id="{ACC9107F-96D8-974F-B7C0-0413C31AA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54" name="Freeform 875">
                <a:extLst>
                  <a:ext uri="{FF2B5EF4-FFF2-40B4-BE49-F238E27FC236}">
                    <a16:creationId xmlns:a16="http://schemas.microsoft.com/office/drawing/2014/main" id="{28DCCC65-7C7E-0E46-8158-0AC9D8493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A59FCF4-BC74-1044-ABAF-206AC803249D}"/>
              </a:ext>
            </a:extLst>
          </p:cNvPr>
          <p:cNvGrpSpPr>
            <a:grpSpLocks noChangeAspect="1"/>
          </p:cNvGrpSpPr>
          <p:nvPr/>
        </p:nvGrpSpPr>
        <p:grpSpPr>
          <a:xfrm>
            <a:off x="683967" y="4737244"/>
            <a:ext cx="2657242" cy="1147446"/>
            <a:chOff x="5323352" y="4678231"/>
            <a:chExt cx="2952491" cy="1274940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31224A47-D239-2D4D-988A-63FA5F165A58}"/>
                </a:ext>
              </a:extLst>
            </p:cNvPr>
            <p:cNvGrpSpPr/>
            <p:nvPr/>
          </p:nvGrpSpPr>
          <p:grpSpPr>
            <a:xfrm>
              <a:off x="7288292" y="5578688"/>
              <a:ext cx="987551" cy="367987"/>
              <a:chOff x="8801532" y="4013715"/>
              <a:chExt cx="1371600" cy="511093"/>
            </a:xfrm>
          </p:grpSpPr>
          <p:sp>
            <p:nvSpPr>
              <p:cNvPr id="231" name="Lightning Bolt 230">
                <a:extLst>
                  <a:ext uri="{FF2B5EF4-FFF2-40B4-BE49-F238E27FC236}">
                    <a16:creationId xmlns:a16="http://schemas.microsoft.com/office/drawing/2014/main" id="{454F90E5-00C9-814D-B7C2-D5B250308AB2}"/>
                  </a:ext>
                </a:extLst>
              </p:cNvPr>
              <p:cNvSpPr/>
              <p:nvPr/>
            </p:nvSpPr>
            <p:spPr>
              <a:xfrm rot="19965343">
                <a:off x="9139183" y="4118408"/>
                <a:ext cx="619075" cy="406400"/>
              </a:xfrm>
              <a:prstGeom prst="lightningBolt">
                <a:avLst/>
              </a:prstGeom>
              <a:solidFill>
                <a:srgbClr val="CDC9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60">
                <a:extLst>
                  <a:ext uri="{FF2B5EF4-FFF2-40B4-BE49-F238E27FC236}">
                    <a16:creationId xmlns:a16="http://schemas.microsoft.com/office/drawing/2014/main" id="{6A52B4A1-CA72-E34E-AAD2-C602EB83C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1532" y="4026280"/>
                <a:ext cx="1371600" cy="32004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1CE71116-F8CF-584B-A479-4BAA4BEEE689}"/>
                  </a:ext>
                </a:extLst>
              </p:cNvPr>
              <p:cNvCxnSpPr/>
              <p:nvPr/>
            </p:nvCxnSpPr>
            <p:spPr>
              <a:xfrm>
                <a:off x="9047075" y="4017699"/>
                <a:ext cx="112471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A02F600B-BE5A-C645-9C97-233CEB4AEE91}"/>
                  </a:ext>
                </a:extLst>
              </p:cNvPr>
              <p:cNvCxnSpPr/>
              <p:nvPr/>
            </p:nvCxnSpPr>
            <p:spPr>
              <a:xfrm flipV="1">
                <a:off x="9829800" y="4013715"/>
                <a:ext cx="341987" cy="332605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98F379E8-D09D-B842-BE54-F1A4B1000A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7725" y="4349095"/>
                <a:ext cx="261014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D760DFB5-F725-CD45-B2DF-86C8F03A3798}"/>
                </a:ext>
              </a:extLst>
            </p:cNvPr>
            <p:cNvGrpSpPr/>
            <p:nvPr/>
          </p:nvGrpSpPr>
          <p:grpSpPr>
            <a:xfrm>
              <a:off x="5323352" y="5509529"/>
              <a:ext cx="1253855" cy="443642"/>
              <a:chOff x="6504246" y="3854161"/>
              <a:chExt cx="1741467" cy="616169"/>
            </a:xfrm>
          </p:grpSpPr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8E4D7837-C8FA-D14C-A3B1-B67DCD67A2FE}"/>
                  </a:ext>
                </a:extLst>
              </p:cNvPr>
              <p:cNvGrpSpPr/>
              <p:nvPr/>
            </p:nvGrpSpPr>
            <p:grpSpPr>
              <a:xfrm>
                <a:off x="6504246" y="3854161"/>
                <a:ext cx="1589458" cy="616169"/>
                <a:chOff x="6135946" y="3854161"/>
                <a:chExt cx="1589458" cy="616169"/>
              </a:xfrm>
            </p:grpSpPr>
            <p:sp>
              <p:nvSpPr>
                <p:cNvPr id="227" name="Lightning Bolt 226">
                  <a:extLst>
                    <a:ext uri="{FF2B5EF4-FFF2-40B4-BE49-F238E27FC236}">
                      <a16:creationId xmlns:a16="http://schemas.microsoft.com/office/drawing/2014/main" id="{36586704-F17F-8341-81B5-73A44B21CCB6}"/>
                    </a:ext>
                  </a:extLst>
                </p:cNvPr>
                <p:cNvSpPr/>
                <p:nvPr/>
              </p:nvSpPr>
              <p:spPr>
                <a:xfrm rot="19965343">
                  <a:off x="6135946" y="4063930"/>
                  <a:ext cx="760257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228" name="Straight Connector 227">
                  <a:extLst>
                    <a:ext uri="{FF2B5EF4-FFF2-40B4-BE49-F238E27FC236}">
                      <a16:creationId xmlns:a16="http://schemas.microsoft.com/office/drawing/2014/main" id="{B92B8934-7E32-2541-9C9D-82EDC9835169}"/>
                    </a:ext>
                  </a:extLst>
                </p:cNvPr>
                <p:cNvCxnSpPr/>
                <p:nvPr/>
              </p:nvCxnSpPr>
              <p:spPr>
                <a:xfrm>
                  <a:off x="6591548" y="3854161"/>
                  <a:ext cx="1133856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21AFAEB5-A061-8A47-853C-09B4CBA56B11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6173361" y="3859976"/>
                  <a:ext cx="423087" cy="41148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34D25165-B6E7-DF4D-9785-E49A5ABF27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1786" y="4296856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6" name="Freeform 860">
                <a:extLst>
                  <a:ext uri="{FF2B5EF4-FFF2-40B4-BE49-F238E27FC236}">
                    <a16:creationId xmlns:a16="http://schemas.microsoft.com/office/drawing/2014/main" id="{8F908318-E569-464A-98AA-7F87EAB9D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378" y="3865501"/>
                <a:ext cx="1723335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94" name="Line 853">
              <a:extLst>
                <a:ext uri="{FF2B5EF4-FFF2-40B4-BE49-F238E27FC236}">
                  <a16:creationId xmlns:a16="http://schemas.microsoft.com/office/drawing/2014/main" id="{ABB6E8B0-A5CD-234B-A613-1793FD185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7843" y="5947252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C26416D3-CCC8-5548-BE30-B688B759DB81}"/>
                </a:ext>
              </a:extLst>
            </p:cNvPr>
            <p:cNvGrpSpPr/>
            <p:nvPr/>
          </p:nvGrpSpPr>
          <p:grpSpPr>
            <a:xfrm>
              <a:off x="6377267" y="4678231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01" name="Oval 859">
                <a:extLst>
                  <a:ext uri="{FF2B5EF4-FFF2-40B4-BE49-F238E27FC236}">
                    <a16:creationId xmlns:a16="http://schemas.microsoft.com/office/drawing/2014/main" id="{B5C4363C-F72D-2E4F-8212-04E8874B35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02" name="Oval 861">
                <a:extLst>
                  <a:ext uri="{FF2B5EF4-FFF2-40B4-BE49-F238E27FC236}">
                    <a16:creationId xmlns:a16="http://schemas.microsoft.com/office/drawing/2014/main" id="{23465578-B1D8-0D4A-A1B0-017E47AA317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03" name="Oval 862">
                <a:extLst>
                  <a:ext uri="{FF2B5EF4-FFF2-40B4-BE49-F238E27FC236}">
                    <a16:creationId xmlns:a16="http://schemas.microsoft.com/office/drawing/2014/main" id="{0271030F-3E70-DA40-A1CC-07DDC690E4B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04" name="Oval 863">
                <a:extLst>
                  <a:ext uri="{FF2B5EF4-FFF2-40B4-BE49-F238E27FC236}">
                    <a16:creationId xmlns:a16="http://schemas.microsoft.com/office/drawing/2014/main" id="{43C68DF6-D2A1-8041-91F6-DE0F60C8A1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05" name="Oval 863">
                <a:extLst>
                  <a:ext uri="{FF2B5EF4-FFF2-40B4-BE49-F238E27FC236}">
                    <a16:creationId xmlns:a16="http://schemas.microsoft.com/office/drawing/2014/main" id="{4F8B532C-F66A-A342-B7AE-1A24E7F5A9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290EBC8A-1442-AD45-9E1F-0A4CCA052DA1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21" name="Freeform 860">
                  <a:extLst>
                    <a:ext uri="{FF2B5EF4-FFF2-40B4-BE49-F238E27FC236}">
                      <a16:creationId xmlns:a16="http://schemas.microsoft.com/office/drawing/2014/main" id="{0DE84CF7-BC95-374A-BF3C-D2E500025A3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2" name="Rectangle 864">
                  <a:extLst>
                    <a:ext uri="{FF2B5EF4-FFF2-40B4-BE49-F238E27FC236}">
                      <a16:creationId xmlns:a16="http://schemas.microsoft.com/office/drawing/2014/main" id="{3556E450-69CF-B345-8A87-EBAA70EF0FA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23" name="Freeform 865">
                  <a:extLst>
                    <a:ext uri="{FF2B5EF4-FFF2-40B4-BE49-F238E27FC236}">
                      <a16:creationId xmlns:a16="http://schemas.microsoft.com/office/drawing/2014/main" id="{198D0F4D-B88E-604C-9DB9-1E45A175961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4" name="Freeform 866">
                  <a:extLst>
                    <a:ext uri="{FF2B5EF4-FFF2-40B4-BE49-F238E27FC236}">
                      <a16:creationId xmlns:a16="http://schemas.microsoft.com/office/drawing/2014/main" id="{E280495F-396F-B249-A716-FE36AB86C1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637C2122-899E-8A4D-8AC6-89C7670AFF34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08" name="Oval 878">
                  <a:extLst>
                    <a:ext uri="{FF2B5EF4-FFF2-40B4-BE49-F238E27FC236}">
                      <a16:creationId xmlns:a16="http://schemas.microsoft.com/office/drawing/2014/main" id="{4C2B30BF-D9D2-6E4F-AC46-CFAB15DA44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9" name="Rectangle 880">
                  <a:extLst>
                    <a:ext uri="{FF2B5EF4-FFF2-40B4-BE49-F238E27FC236}">
                      <a16:creationId xmlns:a16="http://schemas.microsoft.com/office/drawing/2014/main" id="{C303AB37-2F80-E54B-8084-FD5DE7ABF0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0" name="Oval 878">
                  <a:extLst>
                    <a:ext uri="{FF2B5EF4-FFF2-40B4-BE49-F238E27FC236}">
                      <a16:creationId xmlns:a16="http://schemas.microsoft.com/office/drawing/2014/main" id="{DD4947FB-6614-5F47-A01B-EE2160FA1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1" name="Line 881">
                  <a:extLst>
                    <a:ext uri="{FF2B5EF4-FFF2-40B4-BE49-F238E27FC236}">
                      <a16:creationId xmlns:a16="http://schemas.microsoft.com/office/drawing/2014/main" id="{1321BFFB-C02D-5F40-9826-295058BA2B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2" name="Line 882">
                  <a:extLst>
                    <a:ext uri="{FF2B5EF4-FFF2-40B4-BE49-F238E27FC236}">
                      <a16:creationId xmlns:a16="http://schemas.microsoft.com/office/drawing/2014/main" id="{19FB7B31-04E5-4A4D-A241-EAE11A481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3" name="Rectangle 880">
                  <a:extLst>
                    <a:ext uri="{FF2B5EF4-FFF2-40B4-BE49-F238E27FC236}">
                      <a16:creationId xmlns:a16="http://schemas.microsoft.com/office/drawing/2014/main" id="{A862AE7D-7BF0-7247-953A-E57ADE0010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4" name="Oval 878">
                  <a:extLst>
                    <a:ext uri="{FF2B5EF4-FFF2-40B4-BE49-F238E27FC236}">
                      <a16:creationId xmlns:a16="http://schemas.microsoft.com/office/drawing/2014/main" id="{38A62768-7115-6047-90EC-F6837B27D64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5" name="Line 882">
                  <a:extLst>
                    <a:ext uri="{FF2B5EF4-FFF2-40B4-BE49-F238E27FC236}">
                      <a16:creationId xmlns:a16="http://schemas.microsoft.com/office/drawing/2014/main" id="{A1D5A7E9-B1ED-E643-A57F-BD609EE587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6" name="Line 882">
                  <a:extLst>
                    <a:ext uri="{FF2B5EF4-FFF2-40B4-BE49-F238E27FC236}">
                      <a16:creationId xmlns:a16="http://schemas.microsoft.com/office/drawing/2014/main" id="{B32A2A54-4B48-ED41-BF09-08F21E9DA8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7" name="Line 884">
                  <a:extLst>
                    <a:ext uri="{FF2B5EF4-FFF2-40B4-BE49-F238E27FC236}">
                      <a16:creationId xmlns:a16="http://schemas.microsoft.com/office/drawing/2014/main" id="{386A52A9-DBB8-8445-8E9B-E4693352AC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8" name="Oval 885">
                  <a:extLst>
                    <a:ext uri="{FF2B5EF4-FFF2-40B4-BE49-F238E27FC236}">
                      <a16:creationId xmlns:a16="http://schemas.microsoft.com/office/drawing/2014/main" id="{8D33E818-51AF-C34C-A02F-26FA63CF61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9" name="Line 881">
                  <a:extLst>
                    <a:ext uri="{FF2B5EF4-FFF2-40B4-BE49-F238E27FC236}">
                      <a16:creationId xmlns:a16="http://schemas.microsoft.com/office/drawing/2014/main" id="{11C6870C-BAEC-1B4C-AB89-6DC233046A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0" name="Line 882">
                  <a:extLst>
                    <a:ext uri="{FF2B5EF4-FFF2-40B4-BE49-F238E27FC236}">
                      <a16:creationId xmlns:a16="http://schemas.microsoft.com/office/drawing/2014/main" id="{71A79F68-1DAE-AD4B-887B-54867FDD2A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738F7211-9856-BC4F-B574-DC757E173C6E}"/>
                </a:ext>
              </a:extLst>
            </p:cNvPr>
            <p:cNvGrpSpPr/>
            <p:nvPr/>
          </p:nvGrpSpPr>
          <p:grpSpPr>
            <a:xfrm>
              <a:off x="6990430" y="5181159"/>
              <a:ext cx="538242" cy="388227"/>
              <a:chOff x="1012668" y="927184"/>
              <a:chExt cx="747559" cy="539203"/>
            </a:xfrm>
          </p:grpSpPr>
          <p:sp>
            <p:nvSpPr>
              <p:cNvPr id="197" name="Line 853">
                <a:extLst>
                  <a:ext uri="{FF2B5EF4-FFF2-40B4-BE49-F238E27FC236}">
                    <a16:creationId xmlns:a16="http://schemas.microsoft.com/office/drawing/2014/main" id="{A345DE31-46F6-E241-9281-D507F30CE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198" name="Rectangle 876">
                <a:extLst>
                  <a:ext uri="{FF2B5EF4-FFF2-40B4-BE49-F238E27FC236}">
                    <a16:creationId xmlns:a16="http://schemas.microsoft.com/office/drawing/2014/main" id="{A9F5EAF7-C788-2A47-BCEF-7D1955C4268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199" name="Rectangle 873">
                <a:extLst>
                  <a:ext uri="{FF2B5EF4-FFF2-40B4-BE49-F238E27FC236}">
                    <a16:creationId xmlns:a16="http://schemas.microsoft.com/office/drawing/2014/main" id="{6135CE77-5E62-A24C-AF18-5D7DFB5E0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00" name="Freeform 875">
                <a:extLst>
                  <a:ext uri="{FF2B5EF4-FFF2-40B4-BE49-F238E27FC236}">
                    <a16:creationId xmlns:a16="http://schemas.microsoft.com/office/drawing/2014/main" id="{A1AF3FB9-367E-C644-8F19-9EB0DE6A5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236" name="Rectangle 235">
            <a:extLst>
              <a:ext uri="{FF2B5EF4-FFF2-40B4-BE49-F238E27FC236}">
                <a16:creationId xmlns:a16="http://schemas.microsoft.com/office/drawing/2014/main" id="{1AA8C0BE-CAAC-CE4A-8ED1-3F03DC85CE4F}"/>
              </a:ext>
            </a:extLst>
          </p:cNvPr>
          <p:cNvSpPr/>
          <p:nvPr/>
        </p:nvSpPr>
        <p:spPr>
          <a:xfrm>
            <a:off x="488294" y="5929719"/>
            <a:ext cx="292259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900" i="1" dirty="0">
                <a:latin typeface="Times New Roman"/>
                <a:cs typeface="Times New Roman"/>
              </a:rPr>
              <a:t>g</a:t>
            </a:r>
            <a:r>
              <a:rPr lang="ro-RO" sz="1900" dirty="0">
                <a:latin typeface="Times New Roman"/>
                <a:cs typeface="Times New Roman"/>
              </a:rPr>
              <a:t> = {</a:t>
            </a:r>
            <a:r>
              <a:rPr lang="ro-RO" sz="1900" dirty="0">
                <a:latin typeface="Calibri"/>
                <a:cs typeface="Calibri"/>
              </a:rPr>
              <a:t>loc(r1)=d3,</a:t>
            </a:r>
            <a:r>
              <a:rPr lang="en-US" sz="1900" dirty="0">
                <a:latin typeface="Calibri"/>
                <a:cs typeface="Calibri"/>
              </a:rPr>
              <a:t> </a:t>
            </a:r>
            <a:r>
              <a:rPr lang="ro-RO" sz="1900" dirty="0">
                <a:latin typeface="Calibri"/>
                <a:cs typeface="Calibri"/>
              </a:rPr>
              <a:t>loc(c1)=r1</a:t>
            </a:r>
            <a:r>
              <a:rPr lang="ro-RO" sz="1900" dirty="0">
                <a:latin typeface="Times New Roman"/>
                <a:cs typeface="Times New Roman"/>
              </a:rPr>
              <a:t>}</a:t>
            </a:r>
            <a:endParaRPr lang="en-US" sz="1900" dirty="0">
              <a:latin typeface="Times New Roman"/>
              <a:cs typeface="Times New Roman"/>
            </a:endParaRPr>
          </a:p>
        </p:txBody>
      </p:sp>
      <p:sp>
        <p:nvSpPr>
          <p:cNvPr id="237" name="Content Placeholder 6">
            <a:extLst>
              <a:ext uri="{FF2B5EF4-FFF2-40B4-BE49-F238E27FC236}">
                <a16:creationId xmlns:a16="http://schemas.microsoft.com/office/drawing/2014/main" id="{A6A487D8-C54B-C44E-8AC3-F54719323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819011"/>
            <a:ext cx="4399751" cy="13262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Computing </a:t>
            </a:r>
            <a:r>
              <a:rPr lang="en-US" i="1" dirty="0" err="1">
                <a:latin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</a:rPr>
              <a:t>FF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</a:p>
          <a:p>
            <a:pPr marL="349250" lvl="1" indent="0">
              <a:buNone/>
            </a:pPr>
            <a:r>
              <a:rPr lang="en-US" dirty="0">
                <a:latin typeface="Times New Roman" panose="02020603050405020304" pitchFamily="18" charset="0"/>
              </a:rPr>
              <a:t>2. extract a </a:t>
            </a:r>
            <a:r>
              <a:rPr lang="en-US" i="1" dirty="0">
                <a:latin typeface="Times New Roman" panose="02020603050405020304" pitchFamily="18" charset="0"/>
              </a:rPr>
              <a:t>minimal </a:t>
            </a:r>
            <a:r>
              <a:rPr lang="en-US" dirty="0">
                <a:latin typeface="Times New Roman" panose="02020603050405020304" pitchFamily="18" charset="0"/>
              </a:rPr>
              <a:t>relaxed solution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if you remove any actions from it, it’s no longer a relaxed solution</a:t>
            </a:r>
          </a:p>
          <a:p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E16CF51-55D5-3649-B47A-1398DA81AB5F}"/>
              </a:ext>
            </a:extLst>
          </p:cNvPr>
          <p:cNvSpPr/>
          <p:nvPr/>
        </p:nvSpPr>
        <p:spPr>
          <a:xfrm>
            <a:off x="4511938" y="2390655"/>
            <a:ext cx="38829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0066"/>
                </a:solidFill>
                <a:latin typeface="Times New Roman"/>
                <a:cs typeface="Times New Roman"/>
              </a:rPr>
              <a:t>Solution extraction starting at </a:t>
            </a:r>
            <a:r>
              <a:rPr lang="en-US" sz="2000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/>
              </a:rPr>
              <a:t>ĝ</a:t>
            </a:r>
            <a:r>
              <a:rPr lang="en-US" sz="2000" baseline="-25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Times New Roman"/>
                <a:cs typeface="Times New Roman"/>
              </a:rPr>
              <a:t> = </a:t>
            </a:r>
            <a:r>
              <a:rPr lang="en-US" sz="2000" i="1" dirty="0">
                <a:solidFill>
                  <a:srgbClr val="660066"/>
                </a:solidFill>
                <a:latin typeface="Times New Roman"/>
                <a:cs typeface="Times New Roman"/>
              </a:rPr>
              <a:t>g</a:t>
            </a:r>
            <a:endParaRPr lang="en-US" sz="2000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8972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0778"/>
            <a:ext cx="8793155" cy="538480"/>
          </a:xfrm>
        </p:spPr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623" y="984071"/>
            <a:ext cx="8515932" cy="5793772"/>
          </a:xfrm>
        </p:spPr>
        <p:txBody>
          <a:bodyPr/>
          <a:lstStyle/>
          <a:p>
            <a:r>
              <a:rPr lang="en-US" dirty="0"/>
              <a:t>R</a:t>
            </a:r>
            <a:r>
              <a:rPr lang="ro-RO" dirty="0" err="1"/>
              <a:t>unning</a:t>
            </a:r>
            <a:r>
              <a:rPr lang="ro-RO" dirty="0"/>
              <a:t> </a:t>
            </a:r>
            <a:r>
              <a:rPr lang="ro-RO" dirty="0" err="1"/>
              <a:t>time</a:t>
            </a:r>
            <a:r>
              <a:rPr lang="ro-RO" dirty="0"/>
              <a:t> </a:t>
            </a:r>
            <a:r>
              <a:rPr lang="en-US" dirty="0"/>
              <a:t>is </a:t>
            </a:r>
            <a:r>
              <a:rPr lang="ro-RO" dirty="0" err="1"/>
              <a:t>polynomial</a:t>
            </a:r>
            <a:r>
              <a:rPr lang="ro-RO" dirty="0"/>
              <a:t> in </a:t>
            </a:r>
            <a:r>
              <a:rPr lang="hr-HR" dirty="0">
                <a:latin typeface="Times New Roman Regular" charset="0"/>
              </a:rPr>
              <a:t>|</a:t>
            </a:r>
            <a:r>
              <a:rPr lang="hr-HR" i="1" dirty="0"/>
              <a:t>A</a:t>
            </a:r>
            <a:r>
              <a:rPr lang="hr-HR" dirty="0">
                <a:latin typeface="Times New Roman Regular" charset="0"/>
              </a:rPr>
              <a:t>|</a:t>
            </a:r>
            <a:r>
              <a:rPr lang="hr-HR" dirty="0"/>
              <a:t> +  </a:t>
            </a:r>
            <a:r>
              <a:rPr lang="en-US" dirty="0"/>
              <a:t>∑</a:t>
            </a:r>
            <a:r>
              <a:rPr lang="hr-HR" i="1" baseline="-25000" dirty="0" err="1"/>
              <a:t>x</a:t>
            </a:r>
            <a:r>
              <a:rPr lang="hr-HR" baseline="-25000" dirty="0" err="1"/>
              <a:t>∈</a:t>
            </a:r>
            <a:r>
              <a:rPr lang="hr-HR" i="1" baseline="-25000" dirty="0" err="1"/>
              <a:t>X</a:t>
            </a:r>
            <a:r>
              <a:rPr lang="hr-HR" i="1" baseline="-25000" dirty="0"/>
              <a:t> </a:t>
            </a:r>
            <a:r>
              <a:rPr lang="hr-HR" dirty="0">
                <a:latin typeface="Times New Roman Regular" charset="0"/>
              </a:rPr>
              <a:t>|</a:t>
            </a:r>
            <a:r>
              <a:rPr lang="hr-HR" dirty="0" err="1"/>
              <a:t>Range</a:t>
            </a:r>
            <a:r>
              <a:rPr lang="hr-HR" dirty="0"/>
              <a:t>(</a:t>
            </a:r>
            <a:r>
              <a:rPr lang="hr-HR" i="1" dirty="0"/>
              <a:t>x</a:t>
            </a:r>
            <a:r>
              <a:rPr lang="hr-HR" dirty="0"/>
              <a:t>)</a:t>
            </a:r>
            <a:r>
              <a:rPr lang="hr-HR" dirty="0">
                <a:latin typeface="Times New Roman Regular" charset="0"/>
              </a:rPr>
              <a:t>|</a:t>
            </a:r>
            <a:br>
              <a:rPr lang="hr-HR" baseline="-25000" dirty="0">
                <a:latin typeface="Times New Roman Regular" charset="0"/>
              </a:rPr>
            </a:br>
            <a:endParaRPr lang="ro-RO" baseline="-25000" dirty="0">
              <a:latin typeface="Times New Roman Regular" charset="0"/>
            </a:endParaRPr>
          </a:p>
          <a:p>
            <a:r>
              <a:rPr lang="en-US" i="1" dirty="0" err="1"/>
              <a:t>h</a:t>
            </a:r>
            <a:r>
              <a:rPr lang="en-US" baseline="30000" dirty="0" err="1"/>
              <a:t>FF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value returned by </a:t>
            </a:r>
            <a:r>
              <a:rPr lang="en-US" dirty="0">
                <a:latin typeface="Calibri" panose="020F0502020204030204" pitchFamily="34" charset="0"/>
              </a:rPr>
              <a:t>HFF</a:t>
            </a:r>
            <a:r>
              <a:rPr lang="en-US" dirty="0"/>
              <a:t>(</a:t>
            </a:r>
            <a:r>
              <a:rPr lang="en-US" dirty="0" err="1"/>
              <a:t>Σ,</a:t>
            </a:r>
            <a:r>
              <a:rPr lang="en-US" i="1" dirty="0" err="1"/>
              <a:t>s,g</a:t>
            </a:r>
            <a:r>
              <a:rPr lang="en-US" dirty="0"/>
              <a:t>) </a:t>
            </a:r>
          </a:p>
          <a:p>
            <a:pPr marL="793750" lvl="2" indent="0">
              <a:buNone/>
            </a:pPr>
            <a:r>
              <a:rPr lang="en-US" dirty="0"/>
              <a:t>   = ∑</a:t>
            </a:r>
            <a:r>
              <a:rPr lang="en-US" baseline="-25000" dirty="0"/>
              <a:t> </a:t>
            </a:r>
            <a:r>
              <a:rPr lang="en-US" i="1" baseline="-25000" dirty="0" err="1"/>
              <a:t>i</a:t>
            </a:r>
            <a:r>
              <a:rPr lang="ro-RO" dirty="0"/>
              <a:t> cost(</a:t>
            </a:r>
            <a:r>
              <a:rPr lang="ro-RO" i="1" dirty="0" err="1"/>
              <a:t>â</a:t>
            </a:r>
            <a:r>
              <a:rPr lang="ro-RO" i="1" baseline="-25000" dirty="0" err="1"/>
              <a:t>i</a:t>
            </a:r>
            <a:r>
              <a:rPr lang="ro-RO" dirty="0"/>
              <a:t>)</a:t>
            </a:r>
          </a:p>
          <a:p>
            <a:pPr marL="793750" lvl="2" indent="0">
              <a:buNone/>
            </a:pPr>
            <a:r>
              <a:rPr lang="en-US" dirty="0"/>
              <a:t>   = ∑</a:t>
            </a:r>
            <a:r>
              <a:rPr lang="en-US" baseline="-25000" dirty="0"/>
              <a:t> </a:t>
            </a:r>
            <a:r>
              <a:rPr lang="en-US" i="1" baseline="-25000" dirty="0" err="1"/>
              <a:t>i</a:t>
            </a:r>
            <a:r>
              <a:rPr lang="ro-RO" dirty="0"/>
              <a:t> ∑ {cost(</a:t>
            </a:r>
            <a:r>
              <a:rPr lang="ro-RO" i="1" dirty="0"/>
              <a:t>a</a:t>
            </a:r>
            <a:r>
              <a:rPr lang="ro-RO" dirty="0"/>
              <a:t>) | </a:t>
            </a:r>
            <a:r>
              <a:rPr lang="ro-RO" i="1" dirty="0"/>
              <a:t>a</a:t>
            </a:r>
            <a:r>
              <a:rPr lang="ro-RO" dirty="0"/>
              <a:t> ∈</a:t>
            </a:r>
            <a:r>
              <a:rPr lang="ro-RO" i="1" dirty="0"/>
              <a:t> </a:t>
            </a:r>
            <a:r>
              <a:rPr lang="ro-RO" i="1" dirty="0" err="1"/>
              <a:t>â</a:t>
            </a:r>
            <a:r>
              <a:rPr lang="ro-RO" i="1" baseline="-25000" dirty="0" err="1"/>
              <a:t>i</a:t>
            </a:r>
            <a:r>
              <a:rPr lang="ro-RO" i="1" baseline="-25000" dirty="0"/>
              <a:t> </a:t>
            </a:r>
            <a:r>
              <a:rPr lang="ro-RO" dirty="0"/>
              <a:t>}</a:t>
            </a:r>
            <a:br>
              <a:rPr lang="en-US" baseline="-25000" dirty="0"/>
            </a:br>
            <a:endParaRPr lang="en-US" baseline="-25000" dirty="0">
              <a:latin typeface="Times New Roman" panose="02020603050405020304" pitchFamily="18" charset="0"/>
            </a:endParaRPr>
          </a:p>
          <a:p>
            <a:pPr lvl="1"/>
            <a:r>
              <a:rPr lang="ro-RO" dirty="0" err="1">
                <a:latin typeface="Times New Roman" panose="02020603050405020304" pitchFamily="18" charset="0"/>
              </a:rPr>
              <a:t>each</a:t>
            </a:r>
            <a:r>
              <a:rPr lang="ro-RO" dirty="0">
                <a:latin typeface="Times New Roman" panose="02020603050405020304" pitchFamily="18" charset="0"/>
              </a:rPr>
              <a:t> </a:t>
            </a:r>
            <a:r>
              <a:rPr lang="ro-RO" i="1" dirty="0" err="1">
                <a:latin typeface="Times New Roman" panose="02020603050405020304" pitchFamily="18" charset="0"/>
              </a:rPr>
              <a:t>â</a:t>
            </a:r>
            <a:r>
              <a:rPr lang="ro-RO" i="1" baseline="-25000" dirty="0" err="1">
                <a:latin typeface="Times New Roman" panose="02020603050405020304" pitchFamily="18" charset="0"/>
              </a:rPr>
              <a:t>i</a:t>
            </a:r>
            <a:r>
              <a:rPr lang="ro-RO" dirty="0">
                <a:latin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</a:rPr>
              <a:t>is</a:t>
            </a:r>
            <a:r>
              <a:rPr lang="ro-RO" dirty="0">
                <a:latin typeface="Times New Roman" panose="02020603050405020304" pitchFamily="18" charset="0"/>
              </a:rPr>
              <a:t> a minimal set of </a:t>
            </a:r>
            <a:r>
              <a:rPr lang="ro-RO" dirty="0" err="1">
                <a:latin typeface="Times New Roman" panose="02020603050405020304" pitchFamily="18" charset="0"/>
              </a:rPr>
              <a:t>actions</a:t>
            </a:r>
            <a:r>
              <a:rPr lang="en-US" dirty="0">
                <a:latin typeface="Times New Roman" panose="02020603050405020304" pitchFamily="18" charset="0"/>
              </a:rPr>
              <a:t> such that </a:t>
            </a:r>
            <a:r>
              <a:rPr lang="en-US" dirty="0" err="1">
                <a:latin typeface="Times New Roman" panose="02020603050405020304" pitchFamily="18" charset="0"/>
              </a:rPr>
              <a:t>γ</a:t>
            </a:r>
            <a:r>
              <a:rPr lang="en-US" baseline="30000" dirty="0">
                <a:latin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/>
              </a:rPr>
              <a:t>ŝ</a:t>
            </a:r>
            <a:r>
              <a:rPr lang="en-US" i="1" baseline="-25000" dirty="0">
                <a:latin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</a:rPr>
              <a:t>-1</a:t>
            </a:r>
            <a:r>
              <a:rPr lang="en-US" dirty="0">
                <a:latin typeface="Times New Roman" panose="02020603050405020304" pitchFamily="18" charset="0"/>
              </a:rPr>
              <a:t>,</a:t>
            </a:r>
            <a:r>
              <a:rPr lang="ro-RO" i="1" dirty="0">
                <a:latin typeface="Times New Roman" panose="02020603050405020304" pitchFamily="18" charset="0"/>
              </a:rPr>
              <a:t>â</a:t>
            </a:r>
            <a:r>
              <a:rPr lang="en-US" i="1" baseline="-25000" dirty="0" err="1">
                <a:latin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</a:rPr>
              <a:t>) r-satisfies </a:t>
            </a:r>
            <a:r>
              <a:rPr lang="en-US" i="1" dirty="0" err="1">
                <a:latin typeface="Times New Roman" panose="02020603050405020304" pitchFamily="18" charset="0"/>
              </a:rPr>
              <a:t>ĝ</a:t>
            </a:r>
            <a:r>
              <a:rPr lang="ro-RO" i="1" baseline="-25000" dirty="0">
                <a:latin typeface="Times New Roman" panose="02020603050405020304" pitchFamily="18" charset="0"/>
              </a:rPr>
              <a:t>i</a:t>
            </a:r>
            <a:endParaRPr lang="en-US" dirty="0"/>
          </a:p>
          <a:p>
            <a:pPr lvl="2"/>
            <a:r>
              <a:rPr lang="en-US" i="1" dirty="0">
                <a:latin typeface="Times New Roman" panose="02020603050405020304" pitchFamily="18" charset="0"/>
              </a:rPr>
              <a:t>minimal </a:t>
            </a:r>
            <a:r>
              <a:rPr lang="en-US" dirty="0"/>
              <a:t>doesn’t mean </a:t>
            </a:r>
            <a:r>
              <a:rPr lang="en-US" i="1" dirty="0"/>
              <a:t>smallest</a:t>
            </a:r>
            <a:br>
              <a:rPr lang="en-US" i="1" baseline="-25000" dirty="0"/>
            </a:br>
            <a:endParaRPr lang="ro-RO" baseline="-25000" dirty="0"/>
          </a:p>
          <a:p>
            <a:r>
              <a:rPr lang="en-US" i="1" dirty="0" err="1"/>
              <a:t>h</a:t>
            </a:r>
            <a:r>
              <a:rPr lang="en-US" baseline="30000" dirty="0" err="1"/>
              <a:t>FF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is ambiguous</a:t>
            </a:r>
          </a:p>
          <a:p>
            <a:pPr lvl="1"/>
            <a:r>
              <a:rPr lang="ro-RO" dirty="0" err="1"/>
              <a:t>depends</a:t>
            </a:r>
            <a:r>
              <a:rPr lang="ro-RO" dirty="0"/>
              <a:t> on </a:t>
            </a:r>
            <a:r>
              <a:rPr lang="ro-RO" i="1" dirty="0" err="1"/>
              <a:t>which</a:t>
            </a:r>
            <a:r>
              <a:rPr lang="en-US" dirty="0"/>
              <a:t> </a:t>
            </a:r>
            <a:r>
              <a:rPr lang="ro-RO" dirty="0"/>
              <a:t>minimal </a:t>
            </a:r>
            <a:r>
              <a:rPr lang="ro-RO" dirty="0" err="1"/>
              <a:t>sets</a:t>
            </a:r>
            <a:r>
              <a:rPr lang="ro-RO" dirty="0"/>
              <a:t> </a:t>
            </a:r>
            <a:r>
              <a:rPr lang="ro-RO" dirty="0" err="1"/>
              <a:t>we</a:t>
            </a:r>
            <a:r>
              <a:rPr lang="ro-RO" dirty="0"/>
              <a:t> </a:t>
            </a:r>
            <a:r>
              <a:rPr lang="ro-RO" dirty="0" err="1"/>
              <a:t>choose</a:t>
            </a:r>
            <a:br>
              <a:rPr lang="ro-RO" baseline="-25000" dirty="0"/>
            </a:br>
            <a:endParaRPr lang="en-US" i="1" baseline="-25000" dirty="0"/>
          </a:p>
          <a:p>
            <a:r>
              <a:rPr lang="en-US" i="1" dirty="0" err="1"/>
              <a:t>h</a:t>
            </a:r>
            <a:r>
              <a:rPr lang="en-US" baseline="30000" dirty="0" err="1"/>
              <a:t>FF</a:t>
            </a:r>
            <a:r>
              <a:rPr lang="en-US" dirty="0"/>
              <a:t> not admissible</a:t>
            </a:r>
            <a:br>
              <a:rPr lang="en-US" baseline="-25000" dirty="0"/>
            </a:br>
            <a:endParaRPr lang="en-US" i="1" baseline="-25000" dirty="0"/>
          </a:p>
          <a:p>
            <a:r>
              <a:rPr lang="en-US" i="1" dirty="0" err="1"/>
              <a:t>h</a:t>
            </a:r>
            <a:r>
              <a:rPr lang="en-US" baseline="30000" dirty="0" err="1"/>
              <a:t>FF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≥ </a:t>
            </a:r>
            <a:r>
              <a:rPr lang="en-US" i="1" dirty="0"/>
              <a:t>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</a:t>
            </a:r>
            <a:r>
              <a:rPr lang="en-US" i="1" dirty="0"/>
              <a:t>smallest</a:t>
            </a:r>
            <a:r>
              <a:rPr lang="en-US" dirty="0"/>
              <a:t> cost of any relaxed plan from </a:t>
            </a:r>
            <a:r>
              <a:rPr lang="en-US" i="1" dirty="0"/>
              <a:t>s</a:t>
            </a:r>
            <a:r>
              <a:rPr lang="en-US" dirty="0"/>
              <a:t> to goal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25013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2FCC-3AF8-C146-99C5-01061342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9AAD1-B501-C543-91F7-AE74A96E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37" y="1477108"/>
            <a:ext cx="3540372" cy="4216645"/>
          </a:xfrm>
          <a:solidFill>
            <a:srgbClr val="D2EE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Poll</a:t>
            </a:r>
            <a:r>
              <a:rPr lang="en-US" dirty="0"/>
              <a:t>. Suppose the goal atoms are </a:t>
            </a:r>
            <a:r>
              <a:rPr lang="en-US" dirty="0">
                <a:latin typeface="Calibri" panose="020F0502020204030204" pitchFamily="34" charset="0"/>
              </a:rPr>
              <a:t>c7</a:t>
            </a:r>
            <a:r>
              <a:rPr lang="en-US" dirty="0"/>
              <a:t>, </a:t>
            </a:r>
            <a:r>
              <a:rPr lang="en-US" dirty="0">
                <a:latin typeface="Calibri" panose="020F0502020204030204" pitchFamily="34" charset="0"/>
              </a:rPr>
              <a:t>c8</a:t>
            </a:r>
            <a:r>
              <a:rPr lang="en-US" dirty="0"/>
              <a:t>, </a:t>
            </a:r>
            <a:r>
              <a:rPr lang="en-US" dirty="0">
                <a:latin typeface="Calibri" panose="020F0502020204030204" pitchFamily="34" charset="0"/>
              </a:rPr>
              <a:t>c9</a:t>
            </a:r>
            <a:r>
              <a:rPr lang="en-US" dirty="0"/>
              <a:t>. How many minimal relaxed solutions are there?</a:t>
            </a:r>
          </a:p>
          <a:p>
            <a:pPr marL="341313" lvl="1" indent="0">
              <a:buNone/>
            </a:pPr>
            <a:r>
              <a:rPr lang="en-US" dirty="0"/>
              <a:t>1.  1</a:t>
            </a:r>
          </a:p>
          <a:p>
            <a:pPr marL="341313" lvl="1" indent="0">
              <a:buNone/>
            </a:pPr>
            <a:r>
              <a:rPr lang="en-US" dirty="0"/>
              <a:t>2.  2</a:t>
            </a:r>
          </a:p>
          <a:p>
            <a:pPr marL="341313" lvl="1" indent="0">
              <a:buNone/>
            </a:pPr>
            <a:r>
              <a:rPr lang="en-US" dirty="0"/>
              <a:t>3.  3</a:t>
            </a:r>
          </a:p>
          <a:p>
            <a:pPr marL="341313" lvl="1" indent="0">
              <a:buNone/>
            </a:pPr>
            <a:r>
              <a:rPr lang="en-US" dirty="0"/>
              <a:t>4.  4</a:t>
            </a:r>
          </a:p>
          <a:p>
            <a:pPr marL="341313" lvl="1" indent="0">
              <a:buNone/>
            </a:pPr>
            <a:r>
              <a:rPr lang="en-US" dirty="0"/>
              <a:t>5.  5</a:t>
            </a:r>
          </a:p>
          <a:p>
            <a:pPr marL="341313" lvl="1" indent="0">
              <a:buNone/>
            </a:pPr>
            <a:r>
              <a:rPr lang="en-US" dirty="0"/>
              <a:t>6.  6</a:t>
            </a:r>
          </a:p>
          <a:p>
            <a:pPr marL="341313" lvl="1" indent="0">
              <a:buNone/>
            </a:pPr>
            <a:r>
              <a:rPr lang="en-US" dirty="0"/>
              <a:t>7.  7</a:t>
            </a:r>
          </a:p>
          <a:p>
            <a:pPr marL="341313" lvl="1" indent="0">
              <a:buNone/>
            </a:pPr>
            <a:r>
              <a:rPr lang="en-US" dirty="0"/>
              <a:t>8.  ≥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9FC25-A676-874D-8371-56E0EF908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058" y="1986084"/>
            <a:ext cx="5321300" cy="348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256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3.2.2.     Landmark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= (Σ,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,</a:t>
            </a:r>
            <a:r>
              <a:rPr lang="en-US" i="1" dirty="0"/>
              <a:t>g</a:t>
            </a:r>
            <a:r>
              <a:rPr lang="en-US" dirty="0"/>
              <a:t>) be a planning problem</a:t>
            </a:r>
          </a:p>
          <a:p>
            <a:r>
              <a:rPr lang="en-US" dirty="0"/>
              <a:t>Let </a:t>
            </a:r>
            <a:r>
              <a:rPr lang="en-US" i="1" dirty="0" err="1"/>
              <a:t>φ</a:t>
            </a:r>
            <a:r>
              <a:rPr lang="en-US" i="1" dirty="0"/>
              <a:t> = </a:t>
            </a:r>
            <a:r>
              <a:rPr lang="el-GR" i="1" dirty="0"/>
              <a:t>φ</a:t>
            </a:r>
            <a:r>
              <a:rPr lang="en-US" baseline="-25000" dirty="0"/>
              <a:t>1 </a:t>
            </a:r>
            <a:r>
              <a:rPr lang="en-US" dirty="0">
                <a:latin typeface="Times New Roman Regular" charset="0"/>
                <a:cs typeface="Times New Roman Regular" charset="0"/>
              </a:rPr>
              <a:t>∨ </a:t>
            </a:r>
            <a:r>
              <a:rPr lang="en-US" dirty="0"/>
              <a:t>… </a:t>
            </a:r>
            <a:r>
              <a:rPr lang="en-US" dirty="0">
                <a:latin typeface="Times New Roman Regular" charset="0"/>
                <a:cs typeface="Times New Roman Regular" charset="0"/>
              </a:rPr>
              <a:t>∨ </a:t>
            </a:r>
            <a:r>
              <a:rPr lang="el-GR" i="1" dirty="0"/>
              <a:t>φ</a:t>
            </a:r>
            <a:r>
              <a:rPr lang="en-US" i="1" baseline="-25000" dirty="0"/>
              <a:t>m</a:t>
            </a:r>
            <a:r>
              <a:rPr lang="en-US" dirty="0"/>
              <a:t> be a disjunction of ground atoms</a:t>
            </a:r>
          </a:p>
          <a:p>
            <a:r>
              <a:rPr lang="el-GR" i="1" dirty="0"/>
              <a:t>φ</a:t>
            </a:r>
            <a:r>
              <a:rPr lang="en-US" dirty="0"/>
              <a:t> is a </a:t>
            </a:r>
            <a:r>
              <a:rPr lang="en-US" i="1" dirty="0"/>
              <a:t>disjunctive landmark </a:t>
            </a:r>
            <a:r>
              <a:rPr lang="en-US" dirty="0"/>
              <a:t>for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if </a:t>
            </a:r>
            <a:r>
              <a:rPr lang="el-GR" i="1" dirty="0"/>
              <a:t>φ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is tru</a:t>
            </a:r>
            <a:r>
              <a:rPr lang="en-US" dirty="0"/>
              <a:t>e at some point in every solution for </a:t>
            </a:r>
            <a:r>
              <a:rPr lang="en-US" i="1" dirty="0"/>
              <a:t>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r>
              <a:rPr lang="en-US" dirty="0"/>
              <a:t>Example disjunctive landmarks</a:t>
            </a:r>
          </a:p>
          <a:p>
            <a:pPr lvl="1"/>
            <a:r>
              <a:rPr lang="ro-RO" dirty="0">
                <a:latin typeface="Calibri"/>
              </a:rPr>
              <a:t>loc(r1)=d1</a:t>
            </a:r>
          </a:p>
          <a:p>
            <a:pPr lvl="1"/>
            <a:r>
              <a:rPr lang="ro-RO" dirty="0">
                <a:latin typeface="Calibri"/>
              </a:rPr>
              <a:t>loc(r1)=d3</a:t>
            </a:r>
          </a:p>
          <a:p>
            <a:pPr lvl="1"/>
            <a:r>
              <a:rPr lang="ro-RO" dirty="0">
                <a:latin typeface="Calibri"/>
              </a:rPr>
              <a:t>loc(r1)=d3 </a:t>
            </a:r>
            <a:r>
              <a:rPr lang="en-US" dirty="0">
                <a:latin typeface="Times New Roman Regular" charset="0"/>
                <a:cs typeface="Times New Roman Regular" charset="0"/>
              </a:rPr>
              <a:t>∨</a:t>
            </a:r>
            <a:r>
              <a:rPr lang="en-US" dirty="0"/>
              <a:t> </a:t>
            </a:r>
            <a:r>
              <a:rPr lang="ro-RO" dirty="0">
                <a:latin typeface="Calibri"/>
              </a:rPr>
              <a:t>loc(r1)=d2</a:t>
            </a:r>
          </a:p>
          <a:p>
            <a:pPr marL="396875" lvl="1" indent="0">
              <a:buNone/>
            </a:pPr>
            <a:endParaRPr lang="ro-RO" dirty="0">
              <a:latin typeface="Calibri"/>
            </a:endParaRPr>
          </a:p>
          <a:p>
            <a:pPr lvl="1"/>
            <a:endParaRPr lang="en-US" b="1" dirty="0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471C2C7-D1BA-A34B-9C51-177DBAE9F1DE}"/>
              </a:ext>
            </a:extLst>
          </p:cNvPr>
          <p:cNvGrpSpPr/>
          <p:nvPr/>
        </p:nvGrpSpPr>
        <p:grpSpPr>
          <a:xfrm>
            <a:off x="2277149" y="2332791"/>
            <a:ext cx="3779569" cy="1975637"/>
            <a:chOff x="821024" y="4395049"/>
            <a:chExt cx="4199521" cy="2195152"/>
          </a:xfrm>
        </p:grpSpPr>
        <p:sp>
          <p:nvSpPr>
            <p:cNvPr id="203" name="Rectangle 891">
              <a:extLst>
                <a:ext uri="{FF2B5EF4-FFF2-40B4-BE49-F238E27FC236}">
                  <a16:creationId xmlns:a16="http://schemas.microsoft.com/office/drawing/2014/main" id="{5FE4376C-F6FE-8542-9A0C-27CD63712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217" y="5906458"/>
              <a:ext cx="72" cy="307777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04" name="Rectangle 891">
              <a:extLst>
                <a:ext uri="{FF2B5EF4-FFF2-40B4-BE49-F238E27FC236}">
                  <a16:creationId xmlns:a16="http://schemas.microsoft.com/office/drawing/2014/main" id="{D35F1E06-E888-3441-81CA-68B07D1F5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119" y="5970316"/>
              <a:ext cx="72" cy="307777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89F1A0F9-10CA-8748-9F9A-AE1769FB362B}"/>
                </a:ext>
              </a:extLst>
            </p:cNvPr>
            <p:cNvGrpSpPr/>
            <p:nvPr/>
          </p:nvGrpSpPr>
          <p:grpSpPr>
            <a:xfrm>
              <a:off x="1274031" y="5221214"/>
              <a:ext cx="1825213" cy="882542"/>
              <a:chOff x="1045285" y="2272625"/>
              <a:chExt cx="2535019" cy="1225752"/>
            </a:xfrm>
          </p:grpSpPr>
          <p:sp>
            <p:nvSpPr>
              <p:cNvPr id="294" name="Line 853">
                <a:extLst>
                  <a:ext uri="{FF2B5EF4-FFF2-40B4-BE49-F238E27FC236}">
                    <a16:creationId xmlns:a16="http://schemas.microsoft.com/office/drawing/2014/main" id="{FED31F5C-9759-2B41-A0F4-89C84C78D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85" y="3492318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BE809840-246E-8B4E-A873-5FCC2898B3AD}"/>
                  </a:ext>
                </a:extLst>
              </p:cNvPr>
              <p:cNvCxnSpPr/>
              <p:nvPr/>
            </p:nvCxnSpPr>
            <p:spPr>
              <a:xfrm>
                <a:off x="2180139" y="22726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Freeform 860">
                <a:extLst>
                  <a:ext uri="{FF2B5EF4-FFF2-40B4-BE49-F238E27FC236}">
                    <a16:creationId xmlns:a16="http://schemas.microsoft.com/office/drawing/2014/main" id="{6CD82819-48E5-8948-B682-86ADD4D86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97" name="Freeform 860">
                <a:extLst>
                  <a:ext uri="{FF2B5EF4-FFF2-40B4-BE49-F238E27FC236}">
                    <a16:creationId xmlns:a16="http://schemas.microsoft.com/office/drawing/2014/main" id="{03A40A5F-E95B-8E4F-AD29-FE25E8805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284995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206" name="Line 853">
              <a:extLst>
                <a:ext uri="{FF2B5EF4-FFF2-40B4-BE49-F238E27FC236}">
                  <a16:creationId xmlns:a16="http://schemas.microsoft.com/office/drawing/2014/main" id="{8B7AEDCE-3358-6F43-8433-F82B8242B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197" y="6131634"/>
              <a:ext cx="592531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080930BD-C28C-994D-A513-484EDFF62E02}"/>
                </a:ext>
              </a:extLst>
            </p:cNvPr>
            <p:cNvGrpSpPr/>
            <p:nvPr/>
          </p:nvGrpSpPr>
          <p:grpSpPr>
            <a:xfrm>
              <a:off x="3846906" y="5276583"/>
              <a:ext cx="1173639" cy="311392"/>
              <a:chOff x="4618723" y="2328766"/>
              <a:chExt cx="1630056" cy="432488"/>
            </a:xfrm>
          </p:grpSpPr>
          <p:sp>
            <p:nvSpPr>
              <p:cNvPr id="291" name="Freeform 860">
                <a:extLst>
                  <a:ext uri="{FF2B5EF4-FFF2-40B4-BE49-F238E27FC236}">
                    <a16:creationId xmlns:a16="http://schemas.microsoft.com/office/drawing/2014/main" id="{31A8C137-EDE8-DA43-8EFC-122BA9368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E9797127-4A5E-C14D-9A64-2BE82CB8C00C}"/>
                  </a:ext>
                </a:extLst>
              </p:cNvPr>
              <p:cNvCxnSpPr/>
              <p:nvPr/>
            </p:nvCxnSpPr>
            <p:spPr>
              <a:xfrm>
                <a:off x="5124068" y="2328766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Freeform 860">
                <a:extLst>
                  <a:ext uri="{FF2B5EF4-FFF2-40B4-BE49-F238E27FC236}">
                    <a16:creationId xmlns:a16="http://schemas.microsoft.com/office/drawing/2014/main" id="{0E33BD7C-47D5-C147-B4FA-E508642A2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337351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BABFBBF0-F304-0247-A856-4692DC35E79F}"/>
                </a:ext>
              </a:extLst>
            </p:cNvPr>
            <p:cNvCxnSpPr/>
            <p:nvPr/>
          </p:nvCxnSpPr>
          <p:spPr>
            <a:xfrm>
              <a:off x="2803769" y="6063004"/>
              <a:ext cx="65836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Freeform 860">
              <a:extLst>
                <a:ext uri="{FF2B5EF4-FFF2-40B4-BE49-F238E27FC236}">
                  <a16:creationId xmlns:a16="http://schemas.microsoft.com/office/drawing/2014/main" id="{BDA90E11-DBAF-2A40-970C-995C7BFDB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009" y="6106437"/>
              <a:ext cx="888796" cy="27190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10" name="Freeform 860">
              <a:extLst>
                <a:ext uri="{FF2B5EF4-FFF2-40B4-BE49-F238E27FC236}">
                  <a16:creationId xmlns:a16="http://schemas.microsoft.com/office/drawing/2014/main" id="{BF9C2A9A-1863-3A4B-8947-8230C71CB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818" y="6067797"/>
              <a:ext cx="1123653" cy="29464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11" name="Line 853">
              <a:extLst>
                <a:ext uri="{FF2B5EF4-FFF2-40B4-BE49-F238E27FC236}">
                  <a16:creationId xmlns:a16="http://schemas.microsoft.com/office/drawing/2014/main" id="{E8C0ADA0-CC56-C047-A4B1-18360EAE4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4335" y="6585839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212" name="Line 853">
              <a:extLst>
                <a:ext uri="{FF2B5EF4-FFF2-40B4-BE49-F238E27FC236}">
                  <a16:creationId xmlns:a16="http://schemas.microsoft.com/office/drawing/2014/main" id="{27544D97-84E1-B947-BA22-59C6F8E85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024" y="6581477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213" name="Line 853">
              <a:extLst>
                <a:ext uri="{FF2B5EF4-FFF2-40B4-BE49-F238E27FC236}">
                  <a16:creationId xmlns:a16="http://schemas.microsoft.com/office/drawing/2014/main" id="{B57A072E-A810-CC49-A72B-287399FD2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3168" y="5664069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4CD33A8-BABF-5A45-8CB0-40453EC683B6}"/>
                </a:ext>
              </a:extLst>
            </p:cNvPr>
            <p:cNvGrpSpPr/>
            <p:nvPr/>
          </p:nvGrpSpPr>
          <p:grpSpPr>
            <a:xfrm>
              <a:off x="2893449" y="4395049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67" name="Oval 859">
                <a:extLst>
                  <a:ext uri="{FF2B5EF4-FFF2-40B4-BE49-F238E27FC236}">
                    <a16:creationId xmlns:a16="http://schemas.microsoft.com/office/drawing/2014/main" id="{A8A1E022-862E-7E44-9316-499DE14C32A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68" name="Oval 861">
                <a:extLst>
                  <a:ext uri="{FF2B5EF4-FFF2-40B4-BE49-F238E27FC236}">
                    <a16:creationId xmlns:a16="http://schemas.microsoft.com/office/drawing/2014/main" id="{B6D9D8F1-BBDC-A14C-97F2-58792A864E2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69" name="Oval 862">
                <a:extLst>
                  <a:ext uri="{FF2B5EF4-FFF2-40B4-BE49-F238E27FC236}">
                    <a16:creationId xmlns:a16="http://schemas.microsoft.com/office/drawing/2014/main" id="{D26490B0-637F-044C-9029-C6890522043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0" name="Oval 863">
                <a:extLst>
                  <a:ext uri="{FF2B5EF4-FFF2-40B4-BE49-F238E27FC236}">
                    <a16:creationId xmlns:a16="http://schemas.microsoft.com/office/drawing/2014/main" id="{A33E10AA-411D-1247-8E99-AB94A12D6F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1" name="Oval 863">
                <a:extLst>
                  <a:ext uri="{FF2B5EF4-FFF2-40B4-BE49-F238E27FC236}">
                    <a16:creationId xmlns:a16="http://schemas.microsoft.com/office/drawing/2014/main" id="{DED6DE04-57FD-4344-AB31-9A309ED6AE5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069E041E-D1CE-0D43-9C94-04C1B11C165D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87" name="Freeform 860">
                  <a:extLst>
                    <a:ext uri="{FF2B5EF4-FFF2-40B4-BE49-F238E27FC236}">
                      <a16:creationId xmlns:a16="http://schemas.microsoft.com/office/drawing/2014/main" id="{95CCAE33-4157-8243-8CDA-AEBCC30BAD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8" name="Rectangle 864">
                  <a:extLst>
                    <a:ext uri="{FF2B5EF4-FFF2-40B4-BE49-F238E27FC236}">
                      <a16:creationId xmlns:a16="http://schemas.microsoft.com/office/drawing/2014/main" id="{E0608CD7-FD3D-814D-907D-58EF31DB6C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89" name="Freeform 865">
                  <a:extLst>
                    <a:ext uri="{FF2B5EF4-FFF2-40B4-BE49-F238E27FC236}">
                      <a16:creationId xmlns:a16="http://schemas.microsoft.com/office/drawing/2014/main" id="{DF704AB8-CE0B-BC4A-999B-F7F369DCD18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90" name="Freeform 866">
                  <a:extLst>
                    <a:ext uri="{FF2B5EF4-FFF2-40B4-BE49-F238E27FC236}">
                      <a16:creationId xmlns:a16="http://schemas.microsoft.com/office/drawing/2014/main" id="{854A7E9C-C3DE-1046-9878-B3BEFC6C03B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B2AC99A1-470C-D242-BE0E-65F744E21244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74" name="Oval 878">
                  <a:extLst>
                    <a:ext uri="{FF2B5EF4-FFF2-40B4-BE49-F238E27FC236}">
                      <a16:creationId xmlns:a16="http://schemas.microsoft.com/office/drawing/2014/main" id="{7D36AA33-359B-4D41-B08C-D677007B0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75" name="Rectangle 880">
                  <a:extLst>
                    <a:ext uri="{FF2B5EF4-FFF2-40B4-BE49-F238E27FC236}">
                      <a16:creationId xmlns:a16="http://schemas.microsoft.com/office/drawing/2014/main" id="{B2474D3B-234D-204C-9A96-746297FCAF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76" name="Oval 878">
                  <a:extLst>
                    <a:ext uri="{FF2B5EF4-FFF2-40B4-BE49-F238E27FC236}">
                      <a16:creationId xmlns:a16="http://schemas.microsoft.com/office/drawing/2014/main" id="{DF475363-84A6-1B43-9D1A-70DF89FA7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77" name="Line 881">
                  <a:extLst>
                    <a:ext uri="{FF2B5EF4-FFF2-40B4-BE49-F238E27FC236}">
                      <a16:creationId xmlns:a16="http://schemas.microsoft.com/office/drawing/2014/main" id="{19691494-2430-7145-8387-F2A2FD3E85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78" name="Line 882">
                  <a:extLst>
                    <a:ext uri="{FF2B5EF4-FFF2-40B4-BE49-F238E27FC236}">
                      <a16:creationId xmlns:a16="http://schemas.microsoft.com/office/drawing/2014/main" id="{4E6EEBB9-65A0-1A4B-92C4-9A4EBE4D6C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79" name="Rectangle 880">
                  <a:extLst>
                    <a:ext uri="{FF2B5EF4-FFF2-40B4-BE49-F238E27FC236}">
                      <a16:creationId xmlns:a16="http://schemas.microsoft.com/office/drawing/2014/main" id="{978F984F-734B-124E-8713-B516E80DD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0" name="Oval 878">
                  <a:extLst>
                    <a:ext uri="{FF2B5EF4-FFF2-40B4-BE49-F238E27FC236}">
                      <a16:creationId xmlns:a16="http://schemas.microsoft.com/office/drawing/2014/main" id="{9DDD83FB-5BD5-654C-BAF2-12C09C03EEC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1" name="Line 882">
                  <a:extLst>
                    <a:ext uri="{FF2B5EF4-FFF2-40B4-BE49-F238E27FC236}">
                      <a16:creationId xmlns:a16="http://schemas.microsoft.com/office/drawing/2014/main" id="{8EBFF918-85FA-D440-A6D4-3A663D4DCE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2" name="Line 882">
                  <a:extLst>
                    <a:ext uri="{FF2B5EF4-FFF2-40B4-BE49-F238E27FC236}">
                      <a16:creationId xmlns:a16="http://schemas.microsoft.com/office/drawing/2014/main" id="{5ED0F199-4AF1-F044-A311-89D76743FB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3" name="Line 884">
                  <a:extLst>
                    <a:ext uri="{FF2B5EF4-FFF2-40B4-BE49-F238E27FC236}">
                      <a16:creationId xmlns:a16="http://schemas.microsoft.com/office/drawing/2014/main" id="{00624879-4EDF-994B-93BF-9390542A3F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4" name="Oval 885">
                  <a:extLst>
                    <a:ext uri="{FF2B5EF4-FFF2-40B4-BE49-F238E27FC236}">
                      <a16:creationId xmlns:a16="http://schemas.microsoft.com/office/drawing/2014/main" id="{8335F74F-7A0C-1B48-AD38-10EDF4190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5" name="Line 881">
                  <a:extLst>
                    <a:ext uri="{FF2B5EF4-FFF2-40B4-BE49-F238E27FC236}">
                      <a16:creationId xmlns:a16="http://schemas.microsoft.com/office/drawing/2014/main" id="{3230055B-233C-0A42-83AF-6449EFA26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86" name="Line 882">
                  <a:extLst>
                    <a:ext uri="{FF2B5EF4-FFF2-40B4-BE49-F238E27FC236}">
                      <a16:creationId xmlns:a16="http://schemas.microsoft.com/office/drawing/2014/main" id="{5A8E0366-E766-C34D-8B78-45DA1B514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CAE8543-4D32-6D46-9CC5-867F5EF67FA0}"/>
                </a:ext>
              </a:extLst>
            </p:cNvPr>
            <p:cNvGrpSpPr/>
            <p:nvPr/>
          </p:nvGrpSpPr>
          <p:grpSpPr>
            <a:xfrm>
              <a:off x="884857" y="6119126"/>
              <a:ext cx="538242" cy="388227"/>
              <a:chOff x="1012668" y="927184"/>
              <a:chExt cx="747559" cy="539203"/>
            </a:xfrm>
          </p:grpSpPr>
          <p:sp>
            <p:nvSpPr>
              <p:cNvPr id="263" name="Line 853">
                <a:extLst>
                  <a:ext uri="{FF2B5EF4-FFF2-40B4-BE49-F238E27FC236}">
                    <a16:creationId xmlns:a16="http://schemas.microsoft.com/office/drawing/2014/main" id="{014CC399-0C6F-7446-8C5B-4D69D2D26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264" name="Rectangle 876">
                <a:extLst>
                  <a:ext uri="{FF2B5EF4-FFF2-40B4-BE49-F238E27FC236}">
                    <a16:creationId xmlns:a16="http://schemas.microsoft.com/office/drawing/2014/main" id="{8389E101-0D27-E746-BCB5-489378EF5F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65" name="Rectangle 873">
                <a:extLst>
                  <a:ext uri="{FF2B5EF4-FFF2-40B4-BE49-F238E27FC236}">
                    <a16:creationId xmlns:a16="http://schemas.microsoft.com/office/drawing/2014/main" id="{6EEBD89D-5FE3-9E46-B85F-F063525FE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66" name="Freeform 875">
                <a:extLst>
                  <a:ext uri="{FF2B5EF4-FFF2-40B4-BE49-F238E27FC236}">
                    <a16:creationId xmlns:a16="http://schemas.microsoft.com/office/drawing/2014/main" id="{E7ACC731-85B2-BF49-B92B-E46D7B81C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216" name="Rectangle 215"/>
          <p:cNvSpPr/>
          <p:nvPr/>
        </p:nvSpPr>
        <p:spPr>
          <a:xfrm>
            <a:off x="2003053" y="4343514"/>
            <a:ext cx="4938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s</a:t>
            </a:r>
            <a:r>
              <a:rPr lang="en-US" sz="2000" baseline="-25000" dirty="0">
                <a:latin typeface="Times New Roman"/>
                <a:cs typeface="Times New Roman"/>
              </a:rPr>
              <a:t>0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= </a:t>
            </a:r>
            <a:r>
              <a:rPr lang="ro-RO" sz="2000" dirty="0"/>
              <a:t>{</a:t>
            </a:r>
            <a:r>
              <a:rPr lang="ro-RO" sz="2000" dirty="0">
                <a:latin typeface="Calibri"/>
              </a:rPr>
              <a:t>loc(r1)=d3, cargo(r1)=nil, loc(c1)=d1</a:t>
            </a:r>
            <a:r>
              <a:rPr lang="ro-RO" sz="2000" dirty="0"/>
              <a:t>}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217" name="Group 216"/>
          <p:cNvGrpSpPr>
            <a:grpSpLocks noChangeAspect="1"/>
          </p:cNvGrpSpPr>
          <p:nvPr/>
        </p:nvGrpSpPr>
        <p:grpSpPr>
          <a:xfrm>
            <a:off x="7345192" y="2993881"/>
            <a:ext cx="2657242" cy="1147446"/>
            <a:chOff x="5323352" y="4678231"/>
            <a:chExt cx="2952491" cy="1274940"/>
          </a:xfrm>
        </p:grpSpPr>
        <p:grpSp>
          <p:nvGrpSpPr>
            <p:cNvPr id="218" name="Group 217"/>
            <p:cNvGrpSpPr/>
            <p:nvPr/>
          </p:nvGrpSpPr>
          <p:grpSpPr>
            <a:xfrm>
              <a:off x="7288292" y="5578688"/>
              <a:ext cx="987551" cy="367987"/>
              <a:chOff x="8801532" y="4013715"/>
              <a:chExt cx="1371600" cy="511093"/>
            </a:xfrm>
          </p:grpSpPr>
          <p:sp>
            <p:nvSpPr>
              <p:cNvPr id="257" name="Lightning Bolt 256"/>
              <p:cNvSpPr/>
              <p:nvPr/>
            </p:nvSpPr>
            <p:spPr>
              <a:xfrm rot="19965343">
                <a:off x="9139183" y="4118408"/>
                <a:ext cx="619075" cy="406400"/>
              </a:xfrm>
              <a:prstGeom prst="lightningBolt">
                <a:avLst/>
              </a:prstGeom>
              <a:solidFill>
                <a:srgbClr val="CDC9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860"/>
              <p:cNvSpPr>
                <a:spLocks/>
              </p:cNvSpPr>
              <p:nvPr/>
            </p:nvSpPr>
            <p:spPr bwMode="auto">
              <a:xfrm>
                <a:off x="8801532" y="4026280"/>
                <a:ext cx="1371600" cy="32004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259" name="Straight Connector 258"/>
              <p:cNvCxnSpPr/>
              <p:nvPr/>
            </p:nvCxnSpPr>
            <p:spPr>
              <a:xfrm>
                <a:off x="9047075" y="4017699"/>
                <a:ext cx="112471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V="1">
                <a:off x="9829800" y="4013715"/>
                <a:ext cx="341987" cy="332605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>
                <a:cxnSpLocks/>
              </p:cNvCxnSpPr>
              <p:nvPr/>
            </p:nvCxnSpPr>
            <p:spPr>
              <a:xfrm>
                <a:off x="8997725" y="4349095"/>
                <a:ext cx="261014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oup 218"/>
            <p:cNvGrpSpPr/>
            <p:nvPr/>
          </p:nvGrpSpPr>
          <p:grpSpPr>
            <a:xfrm>
              <a:off x="5323352" y="5509529"/>
              <a:ext cx="1253855" cy="443642"/>
              <a:chOff x="6504246" y="3854161"/>
              <a:chExt cx="1741467" cy="616169"/>
            </a:xfrm>
          </p:grpSpPr>
          <p:grpSp>
            <p:nvGrpSpPr>
              <p:cNvPr id="251" name="Group 250"/>
              <p:cNvGrpSpPr/>
              <p:nvPr/>
            </p:nvGrpSpPr>
            <p:grpSpPr>
              <a:xfrm>
                <a:off x="6504246" y="3854161"/>
                <a:ext cx="1589458" cy="616169"/>
                <a:chOff x="6135946" y="3854161"/>
                <a:chExt cx="1589458" cy="616169"/>
              </a:xfrm>
            </p:grpSpPr>
            <p:sp>
              <p:nvSpPr>
                <p:cNvPr id="253" name="Lightning Bolt 252"/>
                <p:cNvSpPr/>
                <p:nvPr/>
              </p:nvSpPr>
              <p:spPr>
                <a:xfrm rot="19965343">
                  <a:off x="6135946" y="4063930"/>
                  <a:ext cx="760257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6591548" y="3854161"/>
                  <a:ext cx="1133856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>
                  <a:cxnSpLocks noChangeAspect="1"/>
                </p:cNvCxnSpPr>
                <p:nvPr/>
              </p:nvCxnSpPr>
              <p:spPr>
                <a:xfrm flipV="1">
                  <a:off x="6173361" y="3859976"/>
                  <a:ext cx="423087" cy="41148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>
                  <a:cxnSpLocks/>
                </p:cNvCxnSpPr>
                <p:nvPr/>
              </p:nvCxnSpPr>
              <p:spPr>
                <a:xfrm>
                  <a:off x="6901786" y="4296856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2" name="Freeform 860"/>
              <p:cNvSpPr>
                <a:spLocks/>
              </p:cNvSpPr>
              <p:nvPr/>
            </p:nvSpPr>
            <p:spPr bwMode="auto">
              <a:xfrm>
                <a:off x="6522378" y="3865501"/>
                <a:ext cx="1723335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220" name="Line 853"/>
            <p:cNvSpPr>
              <a:spLocks noChangeShapeType="1"/>
            </p:cNvSpPr>
            <p:nvPr/>
          </p:nvSpPr>
          <p:spPr bwMode="auto">
            <a:xfrm>
              <a:off x="5967843" y="5947252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6377267" y="4678231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27" name="Oval 859"/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28" name="Oval 861"/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29" name="Oval 862"/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30" name="Oval 863"/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31" name="Oval 863"/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32" name="Group 231"/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47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8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49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50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34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5" name="Rectangle 880"/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6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7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8" name="Line 882"/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9" name="Rectangle 880"/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0" name="Oval 878"/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1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2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3" name="Line 884"/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4" name="Oval 885"/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5" name="Line 881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6" name="Line 882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22" name="Group 221"/>
            <p:cNvGrpSpPr/>
            <p:nvPr/>
          </p:nvGrpSpPr>
          <p:grpSpPr>
            <a:xfrm>
              <a:off x="6990430" y="5198257"/>
              <a:ext cx="538242" cy="371128"/>
              <a:chOff x="1012668" y="950932"/>
              <a:chExt cx="747559" cy="515455"/>
            </a:xfrm>
          </p:grpSpPr>
          <p:sp>
            <p:nvSpPr>
              <p:cNvPr id="223" name="Line 853"/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224" name="Rectangle 876"/>
              <p:cNvSpPr>
                <a:spLocks noChangeAspect="1" noChangeArrowheads="1"/>
              </p:cNvSpPr>
              <p:nvPr/>
            </p:nvSpPr>
            <p:spPr bwMode="auto">
              <a:xfrm>
                <a:off x="1059818" y="950932"/>
                <a:ext cx="100" cy="403719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25" name="Rectangle 873"/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26" name="Freeform 875"/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262" name="Rectangle 261"/>
          <p:cNvSpPr/>
          <p:nvPr/>
        </p:nvSpPr>
        <p:spPr>
          <a:xfrm>
            <a:off x="7076372" y="4331288"/>
            <a:ext cx="305824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900" i="1" dirty="0">
                <a:latin typeface="Times New Roman"/>
                <a:cs typeface="Times New Roman"/>
              </a:rPr>
              <a:t> g</a:t>
            </a:r>
            <a:r>
              <a:rPr lang="ro-RO" sz="1900" dirty="0">
                <a:latin typeface="Times New Roman"/>
                <a:cs typeface="Times New Roman"/>
              </a:rPr>
              <a:t> = {</a:t>
            </a:r>
            <a:r>
              <a:rPr lang="ro-RO" sz="1900" dirty="0">
                <a:latin typeface="Calibri"/>
                <a:cs typeface="Calibri"/>
              </a:rPr>
              <a:t>loc(r1)=d3, loc(c1)=r1</a:t>
            </a:r>
            <a:r>
              <a:rPr lang="ro-RO" sz="1900" dirty="0">
                <a:latin typeface="Times New Roman"/>
                <a:cs typeface="Times New Roman"/>
              </a:rPr>
              <a:t>}</a:t>
            </a:r>
            <a:endParaRPr lang="en-US" sz="1900" dirty="0">
              <a:latin typeface="Times New Roman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005D2-5043-9340-A904-538CBD041710}"/>
              </a:ext>
            </a:extLst>
          </p:cNvPr>
          <p:cNvSpPr txBox="1"/>
          <p:nvPr/>
        </p:nvSpPr>
        <p:spPr>
          <a:xfrm>
            <a:off x="6574971" y="5212531"/>
            <a:ext cx="3124201" cy="1015663"/>
          </a:xfrm>
          <a:prstGeom prst="rect">
            <a:avLst/>
          </a:prstGeom>
          <a:solidFill>
            <a:srgbClr val="CDFFCC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From now on, I’ll abbreviate “disjunctive landmark” as “landmark”</a:t>
            </a:r>
          </a:p>
        </p:txBody>
      </p:sp>
    </p:spTree>
    <p:extLst>
      <p:ext uri="{BB962C8B-B14F-4D97-AF65-F5344CB8AC3E}">
        <p14:creationId xmlns:p14="http://schemas.microsoft.com/office/powerpoint/2010/main" val="3115394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173828CD-E80A-4240-B773-BBC2584494DD}"/>
              </a:ext>
            </a:extLst>
          </p:cNvPr>
          <p:cNvSpPr/>
          <p:nvPr/>
        </p:nvSpPr>
        <p:spPr bwMode="auto">
          <a:xfrm>
            <a:off x="4654368" y="276514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g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Landmarks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81399"/>
            <a:ext cx="5384800" cy="2854325"/>
          </a:xfrm>
        </p:spPr>
        <p:txBody>
          <a:bodyPr/>
          <a:lstStyle/>
          <a:p>
            <a:r>
              <a:rPr lang="en-US" dirty="0"/>
              <a:t>Suppose </a:t>
            </a:r>
            <a:r>
              <a:rPr lang="en-US" i="1" dirty="0">
                <a:cs typeface="Times New Roman"/>
              </a:rPr>
              <a:t>m </a:t>
            </a:r>
            <a:r>
              <a:rPr lang="en-US" dirty="0">
                <a:cs typeface="Times New Roman"/>
              </a:rPr>
              <a:t>is a</a:t>
            </a:r>
            <a:r>
              <a:rPr lang="en-US" dirty="0"/>
              <a:t> landmark</a:t>
            </a:r>
          </a:p>
          <a:p>
            <a:pPr lvl="1"/>
            <a:r>
              <a:rPr lang="en-US" dirty="0"/>
              <a:t>Every solution to </a:t>
            </a:r>
            <a:r>
              <a:rPr lang="en-US" i="1" dirty="0"/>
              <a:t>P</a:t>
            </a:r>
            <a:r>
              <a:rPr lang="en-US" dirty="0"/>
              <a:t> must achieve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</a:p>
          <a:p>
            <a:r>
              <a:rPr lang="en-US" dirty="0"/>
              <a:t>Possible strategy:</a:t>
            </a:r>
          </a:p>
          <a:p>
            <a:pPr lvl="1"/>
            <a:r>
              <a:rPr lang="en-US" dirty="0"/>
              <a:t>find a plan to go from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 to any state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 that satisfies </a:t>
            </a:r>
            <a:r>
              <a:rPr lang="en-US" i="1" dirty="0">
                <a:cs typeface="Times New Roman"/>
              </a:rPr>
              <a:t>m</a:t>
            </a:r>
            <a:endParaRPr lang="en-US" i="1" dirty="0">
              <a:latin typeface="Calibri"/>
              <a:cs typeface="Calibri"/>
            </a:endParaRPr>
          </a:p>
          <a:p>
            <a:pPr lvl="1"/>
            <a:r>
              <a:rPr lang="en-US" dirty="0"/>
              <a:t>find a plan to go from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 to any state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 that satisfies </a:t>
            </a:r>
            <a:r>
              <a:rPr lang="en-US" i="1" dirty="0">
                <a:cs typeface="Times New Roman"/>
              </a:rPr>
              <a:t>g</a:t>
            </a:r>
            <a:endParaRPr lang="en-US" i="1" dirty="0">
              <a:latin typeface="Calibri"/>
              <a:cs typeface="Calibri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D4D9C6-40A3-624A-9B89-E2A34C4D2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3058885"/>
            <a:ext cx="5384800" cy="3376839"/>
          </a:xfrm>
        </p:spPr>
        <p:txBody>
          <a:bodyPr/>
          <a:lstStyle/>
          <a:p>
            <a:r>
              <a:rPr lang="en-US" dirty="0"/>
              <a:t>Suppose </a:t>
            </a:r>
            <a:r>
              <a:rPr lang="en-US" i="1" dirty="0">
                <a:cs typeface="Times New Roman"/>
              </a:rPr>
              <a:t>m</a:t>
            </a:r>
            <a:r>
              <a:rPr lang="en-US" baseline="-25000" dirty="0">
                <a:solidFill>
                  <a:srgbClr val="081D58"/>
                </a:solidFill>
                <a:cs typeface="Times New Roman"/>
              </a:rPr>
              <a:t>1</a:t>
            </a:r>
            <a:r>
              <a:rPr lang="en-US" i="1" dirty="0">
                <a:cs typeface="Times New Roman"/>
              </a:rPr>
              <a:t>, m</a:t>
            </a:r>
            <a:r>
              <a:rPr lang="en-US" baseline="-25000" dirty="0">
                <a:solidFill>
                  <a:srgbClr val="081D58"/>
                </a:solidFill>
                <a:cs typeface="Times New Roman"/>
              </a:rPr>
              <a:t>2</a:t>
            </a:r>
            <a:r>
              <a:rPr lang="en-US" i="1" dirty="0">
                <a:cs typeface="Times New Roman"/>
              </a:rPr>
              <a:t>, m</a:t>
            </a:r>
            <a:r>
              <a:rPr lang="en-US" baseline="-25000" dirty="0">
                <a:solidFill>
                  <a:srgbClr val="081D58"/>
                </a:solidFill>
                <a:cs typeface="Times New Roman"/>
              </a:rPr>
              <a:t>3</a:t>
            </a:r>
            <a:r>
              <a:rPr lang="en-US" dirty="0"/>
              <a:t> are landmarks</a:t>
            </a:r>
          </a:p>
          <a:p>
            <a:pPr lvl="1"/>
            <a:r>
              <a:rPr lang="en-US" dirty="0"/>
              <a:t>Every solution to </a:t>
            </a:r>
            <a:r>
              <a:rPr lang="en-US" i="1" dirty="0"/>
              <a:t>P</a:t>
            </a:r>
            <a:r>
              <a:rPr lang="en-US" dirty="0"/>
              <a:t> must achieve </a:t>
            </a:r>
            <a:r>
              <a:rPr lang="en-US" i="1" dirty="0">
                <a:cs typeface="Times New Roman"/>
              </a:rPr>
              <a:t>m</a:t>
            </a:r>
            <a:r>
              <a:rPr lang="en-US" baseline="-25000" dirty="0">
                <a:solidFill>
                  <a:srgbClr val="081D58"/>
                </a:solidFill>
                <a:cs typeface="Times New Roman"/>
              </a:rPr>
              <a:t>1</a:t>
            </a:r>
            <a:r>
              <a:rPr lang="en-US" dirty="0">
                <a:cs typeface="Times New Roman"/>
              </a:rPr>
              <a:t>, then</a:t>
            </a:r>
            <a:r>
              <a:rPr lang="en-US" i="1" dirty="0">
                <a:cs typeface="Times New Roman"/>
              </a:rPr>
              <a:t> m</a:t>
            </a:r>
            <a:r>
              <a:rPr lang="en-US" baseline="-25000" dirty="0">
                <a:solidFill>
                  <a:srgbClr val="081D58"/>
                </a:solidFill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then</a:t>
            </a:r>
            <a:r>
              <a:rPr lang="en-US" i="1" dirty="0">
                <a:cs typeface="Times New Roman"/>
              </a:rPr>
              <a:t> m</a:t>
            </a:r>
            <a:r>
              <a:rPr lang="en-US" baseline="-25000" dirty="0">
                <a:solidFill>
                  <a:srgbClr val="081D58"/>
                </a:solidFill>
                <a:cs typeface="Times New Roman"/>
              </a:rPr>
              <a:t>3</a:t>
            </a:r>
            <a:endParaRPr lang="en-US" i="1" dirty="0">
              <a:cs typeface="Times New Roman"/>
            </a:endParaRPr>
          </a:p>
          <a:p>
            <a:r>
              <a:rPr lang="en-US" dirty="0"/>
              <a:t>Possible strategy:</a:t>
            </a:r>
          </a:p>
          <a:p>
            <a:pPr lvl="1"/>
            <a:r>
              <a:rPr lang="en-US" dirty="0"/>
              <a:t>find a plan to go from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 to any state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 that satisfies </a:t>
            </a:r>
            <a:r>
              <a:rPr lang="en-US" i="1" dirty="0">
                <a:cs typeface="Times New Roman"/>
              </a:rPr>
              <a:t>m</a:t>
            </a:r>
            <a:r>
              <a:rPr lang="en-US" baseline="-25000" dirty="0">
                <a:solidFill>
                  <a:srgbClr val="081D58"/>
                </a:solidFill>
                <a:cs typeface="Times New Roman"/>
              </a:rPr>
              <a:t>1</a:t>
            </a:r>
            <a:endParaRPr lang="en-US" i="1" dirty="0">
              <a:latin typeface="Calibri"/>
              <a:cs typeface="Calibri"/>
            </a:endParaRPr>
          </a:p>
          <a:p>
            <a:pPr lvl="1"/>
            <a:r>
              <a:rPr lang="en-US" dirty="0"/>
              <a:t>find a plan to go from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 to any state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 that satisfies </a:t>
            </a:r>
            <a:r>
              <a:rPr lang="en-US" i="1" dirty="0">
                <a:cs typeface="Times New Roman"/>
              </a:rPr>
              <a:t>m</a:t>
            </a:r>
            <a:r>
              <a:rPr lang="en-US" baseline="-25000" dirty="0">
                <a:solidFill>
                  <a:srgbClr val="081D58"/>
                </a:solidFill>
                <a:cs typeface="Times New Roman"/>
              </a:rPr>
              <a:t>2</a:t>
            </a:r>
            <a:endParaRPr lang="en-US" i="1" dirty="0">
              <a:latin typeface="Calibri"/>
              <a:cs typeface="Calibri"/>
            </a:endParaRP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7491938" y="2318829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m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0880961" y="2318829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g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358634" y="2318829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s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8636128" y="2318829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m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758546" y="2318829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m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10" name="Straight Arrow Connector 9"/>
          <p:cNvCxnSpPr>
            <a:stCxn id="6" idx="6"/>
            <a:endCxn id="4" idx="2"/>
          </p:cNvCxnSpPr>
          <p:nvPr/>
        </p:nvCxnSpPr>
        <p:spPr bwMode="auto">
          <a:xfrm>
            <a:off x="6815834" y="2547429"/>
            <a:ext cx="6761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4" idx="6"/>
            <a:endCxn id="7" idx="2"/>
          </p:cNvCxnSpPr>
          <p:nvPr/>
        </p:nvCxnSpPr>
        <p:spPr bwMode="auto">
          <a:xfrm>
            <a:off x="7949138" y="2547429"/>
            <a:ext cx="68699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6"/>
            <a:endCxn id="8" idx="2"/>
          </p:cNvCxnSpPr>
          <p:nvPr/>
        </p:nvCxnSpPr>
        <p:spPr bwMode="auto">
          <a:xfrm>
            <a:off x="9093328" y="2547429"/>
            <a:ext cx="6652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8" idx="6"/>
            <a:endCxn id="5" idx="2"/>
          </p:cNvCxnSpPr>
          <p:nvPr/>
        </p:nvCxnSpPr>
        <p:spPr bwMode="auto">
          <a:xfrm>
            <a:off x="10215746" y="2547429"/>
            <a:ext cx="66521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25511" y="2561706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58815" y="2561706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03005" y="2561706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14537" y="2561706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1FB3393-8C01-874F-9DEC-C789DDC0282F}"/>
              </a:ext>
            </a:extLst>
          </p:cNvPr>
          <p:cNvSpPr/>
          <p:nvPr/>
        </p:nvSpPr>
        <p:spPr bwMode="auto">
          <a:xfrm>
            <a:off x="2865493" y="2765145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m</a:t>
            </a:r>
            <a:endParaRPr lang="en-US" sz="2000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5611D1-323A-6B49-B092-54E6BF06237A}"/>
              </a:ext>
            </a:extLst>
          </p:cNvPr>
          <p:cNvSpPr/>
          <p:nvPr/>
        </p:nvSpPr>
        <p:spPr bwMode="auto">
          <a:xfrm>
            <a:off x="1079029" y="276514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s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0CF0A3-6320-E74D-A211-99E7D65DDDC1}"/>
              </a:ext>
            </a:extLst>
          </p:cNvPr>
          <p:cNvCxnSpPr>
            <a:stCxn id="19" idx="6"/>
            <a:endCxn id="18" idx="2"/>
          </p:cNvCxnSpPr>
          <p:nvPr/>
        </p:nvCxnSpPr>
        <p:spPr bwMode="auto">
          <a:xfrm>
            <a:off x="1536229" y="2993745"/>
            <a:ext cx="13292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C7A4C4-F554-AC41-BD41-9DBDD2499974}"/>
              </a:ext>
            </a:extLst>
          </p:cNvPr>
          <p:cNvCxnSpPr>
            <a:cxnSpLocks/>
            <a:stCxn id="18" idx="6"/>
          </p:cNvCxnSpPr>
          <p:nvPr/>
        </p:nvCxnSpPr>
        <p:spPr bwMode="auto">
          <a:xfrm>
            <a:off x="3322693" y="2993745"/>
            <a:ext cx="13292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F07244C-91D7-FB45-AA16-26EECFC630AC}"/>
              </a:ext>
            </a:extLst>
          </p:cNvPr>
          <p:cNvSpPr txBox="1"/>
          <p:nvPr/>
        </p:nvSpPr>
        <p:spPr>
          <a:xfrm>
            <a:off x="1972486" y="3008022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C720B3-A241-D746-9A75-7107350076E6}"/>
              </a:ext>
            </a:extLst>
          </p:cNvPr>
          <p:cNvSpPr txBox="1"/>
          <p:nvPr/>
        </p:nvSpPr>
        <p:spPr>
          <a:xfrm>
            <a:off x="3758950" y="3008022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0581981-0A2E-7B47-B99E-4E4CC90B482F}"/>
              </a:ext>
            </a:extLst>
          </p:cNvPr>
          <p:cNvSpPr txBox="1">
            <a:spLocks/>
          </p:cNvSpPr>
          <p:nvPr/>
        </p:nvSpPr>
        <p:spPr bwMode="auto">
          <a:xfrm>
            <a:off x="1709057" y="1130753"/>
            <a:ext cx="6008914" cy="5456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Can break a problem down into smaller subproblems</a:t>
            </a:r>
          </a:p>
        </p:txBody>
      </p:sp>
    </p:spTree>
    <p:extLst>
      <p:ext uri="{BB962C8B-B14F-4D97-AF65-F5344CB8AC3E}">
        <p14:creationId xmlns:p14="http://schemas.microsoft.com/office/powerpoint/2010/main" val="2966775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Landmarks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728" y="1152525"/>
            <a:ext cx="6067313" cy="5283200"/>
          </a:xfrm>
        </p:spPr>
        <p:txBody>
          <a:bodyPr/>
          <a:lstStyle/>
          <a:p>
            <a:r>
              <a:rPr lang="en-US" dirty="0"/>
              <a:t>Given a formula </a:t>
            </a:r>
            <a:r>
              <a:rPr lang="el-GR" i="1" dirty="0"/>
              <a:t>φ</a:t>
            </a:r>
            <a:endParaRPr lang="en-US" dirty="0"/>
          </a:p>
          <a:p>
            <a:pPr lvl="1"/>
            <a:r>
              <a:rPr lang="en-US" dirty="0"/>
              <a:t>PSPACE-hard (worst case) to decide </a:t>
            </a:r>
            <a:br>
              <a:rPr lang="en-US" dirty="0"/>
            </a:br>
            <a:r>
              <a:rPr lang="en-US" dirty="0"/>
              <a:t>whether </a:t>
            </a:r>
            <a:r>
              <a:rPr lang="el-GR" i="1" dirty="0"/>
              <a:t>φ </a:t>
            </a:r>
            <a:r>
              <a:rPr lang="en-US" dirty="0"/>
              <a:t>is a landmark</a:t>
            </a:r>
          </a:p>
          <a:p>
            <a:pPr lvl="1"/>
            <a:r>
              <a:rPr lang="en-US" dirty="0"/>
              <a:t>As hard as solving the planning problem itself</a:t>
            </a:r>
          </a:p>
          <a:p>
            <a:endParaRPr lang="en-US" dirty="0"/>
          </a:p>
          <a:p>
            <a:r>
              <a:rPr lang="en-US" dirty="0"/>
              <a:t>Some landmarks are easier to find – polynomial time</a:t>
            </a:r>
          </a:p>
          <a:p>
            <a:pPr lvl="1"/>
            <a:r>
              <a:rPr lang="en-US" dirty="0"/>
              <a:t>Several procedures for finding them</a:t>
            </a:r>
          </a:p>
          <a:p>
            <a:pPr lvl="1"/>
            <a:r>
              <a:rPr lang="en-US" dirty="0"/>
              <a:t>I’ll show you one based on relaxed planning graphs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Why use RPGs?</a:t>
            </a:r>
          </a:p>
          <a:p>
            <a:pPr lvl="1"/>
            <a:r>
              <a:rPr lang="en-US" dirty="0"/>
              <a:t>Easier to solve relaxed planning problems</a:t>
            </a:r>
          </a:p>
          <a:p>
            <a:pPr lvl="1"/>
            <a:r>
              <a:rPr lang="en-US" dirty="0"/>
              <a:t>Easier to find landmarks for them</a:t>
            </a:r>
          </a:p>
          <a:p>
            <a:pPr lvl="1"/>
            <a:r>
              <a:rPr lang="en-US" dirty="0"/>
              <a:t>A landmark for a relaxed planning problem is also a landmark for the original planning problem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0920D5F-FEAF-2748-86DB-5AF744CDC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6860" y="1152525"/>
            <a:ext cx="5095539" cy="5283200"/>
          </a:xfrm>
        </p:spPr>
        <p:txBody>
          <a:bodyPr/>
          <a:lstStyle/>
          <a:p>
            <a:r>
              <a:rPr lang="en-US" dirty="0">
                <a:cs typeface="Times New Roman"/>
              </a:rPr>
              <a:t>Key idea: if </a:t>
            </a:r>
            <a:r>
              <a:rPr lang="el-GR" i="1" dirty="0"/>
              <a:t>φ</a:t>
            </a:r>
            <a:r>
              <a:rPr lang="en-US" i="1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is a landmark, get new landmarks from the preconditions of the actions that achieve </a:t>
            </a:r>
            <a:r>
              <a:rPr lang="el-GR" i="1" dirty="0"/>
              <a:t>φ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goal </a:t>
            </a:r>
            <a:r>
              <a:rPr lang="en-US" i="1" dirty="0">
                <a:cs typeface="Times New Roman"/>
              </a:rPr>
              <a:t>g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{actions that achieve </a:t>
            </a:r>
            <a:r>
              <a:rPr lang="en-US" i="1" dirty="0">
                <a:cs typeface="Times New Roman"/>
              </a:rPr>
              <a:t>g</a:t>
            </a:r>
            <a:r>
              <a:rPr lang="en-US" dirty="0">
                <a:cs typeface="Times New Roman"/>
              </a:rPr>
              <a:t>}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	 = {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, 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}</a:t>
            </a:r>
            <a:endParaRPr lang="en-US" i="1" dirty="0">
              <a:cs typeface="Times New Roman"/>
            </a:endParaRPr>
          </a:p>
          <a:p>
            <a:pPr lvl="2"/>
            <a:r>
              <a:rPr lang="en-US" dirty="0">
                <a:cs typeface="Times New Roman"/>
              </a:rPr>
              <a:t>pre(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) = {</a:t>
            </a:r>
            <a:r>
              <a:rPr lang="en-US" i="1" dirty="0">
                <a:cs typeface="Times New Roman"/>
              </a:rPr>
              <a:t>p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, </a:t>
            </a:r>
            <a:r>
              <a:rPr lang="en-US" i="1" dirty="0">
                <a:cs typeface="Times New Roman"/>
              </a:rPr>
              <a:t>q</a:t>
            </a:r>
            <a:r>
              <a:rPr lang="en-US" dirty="0">
                <a:cs typeface="Times New Roman"/>
              </a:rPr>
              <a:t>}</a:t>
            </a:r>
            <a:endParaRPr lang="en-US" baseline="-25000" dirty="0">
              <a:cs typeface="Times New Roman"/>
            </a:endParaRPr>
          </a:p>
          <a:p>
            <a:pPr lvl="2"/>
            <a:r>
              <a:rPr lang="en-US" dirty="0">
                <a:cs typeface="Times New Roman"/>
              </a:rPr>
              <a:t>pre(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) = {</a:t>
            </a:r>
            <a:r>
              <a:rPr lang="en-US" i="1" dirty="0">
                <a:cs typeface="Times New Roman"/>
              </a:rPr>
              <a:t>p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</a:t>
            </a:r>
            <a:r>
              <a:rPr lang="en-US" i="1" dirty="0">
                <a:cs typeface="Times New Roman"/>
              </a:rPr>
              <a:t>q</a:t>
            </a:r>
            <a:r>
              <a:rPr lang="en-US" dirty="0">
                <a:cs typeface="Times New Roman"/>
              </a:rPr>
              <a:t>}</a:t>
            </a:r>
            <a:endParaRPr lang="en-US" baseline="-25000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To achieve </a:t>
            </a:r>
            <a:r>
              <a:rPr lang="en-US" i="1" dirty="0">
                <a:cs typeface="Times New Roman"/>
              </a:rPr>
              <a:t>g</a:t>
            </a:r>
            <a:r>
              <a:rPr lang="en-US" dirty="0">
                <a:cs typeface="Times New Roman"/>
              </a:rPr>
              <a:t>, must achieve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p</a:t>
            </a:r>
            <a:r>
              <a:rPr lang="en-US" baseline="-25000" dirty="0">
                <a:cs typeface="Times New Roman"/>
              </a:rPr>
              <a:t>1 </a:t>
            </a:r>
            <a:r>
              <a:rPr lang="en-US" dirty="0">
                <a:latin typeface="Times New Roman Regular" charset="0"/>
                <a:ea typeface="ＭＳ ゴシック"/>
                <a:cs typeface="Times New Roman Regular" charset="0"/>
              </a:rPr>
              <a:t>∧ </a:t>
            </a:r>
            <a:r>
              <a:rPr lang="en-US" i="1" dirty="0">
                <a:cs typeface="Times New Roman"/>
              </a:rPr>
              <a:t>q</a:t>
            </a:r>
            <a:r>
              <a:rPr lang="en-US" dirty="0">
                <a:cs typeface="Times New Roman"/>
              </a:rPr>
              <a:t>)</a:t>
            </a:r>
            <a:r>
              <a:rPr lang="ro-RO" dirty="0">
                <a:latin typeface="Times New Roman Regular" charset="0"/>
                <a:ea typeface="ＭＳ ゴシック"/>
                <a:cs typeface="Times New Roman Regular" charset="0"/>
              </a:rPr>
              <a:t> ∨ </a:t>
            </a:r>
            <a:r>
              <a:rPr lang="en-US" dirty="0">
                <a:ea typeface="ＭＳ ゴシック"/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p</a:t>
            </a:r>
            <a:r>
              <a:rPr lang="en-US" baseline="-25000" dirty="0">
                <a:cs typeface="Times New Roman"/>
              </a:rPr>
              <a:t>2 </a:t>
            </a:r>
            <a:r>
              <a:rPr lang="en-US" dirty="0">
                <a:latin typeface="Times New Roman Regular" charset="0"/>
                <a:ea typeface="ＭＳ ゴシック"/>
                <a:cs typeface="Times New Roman Regular" charset="0"/>
              </a:rPr>
              <a:t>∧ </a:t>
            </a:r>
            <a:r>
              <a:rPr lang="en-US" i="1" dirty="0">
                <a:cs typeface="Times New Roman"/>
              </a:rPr>
              <a:t>q</a:t>
            </a:r>
            <a:r>
              <a:rPr lang="en-US" dirty="0">
                <a:cs typeface="Times New Roman"/>
              </a:rPr>
              <a:t>)</a:t>
            </a:r>
          </a:p>
          <a:p>
            <a:pPr lvl="2"/>
            <a:r>
              <a:rPr lang="en-US" dirty="0">
                <a:cs typeface="Times New Roman"/>
              </a:rPr>
              <a:t>same as </a:t>
            </a:r>
            <a:r>
              <a:rPr lang="en-US" i="1" dirty="0">
                <a:cs typeface="Times New Roman"/>
              </a:rPr>
              <a:t>q </a:t>
            </a:r>
            <a:r>
              <a:rPr lang="en-US" dirty="0">
                <a:latin typeface="Times New Roman Regular" charset="0"/>
                <a:ea typeface="ＭＳ ゴシック"/>
                <a:cs typeface="Times New Roman Regular" charset="0"/>
              </a:rPr>
              <a:t>∧ </a:t>
            </a:r>
            <a:r>
              <a:rPr lang="en-US" dirty="0">
                <a:ea typeface="ＭＳ ゴシック"/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p</a:t>
            </a:r>
            <a:r>
              <a:rPr lang="en-US" baseline="-25000" dirty="0">
                <a:cs typeface="Times New Roman"/>
              </a:rPr>
              <a:t>1</a:t>
            </a:r>
            <a:r>
              <a:rPr lang="ro-RO" dirty="0">
                <a:latin typeface="Times New Roman Regular" charset="0"/>
                <a:ea typeface="ＭＳ ゴシック"/>
                <a:cs typeface="Times New Roman Regular" charset="0"/>
              </a:rPr>
              <a:t>∨</a:t>
            </a:r>
            <a:r>
              <a:rPr lang="en-US" i="1" dirty="0">
                <a:cs typeface="Times New Roman"/>
              </a:rPr>
              <a:t>p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)</a:t>
            </a:r>
          </a:p>
          <a:p>
            <a:pPr lvl="1"/>
            <a:r>
              <a:rPr lang="en-US" dirty="0">
                <a:cs typeface="Times New Roman"/>
              </a:rPr>
              <a:t>Landmarks:</a:t>
            </a:r>
          </a:p>
          <a:p>
            <a:pPr lvl="2"/>
            <a:r>
              <a:rPr lang="en-US" i="1" dirty="0">
                <a:cs typeface="Times New Roman"/>
              </a:rPr>
              <a:t>q</a:t>
            </a:r>
            <a:endParaRPr lang="en-US" dirty="0">
              <a:cs typeface="Times New Roman"/>
            </a:endParaRPr>
          </a:p>
          <a:p>
            <a:pPr lvl="2"/>
            <a:r>
              <a:rPr lang="en-US" i="1" dirty="0">
                <a:cs typeface="Times New Roman"/>
              </a:rPr>
              <a:t>p</a:t>
            </a:r>
            <a:r>
              <a:rPr lang="en-US" baseline="-25000" dirty="0">
                <a:cs typeface="Times New Roman"/>
              </a:rPr>
              <a:t>1 </a:t>
            </a:r>
            <a:r>
              <a:rPr lang="ro-RO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i="1" dirty="0">
                <a:cs typeface="Times New Roman"/>
              </a:rPr>
              <a:t>p</a:t>
            </a:r>
            <a:r>
              <a:rPr lang="en-US" baseline="-25000" dirty="0">
                <a:cs typeface="Times New Roman"/>
              </a:rPr>
              <a:t>2</a:t>
            </a:r>
            <a:endParaRPr lang="en-US" dirty="0">
              <a:cs typeface="Times New Roman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47F235-6988-E94D-B834-C42DBFB61F76}"/>
              </a:ext>
            </a:extLst>
          </p:cNvPr>
          <p:cNvSpPr/>
          <p:nvPr/>
        </p:nvSpPr>
        <p:spPr bwMode="auto">
          <a:xfrm>
            <a:off x="11594309" y="3297528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g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D236DE-2899-0348-8DCB-A15D304167F7}"/>
              </a:ext>
            </a:extLst>
          </p:cNvPr>
          <p:cNvCxnSpPr>
            <a:stCxn id="8" idx="3"/>
            <a:endCxn id="5" idx="3"/>
          </p:cNvCxnSpPr>
          <p:nvPr/>
        </p:nvCxnSpPr>
        <p:spPr bwMode="auto">
          <a:xfrm flipV="1">
            <a:off x="11254481" y="3687773"/>
            <a:ext cx="406783" cy="5128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F750EA-2C8A-B444-9FAE-B6F4E056E0C9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 bwMode="auto">
          <a:xfrm>
            <a:off x="11247119" y="2920907"/>
            <a:ext cx="414145" cy="4435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BFE6C98-DAEE-0340-9EA2-1BB6E905431D}"/>
              </a:ext>
            </a:extLst>
          </p:cNvPr>
          <p:cNvSpPr/>
          <p:nvPr/>
        </p:nvSpPr>
        <p:spPr bwMode="auto">
          <a:xfrm>
            <a:off x="10856615" y="4023658"/>
            <a:ext cx="397866" cy="35394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C40F33-8736-6740-98F7-DCCFFA84CD78}"/>
              </a:ext>
            </a:extLst>
          </p:cNvPr>
          <p:cNvSpPr/>
          <p:nvPr/>
        </p:nvSpPr>
        <p:spPr bwMode="auto">
          <a:xfrm>
            <a:off x="10849253" y="2743935"/>
            <a:ext cx="397866" cy="35394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6BCE06-D669-F44E-9A95-3024EC9B53C5}"/>
              </a:ext>
            </a:extLst>
          </p:cNvPr>
          <p:cNvSpPr/>
          <p:nvPr/>
        </p:nvSpPr>
        <p:spPr bwMode="auto">
          <a:xfrm>
            <a:off x="9934497" y="2052444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04576D-9ACE-6142-8767-B6067ED28591}"/>
              </a:ext>
            </a:extLst>
          </p:cNvPr>
          <p:cNvSpPr/>
          <p:nvPr/>
        </p:nvSpPr>
        <p:spPr bwMode="auto">
          <a:xfrm>
            <a:off x="9971434" y="3332167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q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29D788-BAFC-754F-99E3-F29A62A7EDD1}"/>
              </a:ext>
            </a:extLst>
          </p:cNvPr>
          <p:cNvSpPr/>
          <p:nvPr/>
        </p:nvSpPr>
        <p:spPr bwMode="auto">
          <a:xfrm>
            <a:off x="9991439" y="461189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BE7321-7704-7646-BDC2-475BCA801B06}"/>
              </a:ext>
            </a:extLst>
          </p:cNvPr>
          <p:cNvCxnSpPr>
            <a:stCxn id="10" idx="5"/>
            <a:endCxn id="9" idx="1"/>
          </p:cNvCxnSpPr>
          <p:nvPr/>
        </p:nvCxnSpPr>
        <p:spPr bwMode="auto">
          <a:xfrm>
            <a:off x="10324742" y="2442689"/>
            <a:ext cx="524511" cy="4782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8FB928-735E-6044-8D92-0128BB99EE8B}"/>
              </a:ext>
            </a:extLst>
          </p:cNvPr>
          <p:cNvCxnSpPr>
            <a:stCxn id="11" idx="7"/>
            <a:endCxn id="9" idx="1"/>
          </p:cNvCxnSpPr>
          <p:nvPr/>
        </p:nvCxnSpPr>
        <p:spPr bwMode="auto">
          <a:xfrm flipV="1">
            <a:off x="10361679" y="2920907"/>
            <a:ext cx="487574" cy="4782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32C722-D03C-6847-8A67-61B607647E1F}"/>
              </a:ext>
            </a:extLst>
          </p:cNvPr>
          <p:cNvCxnSpPr>
            <a:stCxn id="11" idx="5"/>
            <a:endCxn id="8" idx="1"/>
          </p:cNvCxnSpPr>
          <p:nvPr/>
        </p:nvCxnSpPr>
        <p:spPr bwMode="auto">
          <a:xfrm>
            <a:off x="10361679" y="3722412"/>
            <a:ext cx="494936" cy="4782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480542-3927-D24F-9139-A84741938A22}"/>
              </a:ext>
            </a:extLst>
          </p:cNvPr>
          <p:cNvCxnSpPr>
            <a:stCxn id="12" idx="7"/>
            <a:endCxn id="8" idx="1"/>
          </p:cNvCxnSpPr>
          <p:nvPr/>
        </p:nvCxnSpPr>
        <p:spPr bwMode="auto">
          <a:xfrm flipV="1">
            <a:off x="10381684" y="4200630"/>
            <a:ext cx="474931" cy="4782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517760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DF9FCE3F-3F90-7C4C-B9FA-00D2E7690B1B}"/>
              </a:ext>
            </a:extLst>
          </p:cNvPr>
          <p:cNvGrpSpPr/>
          <p:nvPr/>
        </p:nvGrpSpPr>
        <p:grpSpPr>
          <a:xfrm>
            <a:off x="4001676" y="4165602"/>
            <a:ext cx="3779569" cy="1975637"/>
            <a:chOff x="821024" y="4395049"/>
            <a:chExt cx="4199521" cy="2195152"/>
          </a:xfrm>
        </p:grpSpPr>
        <p:sp>
          <p:nvSpPr>
            <p:cNvPr id="56" name="Rectangle 891">
              <a:extLst>
                <a:ext uri="{FF2B5EF4-FFF2-40B4-BE49-F238E27FC236}">
                  <a16:creationId xmlns:a16="http://schemas.microsoft.com/office/drawing/2014/main" id="{F24CDD07-4AFA-4D47-83E4-196686EA2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217" y="5906458"/>
              <a:ext cx="72" cy="307777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7" name="Rectangle 891">
              <a:extLst>
                <a:ext uri="{FF2B5EF4-FFF2-40B4-BE49-F238E27FC236}">
                  <a16:creationId xmlns:a16="http://schemas.microsoft.com/office/drawing/2014/main" id="{C87D1B18-FE96-B040-B3AE-6031FB7B4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119" y="5970316"/>
              <a:ext cx="72" cy="307777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793B74A-90D9-424F-90CD-D864FC4D79A5}"/>
                </a:ext>
              </a:extLst>
            </p:cNvPr>
            <p:cNvGrpSpPr/>
            <p:nvPr/>
          </p:nvGrpSpPr>
          <p:grpSpPr>
            <a:xfrm>
              <a:off x="1274031" y="5221214"/>
              <a:ext cx="1825213" cy="882542"/>
              <a:chOff x="1045285" y="2272625"/>
              <a:chExt cx="2535019" cy="1225752"/>
            </a:xfrm>
          </p:grpSpPr>
          <p:sp>
            <p:nvSpPr>
              <p:cNvPr id="100" name="Line 853">
                <a:extLst>
                  <a:ext uri="{FF2B5EF4-FFF2-40B4-BE49-F238E27FC236}">
                    <a16:creationId xmlns:a16="http://schemas.microsoft.com/office/drawing/2014/main" id="{2DE6697F-19FA-9445-A967-8CB1FF539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85" y="3492318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732FF595-F0D7-8947-8515-5F417ED993C1}"/>
                  </a:ext>
                </a:extLst>
              </p:cNvPr>
              <p:cNvCxnSpPr/>
              <p:nvPr/>
            </p:nvCxnSpPr>
            <p:spPr>
              <a:xfrm>
                <a:off x="2180139" y="22726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Freeform 860">
                <a:extLst>
                  <a:ext uri="{FF2B5EF4-FFF2-40B4-BE49-F238E27FC236}">
                    <a16:creationId xmlns:a16="http://schemas.microsoft.com/office/drawing/2014/main" id="{8AD20121-5056-B14B-B37B-2240A4A97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3" name="Freeform 860">
                <a:extLst>
                  <a:ext uri="{FF2B5EF4-FFF2-40B4-BE49-F238E27FC236}">
                    <a16:creationId xmlns:a16="http://schemas.microsoft.com/office/drawing/2014/main" id="{A31BED3E-0437-0245-B1BE-18D9D7A0E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284995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59" name="Line 853">
              <a:extLst>
                <a:ext uri="{FF2B5EF4-FFF2-40B4-BE49-F238E27FC236}">
                  <a16:creationId xmlns:a16="http://schemas.microsoft.com/office/drawing/2014/main" id="{6F5C85DA-7535-364D-B82E-C18E4993E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197" y="6131634"/>
              <a:ext cx="592531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23F964C-114B-7047-963D-4A9930A922F7}"/>
                </a:ext>
              </a:extLst>
            </p:cNvPr>
            <p:cNvGrpSpPr/>
            <p:nvPr/>
          </p:nvGrpSpPr>
          <p:grpSpPr>
            <a:xfrm>
              <a:off x="3846906" y="5276583"/>
              <a:ext cx="1173639" cy="311392"/>
              <a:chOff x="4618723" y="2328766"/>
              <a:chExt cx="1630056" cy="432488"/>
            </a:xfrm>
          </p:grpSpPr>
          <p:sp>
            <p:nvSpPr>
              <p:cNvPr id="97" name="Freeform 860">
                <a:extLst>
                  <a:ext uri="{FF2B5EF4-FFF2-40B4-BE49-F238E27FC236}">
                    <a16:creationId xmlns:a16="http://schemas.microsoft.com/office/drawing/2014/main" id="{6B290F89-894D-7549-9AA2-FC1279A41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62E841D4-EEDB-D141-A7EA-85D26D119627}"/>
                  </a:ext>
                </a:extLst>
              </p:cNvPr>
              <p:cNvCxnSpPr/>
              <p:nvPr/>
            </p:nvCxnSpPr>
            <p:spPr>
              <a:xfrm>
                <a:off x="5124068" y="2328766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Freeform 860">
                <a:extLst>
                  <a:ext uri="{FF2B5EF4-FFF2-40B4-BE49-F238E27FC236}">
                    <a16:creationId xmlns:a16="http://schemas.microsoft.com/office/drawing/2014/main" id="{AA957FED-D415-DE4B-85D6-F47660861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723" y="2337351"/>
                <a:ext cx="1213406" cy="41148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765DC8D-D3FA-5F45-B755-2DACF1DADE4B}"/>
                </a:ext>
              </a:extLst>
            </p:cNvPr>
            <p:cNvCxnSpPr/>
            <p:nvPr/>
          </p:nvCxnSpPr>
          <p:spPr>
            <a:xfrm>
              <a:off x="2803769" y="6063004"/>
              <a:ext cx="65836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860">
              <a:extLst>
                <a:ext uri="{FF2B5EF4-FFF2-40B4-BE49-F238E27FC236}">
                  <a16:creationId xmlns:a16="http://schemas.microsoft.com/office/drawing/2014/main" id="{FDA965D2-4DA1-CF47-B1EF-D1A32470D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009" y="6106437"/>
              <a:ext cx="888796" cy="27190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3" name="Freeform 860">
              <a:extLst>
                <a:ext uri="{FF2B5EF4-FFF2-40B4-BE49-F238E27FC236}">
                  <a16:creationId xmlns:a16="http://schemas.microsoft.com/office/drawing/2014/main" id="{E235667B-D3EC-0147-A65B-28F9BECA2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818" y="6067797"/>
              <a:ext cx="1123653" cy="29464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4" name="Line 853">
              <a:extLst>
                <a:ext uri="{FF2B5EF4-FFF2-40B4-BE49-F238E27FC236}">
                  <a16:creationId xmlns:a16="http://schemas.microsoft.com/office/drawing/2014/main" id="{95086A96-2ECF-4340-9198-36B87B77B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4335" y="6585839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65" name="Line 853">
              <a:extLst>
                <a:ext uri="{FF2B5EF4-FFF2-40B4-BE49-F238E27FC236}">
                  <a16:creationId xmlns:a16="http://schemas.microsoft.com/office/drawing/2014/main" id="{93F0243B-D0AF-F948-B08F-18273A72B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024" y="6581477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66" name="Line 853">
              <a:extLst>
                <a:ext uri="{FF2B5EF4-FFF2-40B4-BE49-F238E27FC236}">
                  <a16:creationId xmlns:a16="http://schemas.microsoft.com/office/drawing/2014/main" id="{68427926-D252-BC41-B58E-B2AF97A54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3168" y="5664069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768A1BC-7542-4442-AB01-D9D0A43EB314}"/>
                </a:ext>
              </a:extLst>
            </p:cNvPr>
            <p:cNvGrpSpPr/>
            <p:nvPr/>
          </p:nvGrpSpPr>
          <p:grpSpPr>
            <a:xfrm>
              <a:off x="2893449" y="4395049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73" name="Oval 859">
                <a:extLst>
                  <a:ext uri="{FF2B5EF4-FFF2-40B4-BE49-F238E27FC236}">
                    <a16:creationId xmlns:a16="http://schemas.microsoft.com/office/drawing/2014/main" id="{B803D586-2A11-6441-AE6F-9656FD853D9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4" name="Oval 861">
                <a:extLst>
                  <a:ext uri="{FF2B5EF4-FFF2-40B4-BE49-F238E27FC236}">
                    <a16:creationId xmlns:a16="http://schemas.microsoft.com/office/drawing/2014/main" id="{58686374-C67B-8546-BAFC-C04A67F6A38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5" name="Oval 862">
                <a:extLst>
                  <a:ext uri="{FF2B5EF4-FFF2-40B4-BE49-F238E27FC236}">
                    <a16:creationId xmlns:a16="http://schemas.microsoft.com/office/drawing/2014/main" id="{04157142-F4D5-5B45-BD5F-17B7C9B67BA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6" name="Oval 863">
                <a:extLst>
                  <a:ext uri="{FF2B5EF4-FFF2-40B4-BE49-F238E27FC236}">
                    <a16:creationId xmlns:a16="http://schemas.microsoft.com/office/drawing/2014/main" id="{D8404AE0-5F94-FD45-982D-2CFDD2F23F1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7" name="Oval 863">
                <a:extLst>
                  <a:ext uri="{FF2B5EF4-FFF2-40B4-BE49-F238E27FC236}">
                    <a16:creationId xmlns:a16="http://schemas.microsoft.com/office/drawing/2014/main" id="{D14F7506-41B3-C446-BD7C-8A287FFF8B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9D05BE8-46A4-304B-B47E-992C02820C70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93" name="Freeform 860">
                  <a:extLst>
                    <a:ext uri="{FF2B5EF4-FFF2-40B4-BE49-F238E27FC236}">
                      <a16:creationId xmlns:a16="http://schemas.microsoft.com/office/drawing/2014/main" id="{91665E77-0FF2-7644-AC66-681872D2A7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4" name="Rectangle 864">
                  <a:extLst>
                    <a:ext uri="{FF2B5EF4-FFF2-40B4-BE49-F238E27FC236}">
                      <a16:creationId xmlns:a16="http://schemas.microsoft.com/office/drawing/2014/main" id="{00C30257-452F-AA45-95A2-763904C20D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95" name="Freeform 865">
                  <a:extLst>
                    <a:ext uri="{FF2B5EF4-FFF2-40B4-BE49-F238E27FC236}">
                      <a16:creationId xmlns:a16="http://schemas.microsoft.com/office/drawing/2014/main" id="{F4B2375D-5D48-E243-BD87-B106B52FE26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Freeform 866">
                  <a:extLst>
                    <a:ext uri="{FF2B5EF4-FFF2-40B4-BE49-F238E27FC236}">
                      <a16:creationId xmlns:a16="http://schemas.microsoft.com/office/drawing/2014/main" id="{0CC012C2-C5E9-E74C-9C4F-AC95B056B04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1E35530D-AE6F-FA43-9C2F-BAADAE0DE0BC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80" name="Oval 878">
                  <a:extLst>
                    <a:ext uri="{FF2B5EF4-FFF2-40B4-BE49-F238E27FC236}">
                      <a16:creationId xmlns:a16="http://schemas.microsoft.com/office/drawing/2014/main" id="{613D64EC-D5B2-3A4B-9701-F57A348025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1" name="Rectangle 880">
                  <a:extLst>
                    <a:ext uri="{FF2B5EF4-FFF2-40B4-BE49-F238E27FC236}">
                      <a16:creationId xmlns:a16="http://schemas.microsoft.com/office/drawing/2014/main" id="{0B0A0116-EA85-C144-8B31-03D2E057E9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2" name="Oval 878">
                  <a:extLst>
                    <a:ext uri="{FF2B5EF4-FFF2-40B4-BE49-F238E27FC236}">
                      <a16:creationId xmlns:a16="http://schemas.microsoft.com/office/drawing/2014/main" id="{47F4F5DB-F679-074E-AFB9-8745142E1B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3" name="Line 881">
                  <a:extLst>
                    <a:ext uri="{FF2B5EF4-FFF2-40B4-BE49-F238E27FC236}">
                      <a16:creationId xmlns:a16="http://schemas.microsoft.com/office/drawing/2014/main" id="{AD50101E-5DE2-9248-BE10-AF7D7B0664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4" name="Line 882">
                  <a:extLst>
                    <a:ext uri="{FF2B5EF4-FFF2-40B4-BE49-F238E27FC236}">
                      <a16:creationId xmlns:a16="http://schemas.microsoft.com/office/drawing/2014/main" id="{13E5F1C0-2A7B-DB4F-8092-B4F39A034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5" name="Rectangle 880">
                  <a:extLst>
                    <a:ext uri="{FF2B5EF4-FFF2-40B4-BE49-F238E27FC236}">
                      <a16:creationId xmlns:a16="http://schemas.microsoft.com/office/drawing/2014/main" id="{2668326F-4D36-D04D-91B8-35C39AA63B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6" name="Oval 878">
                  <a:extLst>
                    <a:ext uri="{FF2B5EF4-FFF2-40B4-BE49-F238E27FC236}">
                      <a16:creationId xmlns:a16="http://schemas.microsoft.com/office/drawing/2014/main" id="{E2412A39-A1B3-1F43-8094-F72E4A0A677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7" name="Line 882">
                  <a:extLst>
                    <a:ext uri="{FF2B5EF4-FFF2-40B4-BE49-F238E27FC236}">
                      <a16:creationId xmlns:a16="http://schemas.microsoft.com/office/drawing/2014/main" id="{1F2E825F-3B58-9247-94B3-E0F2EC5EE4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8" name="Line 882">
                  <a:extLst>
                    <a:ext uri="{FF2B5EF4-FFF2-40B4-BE49-F238E27FC236}">
                      <a16:creationId xmlns:a16="http://schemas.microsoft.com/office/drawing/2014/main" id="{5137A389-5AF7-D749-8199-401037F674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9" name="Line 884">
                  <a:extLst>
                    <a:ext uri="{FF2B5EF4-FFF2-40B4-BE49-F238E27FC236}">
                      <a16:creationId xmlns:a16="http://schemas.microsoft.com/office/drawing/2014/main" id="{2A066076-3EF7-914A-985B-35FC97CB8D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0" name="Oval 885">
                  <a:extLst>
                    <a:ext uri="{FF2B5EF4-FFF2-40B4-BE49-F238E27FC236}">
                      <a16:creationId xmlns:a16="http://schemas.microsoft.com/office/drawing/2014/main" id="{C100FF74-F27C-7943-89ED-757742869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1" name="Line 881">
                  <a:extLst>
                    <a:ext uri="{FF2B5EF4-FFF2-40B4-BE49-F238E27FC236}">
                      <a16:creationId xmlns:a16="http://schemas.microsoft.com/office/drawing/2014/main" id="{359A1C7D-8350-8043-AA80-0AE933B7AF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2" name="Line 882">
                  <a:extLst>
                    <a:ext uri="{FF2B5EF4-FFF2-40B4-BE49-F238E27FC236}">
                      <a16:creationId xmlns:a16="http://schemas.microsoft.com/office/drawing/2014/main" id="{9371DE50-61A7-9249-B032-8E2B4BA643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10D3876-1EAC-6840-854C-6FF321974ED7}"/>
                </a:ext>
              </a:extLst>
            </p:cNvPr>
            <p:cNvGrpSpPr/>
            <p:nvPr/>
          </p:nvGrpSpPr>
          <p:grpSpPr>
            <a:xfrm>
              <a:off x="884857" y="6119126"/>
              <a:ext cx="538242" cy="388227"/>
              <a:chOff x="1012668" y="927184"/>
              <a:chExt cx="747559" cy="539203"/>
            </a:xfrm>
          </p:grpSpPr>
          <p:sp>
            <p:nvSpPr>
              <p:cNvPr id="69" name="Line 853">
                <a:extLst>
                  <a:ext uri="{FF2B5EF4-FFF2-40B4-BE49-F238E27FC236}">
                    <a16:creationId xmlns:a16="http://schemas.microsoft.com/office/drawing/2014/main" id="{4E7034AC-2EFB-8A45-A8FB-9DD7C6ED0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70" name="Rectangle 876">
                <a:extLst>
                  <a:ext uri="{FF2B5EF4-FFF2-40B4-BE49-F238E27FC236}">
                    <a16:creationId xmlns:a16="http://schemas.microsoft.com/office/drawing/2014/main" id="{D6271D15-B003-374B-A65C-92CA68A2428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27184"/>
                <a:ext cx="10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71" name="Rectangle 873">
                <a:extLst>
                  <a:ext uri="{FF2B5EF4-FFF2-40B4-BE49-F238E27FC236}">
                    <a16:creationId xmlns:a16="http://schemas.microsoft.com/office/drawing/2014/main" id="{AA9C325C-EAD8-5248-95DB-4E2F06438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72" name="Freeform 875">
                <a:extLst>
                  <a:ext uri="{FF2B5EF4-FFF2-40B4-BE49-F238E27FC236}">
                    <a16:creationId xmlns:a16="http://schemas.microsoft.com/office/drawing/2014/main" id="{F7B6D969-B6FE-8D44-AAB0-F55F501FD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RPG-based Landmark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2" y="990599"/>
            <a:ext cx="4656666" cy="3807311"/>
          </a:xfrm>
        </p:spPr>
        <p:txBody>
          <a:bodyPr/>
          <a:lstStyle/>
          <a:p>
            <a:r>
              <a:rPr lang="en-US" dirty="0"/>
              <a:t>Suppose goal is </a:t>
            </a:r>
            <a:r>
              <a:rPr lang="en-US" i="1" dirty="0"/>
              <a:t>g</a:t>
            </a:r>
            <a:r>
              <a:rPr lang="en-US" dirty="0"/>
              <a:t> = </a:t>
            </a:r>
            <a:r>
              <a:rPr lang="en-US" dirty="0">
                <a:cs typeface="Times New Roman"/>
              </a:rPr>
              <a:t>{</a:t>
            </a:r>
            <a:r>
              <a:rPr lang="en-US" i="1" dirty="0">
                <a:cs typeface="Times New Roman"/>
              </a:rPr>
              <a:t>g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, </a:t>
            </a:r>
            <a:r>
              <a:rPr lang="en-US" i="1" dirty="0">
                <a:cs typeface="Times New Roman"/>
              </a:rPr>
              <a:t>g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,…, </a:t>
            </a:r>
            <a:r>
              <a:rPr lang="en-US" i="1" dirty="0" err="1">
                <a:cs typeface="Times New Roman"/>
              </a:rPr>
              <a:t>g</a:t>
            </a:r>
            <a:r>
              <a:rPr lang="en-US" i="1" baseline="-25000" dirty="0" err="1">
                <a:cs typeface="Times New Roman"/>
              </a:rPr>
              <a:t>k</a:t>
            </a:r>
            <a:r>
              <a:rPr lang="en-US" dirty="0">
                <a:cs typeface="Times New Roman"/>
              </a:rPr>
              <a:t>} </a:t>
            </a:r>
          </a:p>
          <a:p>
            <a:pPr lvl="1"/>
            <a:r>
              <a:rPr lang="en-US" dirty="0">
                <a:cs typeface="Times New Roman"/>
              </a:rPr>
              <a:t>Trivially, e</a:t>
            </a:r>
            <a:r>
              <a:rPr lang="en-US" dirty="0"/>
              <a:t>very </a:t>
            </a:r>
            <a:r>
              <a:rPr lang="en-US" i="1" dirty="0" err="1"/>
              <a:t>g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is a landmark</a:t>
            </a:r>
          </a:p>
          <a:p>
            <a:r>
              <a:rPr lang="en-US" dirty="0"/>
              <a:t>Suppose </a:t>
            </a:r>
            <a:r>
              <a:rPr lang="en-US" i="1" dirty="0"/>
              <a:t>g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ro-RO" dirty="0">
                <a:latin typeface="Calibri"/>
              </a:rPr>
              <a:t>loc(r1)=d1</a:t>
            </a:r>
            <a:endParaRPr lang="ro-RO" dirty="0">
              <a:latin typeface="Times New Roman"/>
              <a:cs typeface="Times New Roman"/>
            </a:endParaRPr>
          </a:p>
          <a:p>
            <a:pPr lvl="1"/>
            <a:r>
              <a:rPr lang="en-US" dirty="0">
                <a:latin typeface="Times New Roman"/>
                <a:cs typeface="Times New Roman"/>
              </a:rPr>
              <a:t>Two actions can achieve </a:t>
            </a:r>
            <a:r>
              <a:rPr lang="en-US" i="1" dirty="0"/>
              <a:t>g</a:t>
            </a:r>
            <a:r>
              <a:rPr lang="en-US" baseline="-25000" dirty="0"/>
              <a:t>1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>
                <a:latin typeface="Calibri"/>
                <a:cs typeface="Calibri"/>
              </a:rPr>
              <a:t>move(r1,d3,d1)</a:t>
            </a:r>
            <a:r>
              <a:rPr lang="en-US" dirty="0"/>
              <a:t> and </a:t>
            </a:r>
            <a:r>
              <a:rPr lang="en-US" dirty="0">
                <a:latin typeface="Calibri"/>
                <a:cs typeface="Calibri"/>
              </a:rPr>
              <a:t>move(r1,d2,d1)</a:t>
            </a:r>
            <a:endParaRPr lang="en-US" dirty="0"/>
          </a:p>
          <a:p>
            <a:r>
              <a:rPr lang="en-US" dirty="0">
                <a:latin typeface="Times New Roman"/>
                <a:cs typeface="Times New Roman"/>
              </a:rPr>
              <a:t>Preconditions </a:t>
            </a:r>
            <a:r>
              <a:rPr lang="ro-RO" dirty="0">
                <a:latin typeface="Calibri"/>
              </a:rPr>
              <a:t>loc(r1)=d3</a:t>
            </a:r>
            <a:r>
              <a:rPr lang="ro-RO" dirty="0">
                <a:cs typeface="Times New Roman"/>
              </a:rPr>
              <a:t> </a:t>
            </a:r>
            <a:r>
              <a:rPr lang="ro-RO" dirty="0">
                <a:ea typeface="ＭＳ ゴシック"/>
                <a:cs typeface="Times New Roman"/>
              </a:rPr>
              <a:t>and </a:t>
            </a:r>
            <a:r>
              <a:rPr lang="ro-RO" dirty="0">
                <a:latin typeface="Calibri"/>
              </a:rPr>
              <a:t>loc(r1)=d2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New landmark:</a:t>
            </a:r>
          </a:p>
          <a:p>
            <a:pPr lvl="1"/>
            <a:r>
              <a:rPr lang="el-GR" i="1" dirty="0"/>
              <a:t>φ</a:t>
            </a:r>
            <a:r>
              <a:rPr lang="en-US" dirty="0"/>
              <a:t>′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ro-RO" dirty="0">
                <a:latin typeface="Calibri"/>
              </a:rPr>
              <a:t>loc(r1)=d3</a:t>
            </a:r>
            <a:r>
              <a:rPr lang="ro-RO" dirty="0">
                <a:latin typeface="Times New Roman"/>
                <a:cs typeface="Times New Roman"/>
              </a:rPr>
              <a:t> </a:t>
            </a:r>
            <a:r>
              <a:rPr lang="ro-RO" dirty="0">
                <a:latin typeface="Times New Roman Regular" charset="0"/>
                <a:ea typeface="ＭＳ ゴシック"/>
                <a:cs typeface="Times New Roman Regular" charset="0"/>
              </a:rPr>
              <a:t>∨</a:t>
            </a:r>
            <a:r>
              <a:rPr lang="ro-RO" dirty="0">
                <a:latin typeface="Times New Roman"/>
                <a:ea typeface="ＭＳ ゴシック"/>
                <a:cs typeface="Times New Roman"/>
              </a:rPr>
              <a:t> </a:t>
            </a:r>
            <a:r>
              <a:rPr lang="ro-RO" dirty="0">
                <a:latin typeface="Calibri"/>
              </a:rPr>
              <a:t>loc(r1)=d2</a:t>
            </a:r>
            <a:br>
              <a:rPr lang="ro-RO" baseline="-25000" dirty="0">
                <a:latin typeface="Calibri"/>
              </a:rPr>
            </a:br>
            <a:endParaRPr lang="ro-RO" baseline="-25000" dirty="0">
              <a:latin typeface="Calibri"/>
            </a:endParaRPr>
          </a:p>
          <a:p>
            <a:r>
              <a:rPr lang="en-US" dirty="0">
                <a:cs typeface="Times New Roman"/>
              </a:rPr>
              <a:t>In this example, </a:t>
            </a:r>
            <a:r>
              <a:rPr lang="en-US" i="1" dirty="0">
                <a:cs typeface="Times New Roman"/>
              </a:rPr>
              <a:t>s</a:t>
            </a:r>
            <a:r>
              <a:rPr lang="en-US" baseline="-25000" dirty="0">
                <a:cs typeface="Times New Roman"/>
              </a:rPr>
              <a:t>0</a:t>
            </a:r>
            <a:r>
              <a:rPr lang="en-US" dirty="0">
                <a:cs typeface="Times New Roman"/>
              </a:rPr>
              <a:t> satisfies </a:t>
            </a:r>
            <a:r>
              <a:rPr lang="el-GR" i="1" dirty="0"/>
              <a:t>φ</a:t>
            </a:r>
            <a:r>
              <a:rPr lang="en-US" dirty="0"/>
              <a:t>′</a:t>
            </a:r>
            <a:endParaRPr lang="en-US" dirty="0">
              <a:cs typeface="Times New Roman"/>
            </a:endParaRPr>
          </a:p>
          <a:p>
            <a:pPr marL="460375" indent="-342900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694401" y="6233802"/>
            <a:ext cx="493857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i="1" dirty="0">
                <a:latin typeface="Times New Roman"/>
                <a:cs typeface="Times New Roman"/>
              </a:rPr>
              <a:t>s</a:t>
            </a:r>
            <a:r>
              <a:rPr lang="en-US" sz="1900" baseline="-25000" dirty="0">
                <a:latin typeface="Times New Roman"/>
                <a:cs typeface="Times New Roman"/>
              </a:rPr>
              <a:t>0</a:t>
            </a:r>
            <a:r>
              <a:rPr lang="en-US" sz="1900" dirty="0">
                <a:latin typeface="Times New Roman"/>
                <a:ea typeface="Times New Roman"/>
                <a:cs typeface="Times New Roman"/>
              </a:rPr>
              <a:t> = </a:t>
            </a:r>
            <a:r>
              <a:rPr lang="ro-RO" sz="1900" dirty="0"/>
              <a:t>{</a:t>
            </a:r>
            <a:r>
              <a:rPr lang="ro-RO" sz="1900" dirty="0">
                <a:latin typeface="Calibri"/>
              </a:rPr>
              <a:t>loc(r1)=d3, cargo(r1)=nil, loc(c1)=d1</a:t>
            </a:r>
            <a:r>
              <a:rPr lang="ro-RO" sz="1900" dirty="0"/>
              <a:t>}</a:t>
            </a:r>
            <a:endParaRPr lang="en-US" sz="1900" dirty="0">
              <a:latin typeface="Times New Roman"/>
              <a:cs typeface="Times New Roman"/>
            </a:endParaRPr>
          </a:p>
        </p:txBody>
      </p:sp>
      <p:sp>
        <p:nvSpPr>
          <p:cNvPr id="291" name="Content Placeholder 2"/>
          <p:cNvSpPr txBox="1">
            <a:spLocks/>
          </p:cNvSpPr>
          <p:nvPr/>
        </p:nvSpPr>
        <p:spPr bwMode="auto">
          <a:xfrm>
            <a:off x="6632918" y="1229360"/>
            <a:ext cx="3747700" cy="27384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341313" algn="l"/>
              </a:tabLst>
            </a:pPr>
            <a:r>
              <a:rPr lang="en-US" sz="1800" dirty="0">
                <a:latin typeface="Calibri"/>
              </a:rPr>
              <a:t>move</a:t>
            </a:r>
            <a:r>
              <a:rPr lang="en-US" sz="1800" dirty="0"/>
              <a:t>(</a:t>
            </a:r>
            <a:r>
              <a:rPr lang="en-US" sz="1800" i="1" dirty="0"/>
              <a:t>r, d, e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pre: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is-IS" sz="1800" dirty="0"/>
              <a:t>)=</a:t>
            </a:r>
            <a:r>
              <a:rPr lang="en-US" sz="1800" i="1" dirty="0"/>
              <a:t>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	eff: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← </a:t>
            </a:r>
            <a:r>
              <a:rPr lang="en-US" sz="1800" i="1" dirty="0"/>
              <a:t>e </a:t>
            </a:r>
          </a:p>
          <a:p>
            <a:pPr marL="0" indent="0">
              <a:buNone/>
              <a:tabLst>
                <a:tab pos="341313" algn="l"/>
              </a:tabLst>
            </a:pPr>
            <a:r>
              <a:rPr lang="en-US" sz="1800" dirty="0">
                <a:latin typeface="Calibri"/>
              </a:rPr>
              <a:t>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 </a:t>
            </a:r>
            <a:r>
              <a:rPr lang="en-US" sz="1800" dirty="0">
                <a:latin typeface="Calibri"/>
                <a:cs typeface="Calibri"/>
              </a:rPr>
              <a:t>cargo(</a:t>
            </a:r>
            <a:r>
              <a:rPr lang="en-US" sz="1800" i="1" dirty="0"/>
              <a:t>r</a:t>
            </a:r>
            <a:r>
              <a:rPr lang="is-IS" sz="1800" dirty="0"/>
              <a:t>)=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Calibri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is-IS" sz="1800" dirty="0"/>
              <a:t>)=</a:t>
            </a:r>
            <a:r>
              <a:rPr lang="en-US" sz="1800" i="1" dirty="0"/>
              <a:t>l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is-IS" sz="1800" dirty="0"/>
              <a:t>)=</a:t>
            </a:r>
            <a:r>
              <a:rPr lang="en-US" sz="1800" i="1" dirty="0"/>
              <a:t>l</a:t>
            </a:r>
            <a:br>
              <a:rPr lang="en-US" sz="1800" dirty="0"/>
            </a:br>
            <a:r>
              <a:rPr lang="en-US" sz="1800" dirty="0"/>
              <a:t>	eff: </a:t>
            </a:r>
            <a:r>
              <a:rPr lang="en-US" sz="1800" dirty="0">
                <a:latin typeface="Calibri"/>
                <a:cs typeface="Calibri"/>
              </a:rPr>
              <a:t>cargo(</a:t>
            </a:r>
            <a:r>
              <a:rPr lang="en-US" sz="1800" i="1" dirty="0"/>
              <a:t>r</a:t>
            </a:r>
            <a:r>
              <a:rPr lang="en-US" sz="1800" dirty="0"/>
              <a:t>) ← </a:t>
            </a:r>
            <a:r>
              <a:rPr lang="en-US" sz="1800" i="1" dirty="0">
                <a:latin typeface="Times New Roman"/>
                <a:cs typeface="Times New Roman"/>
              </a:rPr>
              <a:t>c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 ← </a:t>
            </a:r>
            <a:r>
              <a:rPr lang="en-US" sz="1800" i="1" dirty="0"/>
              <a:t>r </a:t>
            </a:r>
          </a:p>
          <a:p>
            <a:pPr marL="0" indent="0">
              <a:buNone/>
              <a:tabLst>
                <a:tab pos="341313" algn="l"/>
              </a:tabLst>
            </a:pPr>
            <a:r>
              <a:rPr lang="en-US" sz="1800" dirty="0">
                <a:latin typeface="Calibri"/>
              </a:rPr>
              <a:t>unload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is-IS" sz="1800" dirty="0"/>
              <a:t>)=</a:t>
            </a:r>
            <a:r>
              <a:rPr lang="en-US" sz="1800" i="1" dirty="0"/>
              <a:t>r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is-IS" sz="1800" dirty="0"/>
              <a:t>)=</a:t>
            </a:r>
            <a:r>
              <a:rPr lang="en-US" sz="1800" i="1" dirty="0"/>
              <a:t>l </a:t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en-US" sz="1800" dirty="0"/>
              <a:t>eff: </a:t>
            </a:r>
            <a:r>
              <a:rPr lang="en-US" sz="1800" dirty="0">
                <a:latin typeface="Calibri"/>
                <a:cs typeface="Calibri"/>
              </a:rPr>
              <a:t>cargo(</a:t>
            </a:r>
            <a:r>
              <a:rPr lang="en-US" sz="1800" i="1" dirty="0"/>
              <a:t>r</a:t>
            </a:r>
            <a:r>
              <a:rPr lang="en-US" sz="1800" dirty="0"/>
              <a:t>) ← 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loc(c</a:t>
            </a:r>
            <a:r>
              <a:rPr lang="en-US" sz="1800" dirty="0"/>
              <a:t>) ← </a:t>
            </a:r>
            <a:r>
              <a:rPr lang="en-US" sz="1800" i="1" dirty="0"/>
              <a:t>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5598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CDC6D1E9-3322-C5D2-D71C-ACDB7AFF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72" y="101600"/>
            <a:ext cx="6444527" cy="619187"/>
          </a:xfrm>
        </p:spPr>
        <p:txBody>
          <a:bodyPr/>
          <a:lstStyle/>
          <a:p>
            <a:r>
              <a:rPr lang="en-US" dirty="0"/>
              <a:t>RPG-based Landmark Computation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362693" y="289367"/>
            <a:ext cx="7230299" cy="6210400"/>
          </a:xfrm>
        </p:spPr>
        <p:txBody>
          <a:bodyPr/>
          <a:lstStyle/>
          <a:p>
            <a:pPr marL="0" indent="0">
              <a:buFont typeface="System Font Regular"/>
              <a:buNone/>
            </a:pPr>
            <a:r>
              <a:rPr lang="en-US" sz="1800" kern="0" dirty="0">
                <a:latin typeface="Calibri"/>
                <a:cs typeface="Calibri"/>
              </a:rPr>
              <a:t>RPG-Landmarks</a:t>
            </a:r>
            <a:r>
              <a:rPr lang="en-US" sz="1800" kern="0" dirty="0">
                <a:cs typeface="Times New Roman"/>
              </a:rPr>
              <a:t>(Σ, </a:t>
            </a:r>
            <a:r>
              <a:rPr lang="en-US" sz="1800" i="1" kern="0" dirty="0">
                <a:cs typeface="Times New Roman"/>
              </a:rPr>
              <a:t>s</a:t>
            </a:r>
            <a:r>
              <a:rPr lang="en-US" sz="1800" kern="0" baseline="-25000" dirty="0">
                <a:cs typeface="Times New Roman"/>
              </a:rPr>
              <a:t>0</a:t>
            </a:r>
            <a:r>
              <a:rPr lang="en-US" sz="1800" kern="0" dirty="0">
                <a:cs typeface="Times New Roman"/>
              </a:rPr>
              <a:t>, </a:t>
            </a:r>
            <a:r>
              <a:rPr lang="en-US" sz="1800" i="1" kern="0" dirty="0">
                <a:cs typeface="Times New Roman"/>
              </a:rPr>
              <a:t>g</a:t>
            </a:r>
            <a:r>
              <a:rPr lang="en-US" sz="1800" kern="0" dirty="0">
                <a:cs typeface="Times New Roman"/>
              </a:rPr>
              <a:t>)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Queue</a:t>
            </a:r>
            <a:r>
              <a:rPr lang="en-US" sz="1800" kern="0" dirty="0">
                <a:cs typeface="Times New Roman"/>
              </a:rPr>
              <a:t> </a:t>
            </a:r>
            <a:r>
              <a:rPr lang="en-US" sz="1800" kern="0" dirty="0"/>
              <a:t>←</a:t>
            </a:r>
            <a:r>
              <a:rPr lang="en-US" sz="1800" kern="0" dirty="0">
                <a:cs typeface="Times New Roman"/>
              </a:rPr>
              <a:t> ⟨</a:t>
            </a:r>
            <a:r>
              <a:rPr lang="en-US" sz="1800" kern="0" dirty="0" err="1">
                <a:cs typeface="Times New Roman"/>
              </a:rPr>
              <a:t>all literals in</a:t>
            </a:r>
            <a:r>
              <a:rPr lang="en-US" sz="1800" kern="0" dirty="0">
                <a:cs typeface="Times New Roman"/>
              </a:rPr>
              <a:t> </a:t>
            </a:r>
            <a:r>
              <a:rPr lang="en-US" sz="1800" i="1" kern="0" dirty="0" err="1">
                <a:cs typeface="Times New Roman"/>
              </a:rPr>
              <a:t>g</a:t>
            </a:r>
            <a:r>
              <a:rPr lang="en-US" sz="1800" kern="0" dirty="0">
                <a:cs typeface="Times New Roman"/>
              </a:rPr>
              <a:t>⟩; </a:t>
            </a:r>
            <a:r>
              <a:rPr lang="en-US" sz="1800" i="1" kern="0" dirty="0">
                <a:cs typeface="Times New Roman"/>
              </a:rPr>
              <a:t>Examined </a:t>
            </a:r>
            <a:r>
              <a:rPr lang="en-US" sz="1800" kern="0" dirty="0"/>
              <a:t>← </a:t>
            </a:r>
            <a:r>
              <a:rPr lang="en-US" sz="1800" kern="0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800" b="1" kern="0" dirty="0">
                <a:cs typeface="Times New Roman"/>
              </a:rPr>
              <a:t>while</a:t>
            </a:r>
            <a:r>
              <a:rPr lang="en-US" sz="1800" kern="0" dirty="0">
                <a:cs typeface="Times New Roman"/>
              </a:rPr>
              <a:t> </a:t>
            </a:r>
            <a:r>
              <a:rPr lang="en-US" sz="1800" i="1" kern="0" dirty="0">
                <a:cs typeface="Times New Roman"/>
              </a:rPr>
              <a:t>Queue </a:t>
            </a:r>
            <a:r>
              <a:rPr lang="en-US" sz="1800" kern="0" dirty="0">
                <a:cs typeface="Times New Roman"/>
              </a:rPr>
              <a:t>≠ ⟨⟩</a:t>
            </a:r>
            <a:r>
              <a:rPr lang="en-US" sz="1800" b="1" kern="0" dirty="0">
                <a:latin typeface="Times New Roman Regular" charset="0"/>
                <a:cs typeface="Times New Roman Regular" charset="0"/>
              </a:rPr>
              <a:t> do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800" i="1" kern="0" dirty="0" err="1"/>
              <a:t>φ</a:t>
            </a:r>
            <a:r>
              <a:rPr lang="en-US" sz="1800" kern="0" dirty="0">
                <a:cs typeface="Times New Roman"/>
              </a:rPr>
              <a:t> ← </a:t>
            </a:r>
            <a:r>
              <a:rPr lang="en-US" sz="1800" kern="0" dirty="0">
                <a:latin typeface="Calibri" panose="020F0502020204030204" pitchFamily="34" charset="0"/>
                <a:cs typeface="Times New Roman"/>
              </a:rPr>
              <a:t>pop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Queue</a:t>
            </a:r>
            <a:r>
              <a:rPr lang="en-US" sz="1800" kern="0" dirty="0">
                <a:cs typeface="Times New Roman"/>
              </a:rPr>
              <a:t>)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800" b="1" kern="0">
                <a:latin typeface="Times New Roman" panose="02020603050405020304" pitchFamily="18" charset="0"/>
              </a:rPr>
              <a:t>if</a:t>
            </a:r>
            <a:r>
              <a:rPr lang="en-US" sz="1800" kern="0">
                <a:latin typeface="Times New Roman" panose="02020603050405020304" pitchFamily="18" charset="0"/>
              </a:rPr>
              <a:t> </a:t>
            </a:r>
            <a:r>
              <a:rPr lang="en-US" sz="1800" i="1" kern="0">
                <a:latin typeface="Times New Roman" panose="02020603050405020304" pitchFamily="18" charset="0"/>
              </a:rPr>
              <a:t>φ</a:t>
            </a:r>
            <a:r>
              <a:rPr lang="en-US" sz="1800" kern="0">
                <a:latin typeface="Times New Roman" panose="02020603050405020304" pitchFamily="18" charset="0"/>
              </a:rPr>
              <a:t> ∉ </a:t>
            </a:r>
            <a:r>
              <a:rPr lang="en-US" sz="1800" i="1" kern="0">
                <a:latin typeface="Times New Roman" panose="02020603050405020304" pitchFamily="18" charset="0"/>
              </a:rPr>
              <a:t>Examined </a:t>
            </a:r>
            <a:r>
              <a:rPr lang="en-US" sz="1800" kern="0">
                <a:latin typeface="Times New Roman" panose="02020603050405020304" pitchFamily="18" charset="0"/>
              </a:rPr>
              <a:t>and </a:t>
            </a:r>
            <a:r>
              <a:rPr lang="en-US" sz="1800" i="1" kern="0">
                <a:latin typeface="Times New Roman" panose="02020603050405020304" pitchFamily="18" charset="0"/>
              </a:rPr>
              <a:t>s</a:t>
            </a:r>
            <a:r>
              <a:rPr lang="en-US" sz="1800" kern="0" baseline="-25000">
                <a:latin typeface="Times New Roman" panose="02020603050405020304" pitchFamily="18" charset="0"/>
              </a:rPr>
              <a:t>0</a:t>
            </a:r>
            <a:r>
              <a:rPr lang="en-US" sz="1800" kern="0">
                <a:latin typeface="Times New Roman" panose="02020603050405020304" pitchFamily="18" charset="0"/>
              </a:rPr>
              <a:t> ⊭ </a:t>
            </a:r>
            <a:r>
              <a:rPr lang="en-US" sz="1800" i="1" kern="0" dirty="0" err="1"/>
              <a:t>φ</a:t>
            </a:r>
            <a:r>
              <a:rPr lang="en-US" sz="1800" kern="0">
                <a:latin typeface="Times New Roman" panose="02020603050405020304" pitchFamily="18" charset="0"/>
              </a:rPr>
              <a:t> </a:t>
            </a:r>
            <a:r>
              <a:rPr lang="en-US" sz="1800" b="1" kern="0">
                <a:latin typeface="Times New Roman" panose="02020603050405020304" pitchFamily="18" charset="0"/>
              </a:rPr>
              <a:t>then </a:t>
            </a:r>
            <a:endParaRPr lang="en-US" sz="1800" i="1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// Step 1: look for an “action landmark”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R </a:t>
            </a:r>
            <a:r>
              <a:rPr lang="en-US" sz="1800" kern="0" dirty="0"/>
              <a:t>←</a:t>
            </a:r>
            <a:r>
              <a:rPr lang="en-US" sz="1800" kern="0" dirty="0">
                <a:cs typeface="Times New Roman"/>
              </a:rPr>
              <a:t> {actions whose effects include a literal in </a:t>
            </a:r>
            <a:r>
              <a:rPr lang="en-US" sz="1800" i="1" kern="0" dirty="0" err="1"/>
              <a:t>φ</a:t>
            </a:r>
            <a:r>
              <a:rPr lang="en-US" sz="1800" kern="0" dirty="0">
                <a:cs typeface="Times New Roman"/>
              </a:rPr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cs typeface="Times New Roman"/>
              </a:rPr>
              <a:t>generate RPG from </a:t>
            </a:r>
            <a:r>
              <a:rPr lang="en-US" sz="1800" i="1" kern="0" dirty="0">
                <a:cs typeface="Times New Roman"/>
              </a:rPr>
              <a:t>s</a:t>
            </a:r>
            <a:r>
              <a:rPr lang="en-US" sz="1800" kern="0" baseline="-25000" dirty="0">
                <a:cs typeface="Times New Roman"/>
              </a:rPr>
              <a:t>0</a:t>
            </a:r>
            <a:r>
              <a:rPr lang="en-US" sz="1800" i="1" kern="0" dirty="0">
                <a:cs typeface="Times New Roman"/>
              </a:rPr>
              <a:t> </a:t>
            </a:r>
            <a:r>
              <a:rPr lang="en-US" sz="1800" kern="0" dirty="0">
                <a:cs typeface="Times New Roman"/>
              </a:rPr>
              <a:t>using </a:t>
            </a:r>
            <a:r>
              <a:rPr lang="en-US" sz="1800" i="1" kern="0" dirty="0">
                <a:cs typeface="Times New Roman"/>
              </a:rPr>
              <a:t>A</a:t>
            </a:r>
            <a:r>
              <a:rPr lang="en-US" sz="1800" i="1" kern="0" baseline="-25000" dirty="0">
                <a:cs typeface="Times New Roman"/>
              </a:rPr>
              <a:t> </a:t>
            </a:r>
            <a:r>
              <a:rPr lang="en-US" sz="1800" kern="0" dirty="0">
                <a:cs typeface="Times New Roman"/>
              </a:rPr>
              <a:t>∖</a:t>
            </a:r>
            <a:r>
              <a:rPr lang="en-US" sz="1800" i="1" kern="0" baseline="-25000" dirty="0">
                <a:cs typeface="Times New Roman"/>
              </a:rPr>
              <a:t> </a:t>
            </a:r>
            <a:r>
              <a:rPr lang="en-US" sz="1800" i="1" kern="0" dirty="0">
                <a:cs typeface="Times New Roman"/>
              </a:rPr>
              <a:t>R</a:t>
            </a:r>
            <a:r>
              <a:rPr lang="en-US" sz="1800" kern="0" dirty="0">
                <a:cs typeface="Times New Roman"/>
              </a:rPr>
              <a:t>, stopping when </a:t>
            </a:r>
            <a:r>
              <a:rPr lang="en-US" sz="1800" i="1" kern="0" dirty="0" err="1">
                <a:cs typeface="Times New Roman"/>
              </a:rPr>
              <a:t>ŝ</a:t>
            </a:r>
            <a:r>
              <a:rPr lang="en-US" sz="1800" i="1" kern="0" baseline="-25000" dirty="0" err="1">
                <a:cs typeface="Times New Roman"/>
                <a:sym typeface="Wingdings"/>
              </a:rPr>
              <a:t>k</a:t>
            </a:r>
            <a:r>
              <a:rPr lang="en-US" sz="1800" i="1" kern="0" baseline="-25000" dirty="0">
                <a:cs typeface="Times New Roman"/>
                <a:sym typeface="Wingdings"/>
              </a:rPr>
              <a:t> </a:t>
            </a:r>
            <a:r>
              <a:rPr lang="en-US" sz="1800" i="1" kern="0" dirty="0">
                <a:cs typeface="Times New Roman"/>
                <a:sym typeface="Wingdings"/>
              </a:rPr>
              <a:t>=</a:t>
            </a:r>
            <a:r>
              <a:rPr lang="en-US" sz="1800" i="1" kern="0" baseline="-25000" dirty="0">
                <a:cs typeface="Times New Roman"/>
                <a:sym typeface="Wingdings"/>
              </a:rPr>
              <a:t> </a:t>
            </a:r>
            <a:r>
              <a:rPr lang="en-US" sz="1800" i="1" kern="0" dirty="0" err="1">
                <a:cs typeface="Times New Roman"/>
              </a:rPr>
              <a:t>ŝ</a:t>
            </a:r>
            <a:r>
              <a:rPr lang="en-US" sz="1800" i="1" kern="0" baseline="-25000" dirty="0" err="1">
                <a:cs typeface="Times New Roman"/>
                <a:sym typeface="Wingdings"/>
              </a:rPr>
              <a:t>k</a:t>
            </a:r>
            <a:r>
              <a:rPr lang="en-US" sz="1800" i="1" kern="0" baseline="-25000" dirty="0">
                <a:cs typeface="Times New Roman"/>
                <a:sym typeface="Wingdings"/>
              </a:rPr>
              <a:t>–</a:t>
            </a:r>
            <a:r>
              <a:rPr lang="en-US" sz="1800" kern="0" baseline="-25000" dirty="0">
                <a:cs typeface="Times New Roman"/>
                <a:sym typeface="Wingdings"/>
              </a:rPr>
              <a:t>1</a:t>
            </a:r>
            <a:endParaRPr lang="en-US" sz="1800" kern="0" dirty="0">
              <a:cs typeface="Times New Roman"/>
            </a:endParaRP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i="1" kern="0">
                <a:latin typeface="Times New Roman" panose="02020603050405020304" pitchFamily="18" charset="0"/>
              </a:rPr>
              <a:t>// ŝ</a:t>
            </a:r>
            <a:r>
              <a:rPr lang="en-US" sz="1800" i="1" kern="0" baseline="-25000">
                <a:latin typeface="Times New Roman" panose="02020603050405020304" pitchFamily="18" charset="0"/>
              </a:rPr>
              <a:t>k</a:t>
            </a:r>
            <a:r>
              <a:rPr lang="en-US" sz="1800" kern="0">
                <a:latin typeface="Times New Roman" panose="02020603050405020304" pitchFamily="18" charset="0"/>
              </a:rPr>
              <a:t> </a:t>
            </a:r>
            <a:r>
              <a:rPr lang="en-US" sz="1800" i="1" kern="0">
                <a:latin typeface="Times New Roman" panose="02020603050405020304" pitchFamily="18" charset="0"/>
              </a:rPr>
              <a:t>now includes every atom that’s achievable without R</a:t>
            </a:r>
            <a:br>
              <a:rPr lang="en-US" sz="1800" kern="0">
                <a:latin typeface="Times New Roman" panose="02020603050405020304" pitchFamily="18" charset="0"/>
              </a:rPr>
            </a:br>
            <a:r>
              <a:rPr lang="en-US" sz="1800" i="1" kern="0" dirty="0">
                <a:cs typeface="Times New Roman"/>
              </a:rPr>
              <a:t>N</a:t>
            </a:r>
            <a:r>
              <a:rPr lang="en-US" sz="1800" kern="0" dirty="0"/>
              <a:t> ← {all actions in </a:t>
            </a:r>
            <a:r>
              <a:rPr lang="en-US" sz="1800" i="1" kern="0" dirty="0"/>
              <a:t>R</a:t>
            </a:r>
            <a:r>
              <a:rPr lang="en-US" sz="1800" kern="0" dirty="0"/>
              <a:t> that are r-applicable in </a:t>
            </a:r>
            <a:r>
              <a:rPr lang="en-US" sz="1800" i="1" kern="0" dirty="0" err="1">
                <a:cs typeface="Times New Roman"/>
              </a:rPr>
              <a:t>ŝ</a:t>
            </a:r>
            <a:r>
              <a:rPr lang="en-US" sz="1800" i="1" kern="0" baseline="-25000" dirty="0" err="1">
                <a:cs typeface="Times New Roman"/>
                <a:sym typeface="Wingdings"/>
              </a:rPr>
              <a:t>k</a:t>
            </a:r>
            <a:r>
              <a:rPr lang="en-US" sz="1800" kern="0" dirty="0"/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cs typeface="Times New Roman"/>
              </a:rPr>
              <a:t>if </a:t>
            </a:r>
            <a:r>
              <a:rPr lang="en-US" sz="1800" i="1" kern="0" dirty="0">
                <a:cs typeface="Times New Roman"/>
              </a:rPr>
              <a:t>N</a:t>
            </a:r>
            <a:r>
              <a:rPr lang="en-US" sz="1800" kern="0" dirty="0">
                <a:cs typeface="Times New Roman"/>
              </a:rPr>
              <a:t> = </a:t>
            </a:r>
            <a:r>
              <a:rPr lang="en-US" sz="1800" kern="0" dirty="0">
                <a:latin typeface="Times New Roman Regular" charset="0"/>
                <a:cs typeface="Times New Roman Regular" charset="0"/>
              </a:rPr>
              <a:t>∅</a:t>
            </a:r>
            <a:r>
              <a:rPr lang="en-US" sz="1800" kern="0" dirty="0">
                <a:cs typeface="Times New Roman"/>
              </a:rPr>
              <a:t> then return </a:t>
            </a:r>
            <a:r>
              <a:rPr lang="en-US" sz="1800" kern="0" dirty="0">
                <a:latin typeface="Calibri"/>
                <a:cs typeface="Calibri"/>
              </a:rPr>
              <a:t>failure</a:t>
            </a:r>
            <a:endParaRPr lang="en-US" sz="1800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// Step 2: get new landmarks from actions’ preconditions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 err="1"/>
              <a:t>Φ</a:t>
            </a:r>
            <a:r>
              <a:rPr lang="en-US" sz="1800" kern="0" dirty="0"/>
              <a:t> ← {</a:t>
            </a:r>
            <a:r>
              <a:rPr lang="en-US" sz="1800" i="1" kern="0" dirty="0"/>
              <a:t>p</a:t>
            </a:r>
            <a:r>
              <a:rPr lang="en-US" sz="1800" kern="0" baseline="-25000" dirty="0"/>
              <a:t>1 </a:t>
            </a:r>
            <a:r>
              <a:rPr lang="en-US" sz="18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800" i="1" kern="0" dirty="0"/>
              <a:t>p</a:t>
            </a:r>
            <a:r>
              <a:rPr lang="en-US" sz="1800" kern="0" baseline="-25000" dirty="0"/>
              <a:t>2 </a:t>
            </a:r>
            <a:r>
              <a:rPr lang="en-US" sz="18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800" kern="0" dirty="0">
                <a:ea typeface="ＭＳ ゴシック"/>
                <a:cs typeface="Times New Roman"/>
              </a:rPr>
              <a:t>… </a:t>
            </a:r>
            <a:r>
              <a:rPr lang="en-US" sz="18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800" i="1" kern="0" dirty="0"/>
              <a:t>p</a:t>
            </a:r>
            <a:r>
              <a:rPr lang="en-US" sz="1800" i="1" kern="0" baseline="-25000" dirty="0"/>
              <a:t>m</a:t>
            </a:r>
            <a:r>
              <a:rPr lang="en-US" sz="1800" kern="0" dirty="0"/>
              <a:t> | </a:t>
            </a:r>
            <a:r>
              <a:rPr lang="en-US" sz="1800" i="1" kern="0" dirty="0"/>
              <a:t>m </a:t>
            </a:r>
            <a:r>
              <a:rPr lang="en-US" sz="1800" kern="0" dirty="0"/>
              <a:t>≤ 4, </a:t>
            </a:r>
            <a:br>
              <a:rPr lang="en-US" sz="1800" kern="0" dirty="0"/>
            </a:br>
            <a:r>
              <a:rPr lang="en-US" sz="1800" kern="0" dirty="0"/>
              <a:t>           each </a:t>
            </a:r>
            <a:r>
              <a:rPr lang="en-US" sz="1800" i="1" kern="0" dirty="0"/>
              <a:t>p</a:t>
            </a:r>
            <a:r>
              <a:rPr lang="en-US" sz="1800" i="1" kern="0" baseline="-25000" dirty="0"/>
              <a:t>i</a:t>
            </a:r>
            <a:r>
              <a:rPr lang="en-US" sz="1800" kern="0" dirty="0"/>
              <a:t> is a precondition of at least one </a:t>
            </a:r>
            <a:r>
              <a:rPr lang="en-US" sz="1800" i="1" kern="0" dirty="0"/>
              <a:t>a</a:t>
            </a:r>
            <a:r>
              <a:rPr lang="en-US" sz="1800" kern="0" dirty="0"/>
              <a:t> ∈ </a:t>
            </a:r>
            <a:r>
              <a:rPr lang="en-US" sz="1800" i="1" kern="0" dirty="0"/>
              <a:t>N</a:t>
            </a:r>
            <a:r>
              <a:rPr lang="en-US" sz="1800" kern="0" dirty="0"/>
              <a:t>, and</a:t>
            </a:r>
            <a:br>
              <a:rPr lang="en-US" sz="1800" kern="0" dirty="0"/>
            </a:br>
            <a:r>
              <a:rPr lang="en-US" sz="1800" kern="0" dirty="0"/>
              <a:t>           each </a:t>
            </a:r>
            <a:r>
              <a:rPr lang="en-US" sz="1800" i="1" kern="0" dirty="0"/>
              <a:t>a</a:t>
            </a:r>
            <a:r>
              <a:rPr lang="en-US" sz="1800" kern="0" dirty="0"/>
              <a:t> ∈ </a:t>
            </a:r>
            <a:r>
              <a:rPr lang="en-US" sz="1800" i="1" kern="0" dirty="0"/>
              <a:t>N </a:t>
            </a:r>
            <a:r>
              <a:rPr lang="en-US" sz="1800" kern="0" dirty="0"/>
              <a:t>has at least one </a:t>
            </a:r>
            <a:r>
              <a:rPr lang="en-US" sz="1800" i="1" kern="0" dirty="0"/>
              <a:t>p</a:t>
            </a:r>
            <a:r>
              <a:rPr lang="en-US" sz="1800" i="1" kern="0" baseline="-25000" dirty="0"/>
              <a:t>i</a:t>
            </a:r>
            <a:r>
              <a:rPr lang="en-US" sz="1800" kern="0" dirty="0"/>
              <a:t> as a precondition}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/>
              <a:t>append to </a:t>
            </a:r>
            <a:r>
              <a:rPr lang="en-US" sz="1800" i="1" kern="0" dirty="0"/>
              <a:t>Queue every </a:t>
            </a:r>
            <a:r>
              <a:rPr lang="en-US" sz="1800" i="1" kern="0" dirty="0" err="1"/>
              <a:t>φ</a:t>
            </a:r>
            <a:r>
              <a:rPr lang="en-US" sz="1800" kern="0" dirty="0"/>
              <a:t> ∈ </a:t>
            </a:r>
            <a:r>
              <a:rPr lang="en-US" sz="1800" kern="0" dirty="0" err="1"/>
              <a:t>Φ</a:t>
            </a:r>
            <a:r>
              <a:rPr lang="en-US" sz="1800" kern="0" dirty="0"/>
              <a:t> that isn’t subsumed by another </a:t>
            </a:r>
            <a:r>
              <a:rPr lang="en-US" sz="1800" i="1" kern="0" dirty="0" err="1"/>
              <a:t>φ</a:t>
            </a:r>
            <a:r>
              <a:rPr lang="en-US" sz="1800" kern="0" dirty="0"/>
              <a:t>′</a:t>
            </a:r>
            <a:r>
              <a:rPr lang="en-US" sz="1800" kern="0" baseline="-25000" dirty="0"/>
              <a:t> </a:t>
            </a:r>
            <a:r>
              <a:rPr lang="en-US" sz="1800" kern="0" dirty="0"/>
              <a:t>∈</a:t>
            </a:r>
            <a:r>
              <a:rPr lang="en-US" sz="1800" kern="0" baseline="-25000" dirty="0"/>
              <a:t> </a:t>
            </a:r>
            <a:r>
              <a:rPr lang="en-US" sz="1800" kern="0" dirty="0" err="1"/>
              <a:t>Φ</a:t>
            </a:r>
            <a:r>
              <a:rPr lang="en-US" sz="1800" kern="0" dirty="0"/>
              <a:t> </a:t>
            </a:r>
          </a:p>
          <a:p>
            <a:pPr marL="809626" lvl="3" indent="0">
              <a:spcBef>
                <a:spcPts val="400"/>
              </a:spcBef>
              <a:buNone/>
            </a:pPr>
            <a:r>
              <a:rPr lang="en-US" sz="1800" kern="0" dirty="0">
                <a:cs typeface="Times New Roman"/>
              </a:rPr>
              <a:t>add </a:t>
            </a:r>
            <a:r>
              <a:rPr lang="en-US" sz="1800" i="1" kern="0" dirty="0">
                <a:cs typeface="Times New Roman"/>
              </a:rPr>
              <a:t>φ </a:t>
            </a:r>
            <a:r>
              <a:rPr lang="en-US" sz="1800" kern="0" dirty="0">
                <a:cs typeface="Times New Roman"/>
              </a:rPr>
              <a:t>to </a:t>
            </a:r>
            <a:r>
              <a:rPr lang="en-US" sz="1800" i="1" kern="0" dirty="0">
                <a:cs typeface="Times New Roman"/>
              </a:rPr>
              <a:t>Examined</a:t>
            </a:r>
            <a:endParaRPr lang="en-US" sz="1800" i="1" kern="0" dirty="0"/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cs typeface="Times New Roman"/>
              </a:rPr>
              <a:t>return </a:t>
            </a:r>
            <a:r>
              <a:rPr lang="en-US" sz="1800" i="1" kern="0" dirty="0">
                <a:cs typeface="Times New Roman"/>
              </a:rPr>
              <a:t>Examined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F5B1E46-DE6E-5FC0-E93F-835A2860FD61}"/>
              </a:ext>
            </a:extLst>
          </p:cNvPr>
          <p:cNvSpPr/>
          <p:nvPr/>
        </p:nvSpPr>
        <p:spPr>
          <a:xfrm>
            <a:off x="8978627" y="1767789"/>
            <a:ext cx="1180762" cy="4047384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indent="-165100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  <a:cs typeface="Times New Roman"/>
              </a:rPr>
              <a:t>actions that achieve </a:t>
            </a:r>
            <a:r>
              <a:rPr lang="en-US" i="1" dirty="0">
                <a:solidFill>
                  <a:schemeClr val="tx1"/>
                </a:solidFill>
                <a:cs typeface="Times New Roman"/>
              </a:rPr>
              <a:t>g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C9C0CF-B7FE-2949-C6E8-B6CCF0FB1D37}"/>
              </a:ext>
            </a:extLst>
          </p:cNvPr>
          <p:cNvSpPr/>
          <p:nvPr/>
        </p:nvSpPr>
        <p:spPr bwMode="auto">
          <a:xfrm>
            <a:off x="10237214" y="3713388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 err="1">
                <a:latin typeface="Times New Roman"/>
                <a:cs typeface="Times New Roman"/>
              </a:rPr>
              <a:t>g</a:t>
            </a:r>
            <a:r>
              <a:rPr lang="en-US" sz="2000" i="1" baseline="-25000" dirty="0" err="1">
                <a:latin typeface="Times New Roman"/>
                <a:cs typeface="Times New Roman"/>
              </a:rPr>
              <a:t>i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FFA7F4-FF89-3D1A-8455-4BB99BD43A41}"/>
              </a:ext>
            </a:extLst>
          </p:cNvPr>
          <p:cNvCxnSpPr>
            <a:stCxn id="7" idx="3"/>
            <a:endCxn id="4" idx="2"/>
          </p:cNvCxnSpPr>
          <p:nvPr/>
        </p:nvCxnSpPr>
        <p:spPr bwMode="auto">
          <a:xfrm flipV="1">
            <a:off x="9781340" y="3941988"/>
            <a:ext cx="455875" cy="1459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77B23C-5D40-F1DA-FC30-EA69C518115A}"/>
              </a:ext>
            </a:extLst>
          </p:cNvPr>
          <p:cNvCxnSpPr>
            <a:stCxn id="8" idx="3"/>
            <a:endCxn id="4" idx="1"/>
          </p:cNvCxnSpPr>
          <p:nvPr/>
        </p:nvCxnSpPr>
        <p:spPr bwMode="auto">
          <a:xfrm>
            <a:off x="9781339" y="2815951"/>
            <a:ext cx="522830" cy="964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93622A4-4F25-C783-6C66-58D4F0C5B01F}"/>
              </a:ext>
            </a:extLst>
          </p:cNvPr>
          <p:cNvSpPr/>
          <p:nvPr/>
        </p:nvSpPr>
        <p:spPr bwMode="auto">
          <a:xfrm>
            <a:off x="9383473" y="3910981"/>
            <a:ext cx="397866" cy="35394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530BCF-C9BC-4A89-A920-5E8C40FA5BE9}"/>
              </a:ext>
            </a:extLst>
          </p:cNvPr>
          <p:cNvSpPr/>
          <p:nvPr/>
        </p:nvSpPr>
        <p:spPr bwMode="auto">
          <a:xfrm>
            <a:off x="9383473" y="2638980"/>
            <a:ext cx="397866" cy="35394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4A6C50-F925-C046-22FC-2A5E11B11434}"/>
              </a:ext>
            </a:extLst>
          </p:cNvPr>
          <p:cNvSpPr/>
          <p:nvPr/>
        </p:nvSpPr>
        <p:spPr bwMode="auto">
          <a:xfrm>
            <a:off x="8425410" y="227697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592E1E-DE20-FB77-2B9E-A589F19904FD}"/>
              </a:ext>
            </a:extLst>
          </p:cNvPr>
          <p:cNvSpPr/>
          <p:nvPr/>
        </p:nvSpPr>
        <p:spPr bwMode="auto">
          <a:xfrm>
            <a:off x="8425410" y="289773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79CB79-D6F4-42BC-BAEF-A92EAD643E4C}"/>
              </a:ext>
            </a:extLst>
          </p:cNvPr>
          <p:cNvSpPr/>
          <p:nvPr/>
        </p:nvSpPr>
        <p:spPr bwMode="auto">
          <a:xfrm>
            <a:off x="8425410" y="362009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003505-BDDF-2D23-EC5F-1B95BA108BFD}"/>
              </a:ext>
            </a:extLst>
          </p:cNvPr>
          <p:cNvCxnSpPr>
            <a:stCxn id="9" idx="6"/>
            <a:endCxn id="8" idx="1"/>
          </p:cNvCxnSpPr>
          <p:nvPr/>
        </p:nvCxnSpPr>
        <p:spPr bwMode="auto">
          <a:xfrm>
            <a:off x="8882611" y="2505571"/>
            <a:ext cx="500863" cy="3103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6DB49A-8682-9E40-BD6A-4ED3112065AB}"/>
              </a:ext>
            </a:extLst>
          </p:cNvPr>
          <p:cNvCxnSpPr>
            <a:stCxn id="10" idx="7"/>
            <a:endCxn id="8" idx="1"/>
          </p:cNvCxnSpPr>
          <p:nvPr/>
        </p:nvCxnSpPr>
        <p:spPr bwMode="auto">
          <a:xfrm flipV="1">
            <a:off x="8815655" y="2815952"/>
            <a:ext cx="567818" cy="1487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174606-F336-2468-251E-0B596AEDEED9}"/>
              </a:ext>
            </a:extLst>
          </p:cNvPr>
          <p:cNvCxnSpPr>
            <a:stCxn id="16" idx="7"/>
            <a:endCxn id="7" idx="1"/>
          </p:cNvCxnSpPr>
          <p:nvPr/>
        </p:nvCxnSpPr>
        <p:spPr bwMode="auto">
          <a:xfrm flipV="1">
            <a:off x="8815655" y="4087952"/>
            <a:ext cx="567818" cy="2198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C2A00F-908B-0DA3-89FF-31F743BAD412}"/>
              </a:ext>
            </a:extLst>
          </p:cNvPr>
          <p:cNvCxnSpPr>
            <a:stCxn id="11" idx="6"/>
            <a:endCxn id="7" idx="1"/>
          </p:cNvCxnSpPr>
          <p:nvPr/>
        </p:nvCxnSpPr>
        <p:spPr bwMode="auto">
          <a:xfrm>
            <a:off x="8882611" y="3848692"/>
            <a:ext cx="500863" cy="2392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CB481E7-F231-94F9-4C99-B17F37D5430C}"/>
              </a:ext>
            </a:extLst>
          </p:cNvPr>
          <p:cNvSpPr/>
          <p:nvPr/>
        </p:nvSpPr>
        <p:spPr bwMode="auto">
          <a:xfrm>
            <a:off x="8425410" y="424085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2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7FD0BA-804A-DE0C-5D6A-F755E76DFC82}"/>
              </a:ext>
            </a:extLst>
          </p:cNvPr>
          <p:cNvSpPr/>
          <p:nvPr/>
        </p:nvSpPr>
        <p:spPr bwMode="auto">
          <a:xfrm>
            <a:off x="9383473" y="5172820"/>
            <a:ext cx="397866" cy="35394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DF2221-280C-BDCE-26C6-3CBD00D8DEBD}"/>
              </a:ext>
            </a:extLst>
          </p:cNvPr>
          <p:cNvSpPr/>
          <p:nvPr/>
        </p:nvSpPr>
        <p:spPr bwMode="auto">
          <a:xfrm>
            <a:off x="8425410" y="486161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F6A0FA-6A54-6B06-6F09-D1DD22E583A9}"/>
              </a:ext>
            </a:extLst>
          </p:cNvPr>
          <p:cNvCxnSpPr>
            <a:stCxn id="21" idx="7"/>
            <a:endCxn id="17" idx="1"/>
          </p:cNvCxnSpPr>
          <p:nvPr/>
        </p:nvCxnSpPr>
        <p:spPr bwMode="auto">
          <a:xfrm flipV="1">
            <a:off x="8815655" y="5349791"/>
            <a:ext cx="567818" cy="1995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A7994A-D2E1-F073-3F84-E70E9CEB4EE2}"/>
              </a:ext>
            </a:extLst>
          </p:cNvPr>
          <p:cNvCxnSpPr>
            <a:stCxn id="18" idx="6"/>
            <a:endCxn id="17" idx="1"/>
          </p:cNvCxnSpPr>
          <p:nvPr/>
        </p:nvCxnSpPr>
        <p:spPr bwMode="auto">
          <a:xfrm>
            <a:off x="8882611" y="5090211"/>
            <a:ext cx="500863" cy="2595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512A5CC-D31B-F5FC-CF0B-BD828553E372}"/>
              </a:ext>
            </a:extLst>
          </p:cNvPr>
          <p:cNvSpPr/>
          <p:nvPr/>
        </p:nvSpPr>
        <p:spPr bwMode="auto">
          <a:xfrm>
            <a:off x="8425410" y="548237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3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46BB08-C29A-284F-9979-C35265640D9A}"/>
              </a:ext>
            </a:extLst>
          </p:cNvPr>
          <p:cNvCxnSpPr>
            <a:stCxn id="17" idx="3"/>
            <a:endCxn id="4" idx="3"/>
          </p:cNvCxnSpPr>
          <p:nvPr/>
        </p:nvCxnSpPr>
        <p:spPr bwMode="auto">
          <a:xfrm flipV="1">
            <a:off x="9781339" y="4103633"/>
            <a:ext cx="522830" cy="12461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AFDE095-569F-C3A6-EF74-D9E2B13DD6CB}"/>
              </a:ext>
            </a:extLst>
          </p:cNvPr>
          <p:cNvSpPr>
            <a:spLocks noChangeAspect="1"/>
          </p:cNvSpPr>
          <p:nvPr/>
        </p:nvSpPr>
        <p:spPr bwMode="auto">
          <a:xfrm>
            <a:off x="1154118" y="2025570"/>
            <a:ext cx="4737395" cy="70860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81D58"/>
              </a:solidFill>
              <a:latin typeface="Helvetic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43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C4EF9AE-BE36-6A49-A094-A03602C6551A}"/>
              </a:ext>
            </a:extLst>
          </p:cNvPr>
          <p:cNvSpPr/>
          <p:nvPr/>
        </p:nvSpPr>
        <p:spPr>
          <a:xfrm>
            <a:off x="7510022" y="3801588"/>
            <a:ext cx="607002" cy="124615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165100">
              <a:spcBef>
                <a:spcPts val="400"/>
              </a:spcBef>
            </a:pP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891BF51-8028-F240-8A16-9C0341B8E2F4}"/>
              </a:ext>
            </a:extLst>
          </p:cNvPr>
          <p:cNvSpPr/>
          <p:nvPr/>
        </p:nvSpPr>
        <p:spPr>
          <a:xfrm>
            <a:off x="7511583" y="4776684"/>
            <a:ext cx="1575701" cy="124615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165100">
              <a:spcBef>
                <a:spcPts val="400"/>
              </a:spcBef>
            </a:pP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758649F-7757-104E-A187-209ECF48F0CB}"/>
              </a:ext>
            </a:extLst>
          </p:cNvPr>
          <p:cNvSpPr/>
          <p:nvPr/>
        </p:nvSpPr>
        <p:spPr>
          <a:xfrm>
            <a:off x="7516929" y="1034314"/>
            <a:ext cx="1575701" cy="311197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indent="-165100">
              <a:spcBef>
                <a:spcPts val="400"/>
              </a:spcBef>
            </a:pPr>
            <a:r>
              <a:rPr lang="en-US" sz="1800" i="1" kern="0" dirty="0" err="1">
                <a:solidFill>
                  <a:schemeClr val="tx1"/>
                </a:solidFill>
                <a:cs typeface="Times New Roman"/>
              </a:rPr>
              <a:t>ŝ</a:t>
            </a:r>
            <a:r>
              <a:rPr lang="en-US" sz="1800" i="1" kern="0" baseline="-25000" dirty="0" err="1">
                <a:solidFill>
                  <a:schemeClr val="tx1"/>
                </a:solidFill>
                <a:cs typeface="Times New Roman"/>
                <a:sym typeface="Wingdings"/>
              </a:rPr>
              <a:t>k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atoms </a:t>
            </a:r>
            <a:br>
              <a:rPr lang="en-US" dirty="0">
                <a:solidFill>
                  <a:schemeClr val="tx1"/>
                </a:solidFill>
                <a:cs typeface="Times New Roman"/>
              </a:rPr>
            </a:br>
            <a:r>
              <a:rPr lang="en-US" dirty="0">
                <a:solidFill>
                  <a:schemeClr val="tx1"/>
                </a:solidFill>
                <a:cs typeface="Times New Roman"/>
              </a:rPr>
              <a:t>that are </a:t>
            </a:r>
            <a:br>
              <a:rPr lang="en-US" dirty="0">
                <a:solidFill>
                  <a:schemeClr val="tx1"/>
                </a:solidFill>
                <a:cs typeface="Times New Roman"/>
              </a:rPr>
            </a:br>
            <a:r>
              <a:rPr lang="en-US" dirty="0">
                <a:solidFill>
                  <a:schemeClr val="tx1"/>
                </a:solidFill>
                <a:cs typeface="Times New Roman"/>
              </a:rPr>
              <a:t>r-achievable without </a:t>
            </a:r>
            <a:r>
              <a:rPr lang="en-US" i="1" dirty="0">
                <a:solidFill>
                  <a:schemeClr val="tx1"/>
                </a:solidFill>
                <a:cs typeface="Times New Roman"/>
              </a:rPr>
              <a:t>R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801B1BD-0B98-2A44-91B1-9CED74B605B9}"/>
              </a:ext>
            </a:extLst>
          </p:cNvPr>
          <p:cNvSpPr/>
          <p:nvPr/>
        </p:nvSpPr>
        <p:spPr>
          <a:xfrm>
            <a:off x="7522553" y="3801587"/>
            <a:ext cx="580004" cy="124615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165100">
              <a:spcBef>
                <a:spcPts val="400"/>
              </a:spcBef>
            </a:pP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272" y="101600"/>
            <a:ext cx="6444527" cy="619187"/>
          </a:xfrm>
        </p:spPr>
        <p:txBody>
          <a:bodyPr/>
          <a:lstStyle/>
          <a:p>
            <a:r>
              <a:rPr lang="en-US" dirty="0"/>
              <a:t>RPG-based Landmark Computation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362693" y="289367"/>
            <a:ext cx="7208977" cy="6210400"/>
          </a:xfrm>
        </p:spPr>
        <p:txBody>
          <a:bodyPr/>
          <a:lstStyle/>
          <a:p>
            <a:pPr marL="0" indent="0">
              <a:buFont typeface="System Font Regular"/>
              <a:buNone/>
            </a:pPr>
            <a:r>
              <a:rPr lang="en-US" sz="1800" kern="0" dirty="0">
                <a:latin typeface="Calibri"/>
                <a:cs typeface="Calibri"/>
              </a:rPr>
              <a:t>RPG-Landmarks</a:t>
            </a:r>
            <a:r>
              <a:rPr lang="en-US" sz="1800" kern="0" dirty="0">
                <a:cs typeface="Times New Roman"/>
              </a:rPr>
              <a:t>(Σ, </a:t>
            </a:r>
            <a:r>
              <a:rPr lang="en-US" sz="1800" i="1" kern="0" dirty="0">
                <a:cs typeface="Times New Roman"/>
              </a:rPr>
              <a:t>s</a:t>
            </a:r>
            <a:r>
              <a:rPr lang="en-US" sz="1800" kern="0" baseline="-25000" dirty="0">
                <a:cs typeface="Times New Roman"/>
              </a:rPr>
              <a:t>0</a:t>
            </a:r>
            <a:r>
              <a:rPr lang="en-US" sz="1800" kern="0" dirty="0">
                <a:cs typeface="Times New Roman"/>
              </a:rPr>
              <a:t>, </a:t>
            </a:r>
            <a:r>
              <a:rPr lang="en-US" sz="1800" i="1" kern="0" dirty="0">
                <a:cs typeface="Times New Roman"/>
              </a:rPr>
              <a:t>g</a:t>
            </a:r>
            <a:r>
              <a:rPr lang="en-US" sz="1800" kern="0" dirty="0">
                <a:cs typeface="Times New Roman"/>
              </a:rPr>
              <a:t>)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Queue</a:t>
            </a:r>
            <a:r>
              <a:rPr lang="en-US" sz="1800" kern="0" dirty="0">
                <a:cs typeface="Times New Roman"/>
              </a:rPr>
              <a:t> </a:t>
            </a:r>
            <a:r>
              <a:rPr lang="en-US" sz="1800" kern="0" dirty="0"/>
              <a:t>←</a:t>
            </a:r>
            <a:r>
              <a:rPr lang="en-US" sz="1800" kern="0" dirty="0">
                <a:cs typeface="Times New Roman"/>
              </a:rPr>
              <a:t> ⟨</a:t>
            </a:r>
            <a:r>
              <a:rPr lang="en-US" sz="1800" kern="0" dirty="0" err="1">
                <a:cs typeface="Times New Roman"/>
              </a:rPr>
              <a:t>all literals in</a:t>
            </a:r>
            <a:r>
              <a:rPr lang="en-US" sz="1800" kern="0" dirty="0">
                <a:cs typeface="Times New Roman"/>
              </a:rPr>
              <a:t> </a:t>
            </a:r>
            <a:r>
              <a:rPr lang="en-US" sz="1800" i="1" kern="0" dirty="0" err="1">
                <a:cs typeface="Times New Roman"/>
              </a:rPr>
              <a:t>g</a:t>
            </a:r>
            <a:r>
              <a:rPr lang="en-US" sz="1800" kern="0" dirty="0">
                <a:cs typeface="Times New Roman"/>
              </a:rPr>
              <a:t>⟩; </a:t>
            </a:r>
            <a:r>
              <a:rPr lang="en-US" sz="1800" i="1" kern="0" dirty="0">
                <a:cs typeface="Times New Roman"/>
              </a:rPr>
              <a:t>Examined </a:t>
            </a:r>
            <a:r>
              <a:rPr lang="en-US" sz="1800" kern="0" dirty="0"/>
              <a:t>← </a:t>
            </a:r>
            <a:r>
              <a:rPr lang="en-US" sz="1800" kern="0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800" b="1" kern="0" dirty="0">
                <a:cs typeface="Times New Roman"/>
              </a:rPr>
              <a:t>while</a:t>
            </a:r>
            <a:r>
              <a:rPr lang="en-US" sz="1800" kern="0" dirty="0">
                <a:cs typeface="Times New Roman"/>
              </a:rPr>
              <a:t> </a:t>
            </a:r>
            <a:r>
              <a:rPr lang="en-US" sz="1800" i="1" kern="0" dirty="0">
                <a:cs typeface="Times New Roman"/>
              </a:rPr>
              <a:t>Queue </a:t>
            </a:r>
            <a:r>
              <a:rPr lang="en-US" sz="1800" kern="0" dirty="0">
                <a:cs typeface="Times New Roman"/>
              </a:rPr>
              <a:t>≠ ⟨⟩</a:t>
            </a:r>
            <a:r>
              <a:rPr lang="en-US" sz="1800" b="1" kern="0" dirty="0">
                <a:latin typeface="Times New Roman Regular" charset="0"/>
                <a:cs typeface="Times New Roman Regular" charset="0"/>
              </a:rPr>
              <a:t> do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800" i="1" kern="0" dirty="0" err="1"/>
              <a:t>φ</a:t>
            </a:r>
            <a:r>
              <a:rPr lang="en-US" sz="1800" kern="0" dirty="0">
                <a:cs typeface="Times New Roman"/>
              </a:rPr>
              <a:t> ← </a:t>
            </a:r>
            <a:r>
              <a:rPr lang="en-US" sz="1800" kern="0" dirty="0">
                <a:latin typeface="Calibri" panose="020F0502020204030204" pitchFamily="34" charset="0"/>
                <a:cs typeface="Times New Roman"/>
              </a:rPr>
              <a:t>pop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Queue</a:t>
            </a:r>
            <a:r>
              <a:rPr lang="en-US" sz="1800" kern="0" dirty="0">
                <a:cs typeface="Times New Roman"/>
              </a:rPr>
              <a:t>)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800" b="1" kern="0">
                <a:latin typeface="Times New Roman" panose="02020603050405020304" pitchFamily="18" charset="0"/>
              </a:rPr>
              <a:t>if</a:t>
            </a:r>
            <a:r>
              <a:rPr lang="en-US" sz="1800" kern="0">
                <a:latin typeface="Times New Roman" panose="02020603050405020304" pitchFamily="18" charset="0"/>
              </a:rPr>
              <a:t> </a:t>
            </a:r>
            <a:r>
              <a:rPr lang="en-US" sz="1800" i="1" kern="0">
                <a:latin typeface="Times New Roman" panose="02020603050405020304" pitchFamily="18" charset="0"/>
              </a:rPr>
              <a:t>φ</a:t>
            </a:r>
            <a:r>
              <a:rPr lang="en-US" sz="1800" kern="0">
                <a:latin typeface="Times New Roman" panose="02020603050405020304" pitchFamily="18" charset="0"/>
              </a:rPr>
              <a:t> ∉ </a:t>
            </a:r>
            <a:r>
              <a:rPr lang="en-US" sz="1800" i="1" kern="0">
                <a:latin typeface="Times New Roman" panose="02020603050405020304" pitchFamily="18" charset="0"/>
              </a:rPr>
              <a:t>Examined </a:t>
            </a:r>
            <a:r>
              <a:rPr lang="en-US" sz="1800" kern="0">
                <a:latin typeface="Times New Roman" panose="02020603050405020304" pitchFamily="18" charset="0"/>
              </a:rPr>
              <a:t>and </a:t>
            </a:r>
            <a:r>
              <a:rPr lang="en-US" sz="1800" i="1" kern="0">
                <a:latin typeface="Times New Roman" panose="02020603050405020304" pitchFamily="18" charset="0"/>
              </a:rPr>
              <a:t>s</a:t>
            </a:r>
            <a:r>
              <a:rPr lang="en-US" sz="1800" kern="0" baseline="-25000">
                <a:latin typeface="Times New Roman" panose="02020603050405020304" pitchFamily="18" charset="0"/>
              </a:rPr>
              <a:t>0</a:t>
            </a:r>
            <a:r>
              <a:rPr lang="en-US" sz="1800" kern="0">
                <a:latin typeface="Times New Roman" panose="02020603050405020304" pitchFamily="18" charset="0"/>
              </a:rPr>
              <a:t> ⊭ </a:t>
            </a:r>
            <a:r>
              <a:rPr lang="en-US" sz="1800" i="1" kern="0" dirty="0" err="1"/>
              <a:t>φ</a:t>
            </a:r>
            <a:r>
              <a:rPr lang="en-US" sz="1800" kern="0">
                <a:latin typeface="Times New Roman" panose="02020603050405020304" pitchFamily="18" charset="0"/>
              </a:rPr>
              <a:t> </a:t>
            </a:r>
            <a:r>
              <a:rPr lang="en-US" sz="1800" b="1" kern="0">
                <a:latin typeface="Times New Roman" panose="02020603050405020304" pitchFamily="18" charset="0"/>
              </a:rPr>
              <a:t>then </a:t>
            </a:r>
            <a:endParaRPr lang="en-US" sz="1800" i="1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// Step 1: look for an “action landmark”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R </a:t>
            </a:r>
            <a:r>
              <a:rPr lang="en-US" sz="1800" kern="0" dirty="0"/>
              <a:t>←</a:t>
            </a:r>
            <a:r>
              <a:rPr lang="en-US" sz="1800" kern="0" dirty="0">
                <a:cs typeface="Times New Roman"/>
              </a:rPr>
              <a:t> {actions whose effects include a literal in </a:t>
            </a:r>
            <a:r>
              <a:rPr lang="en-US" sz="1800" i="1" kern="0" dirty="0" err="1"/>
              <a:t>φ</a:t>
            </a:r>
            <a:r>
              <a:rPr lang="en-US" sz="1800" kern="0" dirty="0">
                <a:cs typeface="Times New Roman"/>
              </a:rPr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cs typeface="Times New Roman"/>
              </a:rPr>
              <a:t>generate RPG from </a:t>
            </a:r>
            <a:r>
              <a:rPr lang="en-US" sz="1800" i="1" kern="0" dirty="0">
                <a:cs typeface="Times New Roman"/>
              </a:rPr>
              <a:t>s</a:t>
            </a:r>
            <a:r>
              <a:rPr lang="en-US" sz="1800" kern="0" baseline="-25000" dirty="0">
                <a:cs typeface="Times New Roman"/>
              </a:rPr>
              <a:t>0</a:t>
            </a:r>
            <a:r>
              <a:rPr lang="en-US" sz="1800" i="1" kern="0" dirty="0">
                <a:cs typeface="Times New Roman"/>
              </a:rPr>
              <a:t> </a:t>
            </a:r>
            <a:r>
              <a:rPr lang="en-US" sz="1800" kern="0" dirty="0">
                <a:cs typeface="Times New Roman"/>
              </a:rPr>
              <a:t>using </a:t>
            </a:r>
            <a:r>
              <a:rPr lang="en-US" sz="1800" i="1" kern="0" dirty="0">
                <a:cs typeface="Times New Roman"/>
              </a:rPr>
              <a:t>A</a:t>
            </a:r>
            <a:r>
              <a:rPr lang="en-US" sz="1800" i="1" kern="0" baseline="-25000" dirty="0">
                <a:cs typeface="Times New Roman"/>
              </a:rPr>
              <a:t> </a:t>
            </a:r>
            <a:r>
              <a:rPr lang="en-US" sz="1800" kern="0" dirty="0">
                <a:cs typeface="Times New Roman"/>
              </a:rPr>
              <a:t>∖</a:t>
            </a:r>
            <a:r>
              <a:rPr lang="en-US" sz="1800" i="1" kern="0" baseline="-25000" dirty="0">
                <a:cs typeface="Times New Roman"/>
              </a:rPr>
              <a:t> </a:t>
            </a:r>
            <a:r>
              <a:rPr lang="en-US" sz="1800" i="1" kern="0" dirty="0">
                <a:cs typeface="Times New Roman"/>
              </a:rPr>
              <a:t>R</a:t>
            </a:r>
            <a:r>
              <a:rPr lang="en-US" sz="1800" kern="0" dirty="0">
                <a:cs typeface="Times New Roman"/>
              </a:rPr>
              <a:t>, stopping when </a:t>
            </a:r>
            <a:r>
              <a:rPr lang="en-US" sz="1800" i="1" kern="0" dirty="0" err="1">
                <a:cs typeface="Times New Roman"/>
              </a:rPr>
              <a:t>ŝ</a:t>
            </a:r>
            <a:r>
              <a:rPr lang="en-US" sz="1800" i="1" kern="0" baseline="-25000" dirty="0" err="1">
                <a:cs typeface="Times New Roman"/>
                <a:sym typeface="Wingdings"/>
              </a:rPr>
              <a:t>k</a:t>
            </a:r>
            <a:r>
              <a:rPr lang="en-US" sz="1800" i="1" kern="0" baseline="-25000" dirty="0">
                <a:cs typeface="Times New Roman"/>
                <a:sym typeface="Wingdings"/>
              </a:rPr>
              <a:t> </a:t>
            </a:r>
            <a:r>
              <a:rPr lang="en-US" sz="1800" i="1" kern="0" dirty="0">
                <a:cs typeface="Times New Roman"/>
                <a:sym typeface="Wingdings"/>
              </a:rPr>
              <a:t>=</a:t>
            </a:r>
            <a:r>
              <a:rPr lang="en-US" sz="1800" i="1" kern="0" baseline="-25000" dirty="0">
                <a:cs typeface="Times New Roman"/>
                <a:sym typeface="Wingdings"/>
              </a:rPr>
              <a:t> </a:t>
            </a:r>
            <a:r>
              <a:rPr lang="en-US" sz="1800" i="1" kern="0" dirty="0" err="1">
                <a:cs typeface="Times New Roman"/>
              </a:rPr>
              <a:t>ŝ</a:t>
            </a:r>
            <a:r>
              <a:rPr lang="en-US" sz="1800" i="1" kern="0" baseline="-25000" dirty="0" err="1">
                <a:cs typeface="Times New Roman"/>
                <a:sym typeface="Wingdings"/>
              </a:rPr>
              <a:t>k</a:t>
            </a:r>
            <a:r>
              <a:rPr lang="en-US" sz="1800" i="1" kern="0" baseline="-25000" dirty="0">
                <a:cs typeface="Times New Roman"/>
                <a:sym typeface="Wingdings"/>
              </a:rPr>
              <a:t>–</a:t>
            </a:r>
            <a:r>
              <a:rPr lang="en-US" sz="1800" kern="0" baseline="-25000" dirty="0">
                <a:cs typeface="Times New Roman"/>
                <a:sym typeface="Wingdings"/>
              </a:rPr>
              <a:t>1</a:t>
            </a:r>
            <a:endParaRPr lang="en-US" sz="1800" kern="0" dirty="0">
              <a:cs typeface="Times New Roman"/>
            </a:endParaRP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i="1" kern="0">
                <a:latin typeface="Times New Roman" panose="02020603050405020304" pitchFamily="18" charset="0"/>
              </a:rPr>
              <a:t>// ŝ</a:t>
            </a:r>
            <a:r>
              <a:rPr lang="en-US" sz="1800" i="1" kern="0" baseline="-25000">
                <a:latin typeface="Times New Roman" panose="02020603050405020304" pitchFamily="18" charset="0"/>
              </a:rPr>
              <a:t>k</a:t>
            </a:r>
            <a:r>
              <a:rPr lang="en-US" sz="1800" kern="0">
                <a:latin typeface="Times New Roman" panose="02020603050405020304" pitchFamily="18" charset="0"/>
              </a:rPr>
              <a:t> </a:t>
            </a:r>
            <a:r>
              <a:rPr lang="en-US" sz="1800" i="1" kern="0">
                <a:latin typeface="Times New Roman" panose="02020603050405020304" pitchFamily="18" charset="0"/>
              </a:rPr>
              <a:t>now includes every atom that’s achievable without R</a:t>
            </a:r>
            <a:br>
              <a:rPr lang="en-US" sz="1800" kern="0">
                <a:latin typeface="Times New Roman" panose="02020603050405020304" pitchFamily="18" charset="0"/>
              </a:rPr>
            </a:br>
            <a:r>
              <a:rPr lang="en-US" sz="1800" i="1" kern="0" dirty="0">
                <a:cs typeface="Times New Roman"/>
              </a:rPr>
              <a:t>N</a:t>
            </a:r>
            <a:r>
              <a:rPr lang="en-US" sz="1800" kern="0" dirty="0"/>
              <a:t> ← {all actions in </a:t>
            </a:r>
            <a:r>
              <a:rPr lang="en-US" sz="1800" i="1" kern="0" dirty="0"/>
              <a:t>R</a:t>
            </a:r>
            <a:r>
              <a:rPr lang="en-US" sz="1800" kern="0" dirty="0"/>
              <a:t> that are r-applicable in </a:t>
            </a:r>
            <a:r>
              <a:rPr lang="en-US" sz="1800" i="1" kern="0" dirty="0" err="1">
                <a:cs typeface="Times New Roman"/>
              </a:rPr>
              <a:t>ŝ</a:t>
            </a:r>
            <a:r>
              <a:rPr lang="en-US" sz="1800" i="1" kern="0" baseline="-25000" dirty="0" err="1">
                <a:cs typeface="Times New Roman"/>
                <a:sym typeface="Wingdings"/>
              </a:rPr>
              <a:t>k</a:t>
            </a:r>
            <a:r>
              <a:rPr lang="en-US" sz="1800" kern="0" dirty="0"/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cs typeface="Times New Roman"/>
              </a:rPr>
              <a:t>if </a:t>
            </a:r>
            <a:r>
              <a:rPr lang="en-US" sz="1800" i="1" kern="0" dirty="0">
                <a:cs typeface="Times New Roman"/>
              </a:rPr>
              <a:t>N</a:t>
            </a:r>
            <a:r>
              <a:rPr lang="en-US" sz="1800" kern="0" dirty="0">
                <a:cs typeface="Times New Roman"/>
              </a:rPr>
              <a:t> = </a:t>
            </a:r>
            <a:r>
              <a:rPr lang="en-US" sz="1800" kern="0" dirty="0">
                <a:latin typeface="Times New Roman Regular" charset="0"/>
                <a:cs typeface="Times New Roman Regular" charset="0"/>
              </a:rPr>
              <a:t>∅</a:t>
            </a:r>
            <a:r>
              <a:rPr lang="en-US" sz="1800" kern="0" dirty="0">
                <a:cs typeface="Times New Roman"/>
              </a:rPr>
              <a:t> then return </a:t>
            </a:r>
            <a:r>
              <a:rPr lang="en-US" sz="1800" kern="0" dirty="0">
                <a:latin typeface="Calibri"/>
                <a:cs typeface="Calibri"/>
              </a:rPr>
              <a:t>failure</a:t>
            </a:r>
            <a:endParaRPr lang="en-US" sz="1800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// Step 2: get new landmarks from actions’ preconditions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 err="1"/>
              <a:t>Φ</a:t>
            </a:r>
            <a:r>
              <a:rPr lang="en-US" sz="1800" kern="0" dirty="0"/>
              <a:t> ← {</a:t>
            </a:r>
            <a:r>
              <a:rPr lang="en-US" sz="1800" i="1" kern="0" dirty="0"/>
              <a:t>p</a:t>
            </a:r>
            <a:r>
              <a:rPr lang="en-US" sz="1800" kern="0" baseline="-25000" dirty="0"/>
              <a:t>1 </a:t>
            </a:r>
            <a:r>
              <a:rPr lang="en-US" sz="18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800" i="1" kern="0" dirty="0"/>
              <a:t>p</a:t>
            </a:r>
            <a:r>
              <a:rPr lang="en-US" sz="1800" kern="0" baseline="-25000" dirty="0"/>
              <a:t>2 </a:t>
            </a:r>
            <a:r>
              <a:rPr lang="en-US" sz="18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800" kern="0" dirty="0">
                <a:ea typeface="ＭＳ ゴシック"/>
                <a:cs typeface="Times New Roman"/>
              </a:rPr>
              <a:t>… </a:t>
            </a:r>
            <a:r>
              <a:rPr lang="en-US" sz="18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800" i="1" kern="0" dirty="0"/>
              <a:t>p</a:t>
            </a:r>
            <a:r>
              <a:rPr lang="en-US" sz="1800" i="1" kern="0" baseline="-25000" dirty="0"/>
              <a:t>m</a:t>
            </a:r>
            <a:r>
              <a:rPr lang="en-US" sz="1800" kern="0" dirty="0"/>
              <a:t> | </a:t>
            </a:r>
            <a:r>
              <a:rPr lang="en-US" sz="1800" i="1" kern="0" dirty="0"/>
              <a:t>m </a:t>
            </a:r>
            <a:r>
              <a:rPr lang="en-US" sz="1800" kern="0" dirty="0"/>
              <a:t>≤ 4, </a:t>
            </a:r>
            <a:br>
              <a:rPr lang="en-US" sz="1800" kern="0" dirty="0"/>
            </a:br>
            <a:r>
              <a:rPr lang="en-US" sz="1800" kern="0" dirty="0"/>
              <a:t>           each </a:t>
            </a:r>
            <a:r>
              <a:rPr lang="en-US" sz="1800" i="1" kern="0" dirty="0"/>
              <a:t>p</a:t>
            </a:r>
            <a:r>
              <a:rPr lang="en-US" sz="1800" i="1" kern="0" baseline="-25000" dirty="0"/>
              <a:t>i</a:t>
            </a:r>
            <a:r>
              <a:rPr lang="en-US" sz="1800" kern="0" dirty="0"/>
              <a:t> is a precondition of at least one </a:t>
            </a:r>
            <a:r>
              <a:rPr lang="en-US" sz="1800" i="1" kern="0" dirty="0"/>
              <a:t>a</a:t>
            </a:r>
            <a:r>
              <a:rPr lang="en-US" sz="1800" kern="0" dirty="0"/>
              <a:t> ∈ </a:t>
            </a:r>
            <a:r>
              <a:rPr lang="en-US" sz="1800" i="1" kern="0" dirty="0"/>
              <a:t>N</a:t>
            </a:r>
            <a:r>
              <a:rPr lang="en-US" sz="1800" kern="0" dirty="0"/>
              <a:t>, and</a:t>
            </a:r>
            <a:br>
              <a:rPr lang="en-US" sz="1800" kern="0" dirty="0"/>
            </a:br>
            <a:r>
              <a:rPr lang="en-US" sz="1800" kern="0" dirty="0"/>
              <a:t>           each </a:t>
            </a:r>
            <a:r>
              <a:rPr lang="en-US" sz="1800" i="1" kern="0" dirty="0"/>
              <a:t>a</a:t>
            </a:r>
            <a:r>
              <a:rPr lang="en-US" sz="1800" kern="0" dirty="0"/>
              <a:t> ∈ </a:t>
            </a:r>
            <a:r>
              <a:rPr lang="en-US" sz="1800" i="1" kern="0" dirty="0"/>
              <a:t>N </a:t>
            </a:r>
            <a:r>
              <a:rPr lang="en-US" sz="1800" kern="0" dirty="0"/>
              <a:t>has at least one </a:t>
            </a:r>
            <a:r>
              <a:rPr lang="en-US" sz="1800" i="1" kern="0" dirty="0"/>
              <a:t>p</a:t>
            </a:r>
            <a:r>
              <a:rPr lang="en-US" sz="1800" i="1" kern="0" baseline="-25000" dirty="0"/>
              <a:t>i</a:t>
            </a:r>
            <a:r>
              <a:rPr lang="en-US" sz="1800" kern="0" dirty="0"/>
              <a:t> as a precondition}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/>
              <a:t>append to </a:t>
            </a:r>
            <a:r>
              <a:rPr lang="en-US" sz="1800" i="1" kern="0" dirty="0"/>
              <a:t>Queue every </a:t>
            </a:r>
            <a:r>
              <a:rPr lang="en-US" sz="1800" i="1" kern="0" dirty="0" err="1"/>
              <a:t>φ</a:t>
            </a:r>
            <a:r>
              <a:rPr lang="en-US" sz="1800" kern="0" dirty="0"/>
              <a:t> ∈ </a:t>
            </a:r>
            <a:r>
              <a:rPr lang="en-US" sz="1800" kern="0" dirty="0" err="1"/>
              <a:t>Φ</a:t>
            </a:r>
            <a:r>
              <a:rPr lang="en-US" sz="1800" kern="0" dirty="0"/>
              <a:t> that isn’t subsumed by another </a:t>
            </a:r>
            <a:r>
              <a:rPr lang="en-US" sz="1800" i="1" kern="0" dirty="0" err="1"/>
              <a:t>φ</a:t>
            </a:r>
            <a:r>
              <a:rPr lang="en-US" sz="1800" kern="0" dirty="0"/>
              <a:t>′</a:t>
            </a:r>
            <a:r>
              <a:rPr lang="en-US" sz="1800" kern="0" baseline="-25000" dirty="0"/>
              <a:t> </a:t>
            </a:r>
            <a:r>
              <a:rPr lang="en-US" sz="1800" kern="0" dirty="0"/>
              <a:t>∈</a:t>
            </a:r>
            <a:r>
              <a:rPr lang="en-US" sz="1800" kern="0" baseline="-25000" dirty="0"/>
              <a:t> </a:t>
            </a:r>
            <a:r>
              <a:rPr lang="en-US" sz="1800" kern="0" dirty="0" err="1"/>
              <a:t>Φ</a:t>
            </a:r>
            <a:r>
              <a:rPr lang="en-US" sz="1800" kern="0" dirty="0"/>
              <a:t> </a:t>
            </a:r>
          </a:p>
          <a:p>
            <a:pPr marL="809626" lvl="3" indent="0">
              <a:spcBef>
                <a:spcPts val="400"/>
              </a:spcBef>
              <a:buNone/>
            </a:pPr>
            <a:r>
              <a:rPr lang="en-US" sz="1800" kern="0" dirty="0">
                <a:cs typeface="Times New Roman"/>
              </a:rPr>
              <a:t>add </a:t>
            </a:r>
            <a:r>
              <a:rPr lang="en-US" sz="1800" i="1" kern="0" dirty="0">
                <a:cs typeface="Times New Roman"/>
              </a:rPr>
              <a:t>φ </a:t>
            </a:r>
            <a:r>
              <a:rPr lang="en-US" sz="1800" kern="0" dirty="0">
                <a:cs typeface="Times New Roman"/>
              </a:rPr>
              <a:t>to </a:t>
            </a:r>
            <a:r>
              <a:rPr lang="en-US" sz="1800" i="1" kern="0" dirty="0">
                <a:cs typeface="Times New Roman"/>
              </a:rPr>
              <a:t>Examined</a:t>
            </a:r>
            <a:endParaRPr lang="en-US" sz="1800" i="1" kern="0" dirty="0"/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cs typeface="Times New Roman"/>
              </a:rPr>
              <a:t>return </a:t>
            </a:r>
            <a:r>
              <a:rPr lang="en-US" sz="1800" i="1" kern="0" dirty="0">
                <a:cs typeface="Times New Roman"/>
              </a:rPr>
              <a:t>Examined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F4128AF-7FB9-6F47-BC3F-FA2A8E74BD00}"/>
              </a:ext>
            </a:extLst>
          </p:cNvPr>
          <p:cNvSpPr/>
          <p:nvPr/>
        </p:nvSpPr>
        <p:spPr bwMode="auto">
          <a:xfrm>
            <a:off x="10237214" y="3713388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 err="1">
                <a:latin typeface="Times New Roman"/>
                <a:cs typeface="Times New Roman"/>
              </a:rPr>
              <a:t>g</a:t>
            </a:r>
            <a:r>
              <a:rPr lang="en-US" sz="2000" i="1" baseline="-25000" dirty="0" err="1">
                <a:latin typeface="Times New Roman"/>
                <a:cs typeface="Times New Roman"/>
              </a:rPr>
              <a:t>i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BE23243-278B-2048-9D5F-32BCFD618E2C}"/>
              </a:ext>
            </a:extLst>
          </p:cNvPr>
          <p:cNvCxnSpPr>
            <a:stCxn id="79" idx="3"/>
            <a:endCxn id="76" idx="2"/>
          </p:cNvCxnSpPr>
          <p:nvPr/>
        </p:nvCxnSpPr>
        <p:spPr bwMode="auto">
          <a:xfrm flipV="1">
            <a:off x="9781340" y="3941988"/>
            <a:ext cx="455875" cy="1459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C1FF5C5-7AC3-0C4E-AB65-0DDBB5F898B2}"/>
              </a:ext>
            </a:extLst>
          </p:cNvPr>
          <p:cNvCxnSpPr>
            <a:stCxn id="80" idx="3"/>
            <a:endCxn id="76" idx="1"/>
          </p:cNvCxnSpPr>
          <p:nvPr/>
        </p:nvCxnSpPr>
        <p:spPr bwMode="auto">
          <a:xfrm>
            <a:off x="9781339" y="2815951"/>
            <a:ext cx="522830" cy="964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7E42B5F0-50C0-0944-9888-0A1EB5D31F8C}"/>
              </a:ext>
            </a:extLst>
          </p:cNvPr>
          <p:cNvSpPr/>
          <p:nvPr/>
        </p:nvSpPr>
        <p:spPr bwMode="auto">
          <a:xfrm>
            <a:off x="9383473" y="3910981"/>
            <a:ext cx="397866" cy="35394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AF4FD78-9645-8248-949E-B48FC952A81C}"/>
              </a:ext>
            </a:extLst>
          </p:cNvPr>
          <p:cNvSpPr/>
          <p:nvPr/>
        </p:nvSpPr>
        <p:spPr bwMode="auto">
          <a:xfrm>
            <a:off x="9383473" y="2638980"/>
            <a:ext cx="397866" cy="35394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34D9DF7-A35B-4943-882A-18017A1AB34F}"/>
              </a:ext>
            </a:extLst>
          </p:cNvPr>
          <p:cNvSpPr/>
          <p:nvPr/>
        </p:nvSpPr>
        <p:spPr bwMode="auto">
          <a:xfrm>
            <a:off x="8425410" y="227697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5602ABC-3068-594F-BFD6-9A76C4FFC923}"/>
              </a:ext>
            </a:extLst>
          </p:cNvPr>
          <p:cNvSpPr/>
          <p:nvPr/>
        </p:nvSpPr>
        <p:spPr bwMode="auto">
          <a:xfrm>
            <a:off x="8425410" y="289773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5768F3D-7073-374C-9003-A1ABDB53E06D}"/>
              </a:ext>
            </a:extLst>
          </p:cNvPr>
          <p:cNvSpPr/>
          <p:nvPr/>
        </p:nvSpPr>
        <p:spPr bwMode="auto">
          <a:xfrm>
            <a:off x="8425410" y="362009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2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20046A9-AD1C-6A48-BD10-3FFC67593EE4}"/>
              </a:ext>
            </a:extLst>
          </p:cNvPr>
          <p:cNvCxnSpPr>
            <a:stCxn id="81" idx="6"/>
            <a:endCxn id="80" idx="1"/>
          </p:cNvCxnSpPr>
          <p:nvPr/>
        </p:nvCxnSpPr>
        <p:spPr bwMode="auto">
          <a:xfrm>
            <a:off x="8882611" y="2505571"/>
            <a:ext cx="500863" cy="3103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55F818A-E041-5148-A84A-B7C6D0D969AC}"/>
              </a:ext>
            </a:extLst>
          </p:cNvPr>
          <p:cNvCxnSpPr>
            <a:stCxn id="82" idx="7"/>
            <a:endCxn id="80" idx="1"/>
          </p:cNvCxnSpPr>
          <p:nvPr/>
        </p:nvCxnSpPr>
        <p:spPr bwMode="auto">
          <a:xfrm flipV="1">
            <a:off x="8815655" y="2815952"/>
            <a:ext cx="567818" cy="1487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21E1F65-2E7D-5D47-A897-CA9E55B69EEE}"/>
              </a:ext>
            </a:extLst>
          </p:cNvPr>
          <p:cNvCxnSpPr>
            <a:stCxn id="88" idx="7"/>
            <a:endCxn id="79" idx="1"/>
          </p:cNvCxnSpPr>
          <p:nvPr/>
        </p:nvCxnSpPr>
        <p:spPr bwMode="auto">
          <a:xfrm flipV="1">
            <a:off x="8815655" y="4087952"/>
            <a:ext cx="567818" cy="2198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9B2783D-9249-A44B-8DB1-4F90B77D68D2}"/>
              </a:ext>
            </a:extLst>
          </p:cNvPr>
          <p:cNvCxnSpPr>
            <a:stCxn id="83" idx="6"/>
            <a:endCxn id="79" idx="1"/>
          </p:cNvCxnSpPr>
          <p:nvPr/>
        </p:nvCxnSpPr>
        <p:spPr bwMode="auto">
          <a:xfrm>
            <a:off x="8882611" y="3848692"/>
            <a:ext cx="500863" cy="2392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8982921B-4964-3146-82EF-AA041D1CE0B3}"/>
              </a:ext>
            </a:extLst>
          </p:cNvPr>
          <p:cNvSpPr/>
          <p:nvPr/>
        </p:nvSpPr>
        <p:spPr bwMode="auto">
          <a:xfrm>
            <a:off x="8425410" y="424085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2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BA8EFD7-877F-C14A-96FB-1D22EE38115F}"/>
              </a:ext>
            </a:extLst>
          </p:cNvPr>
          <p:cNvSpPr/>
          <p:nvPr/>
        </p:nvSpPr>
        <p:spPr bwMode="auto">
          <a:xfrm>
            <a:off x="9383473" y="5172820"/>
            <a:ext cx="397866" cy="35394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67D9A2C0-A9D8-1E42-9B6A-F3C9C5BEA4F2}"/>
              </a:ext>
            </a:extLst>
          </p:cNvPr>
          <p:cNvSpPr/>
          <p:nvPr/>
        </p:nvSpPr>
        <p:spPr bwMode="auto">
          <a:xfrm>
            <a:off x="8425410" y="486161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FA29211-CC0C-5F46-8FFF-149F6AD95B74}"/>
              </a:ext>
            </a:extLst>
          </p:cNvPr>
          <p:cNvCxnSpPr>
            <a:stCxn id="93" idx="7"/>
            <a:endCxn id="89" idx="1"/>
          </p:cNvCxnSpPr>
          <p:nvPr/>
        </p:nvCxnSpPr>
        <p:spPr bwMode="auto">
          <a:xfrm flipV="1">
            <a:off x="8815655" y="5349791"/>
            <a:ext cx="567818" cy="1995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C6821A8-CDEF-5647-8FB0-CC6C2DB41059}"/>
              </a:ext>
            </a:extLst>
          </p:cNvPr>
          <p:cNvCxnSpPr>
            <a:stCxn id="90" idx="6"/>
            <a:endCxn id="89" idx="1"/>
          </p:cNvCxnSpPr>
          <p:nvPr/>
        </p:nvCxnSpPr>
        <p:spPr bwMode="auto">
          <a:xfrm>
            <a:off x="8882611" y="5090211"/>
            <a:ext cx="500863" cy="2595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38115871-28CD-C544-B229-CA045B510BD0}"/>
              </a:ext>
            </a:extLst>
          </p:cNvPr>
          <p:cNvSpPr/>
          <p:nvPr/>
        </p:nvSpPr>
        <p:spPr bwMode="auto">
          <a:xfrm>
            <a:off x="8425410" y="548237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3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3AA5AE3-E42A-7E49-B76F-E346EE5FBB00}"/>
              </a:ext>
            </a:extLst>
          </p:cNvPr>
          <p:cNvCxnSpPr>
            <a:stCxn id="89" idx="3"/>
            <a:endCxn id="76" idx="3"/>
          </p:cNvCxnSpPr>
          <p:nvPr/>
        </p:nvCxnSpPr>
        <p:spPr bwMode="auto">
          <a:xfrm flipV="1">
            <a:off x="9781339" y="4103633"/>
            <a:ext cx="522830" cy="12461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297673B-0FAE-A546-9675-22A94FEFDCF3}"/>
              </a:ext>
            </a:extLst>
          </p:cNvPr>
          <p:cNvSpPr/>
          <p:nvPr/>
        </p:nvSpPr>
        <p:spPr bwMode="auto">
          <a:xfrm>
            <a:off x="8394704" y="4228444"/>
            <a:ext cx="532270" cy="496907"/>
          </a:xfrm>
          <a:prstGeom prst="rect">
            <a:avLst/>
          </a:prstGeom>
          <a:solidFill>
            <a:srgbClr val="CDC9C0">
              <a:alpha val="70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2D30D0-24AA-DA3F-DC8F-BFB014C244FF}"/>
              </a:ext>
            </a:extLst>
          </p:cNvPr>
          <p:cNvSpPr>
            <a:spLocks noChangeAspect="1"/>
          </p:cNvSpPr>
          <p:nvPr/>
        </p:nvSpPr>
        <p:spPr bwMode="auto">
          <a:xfrm>
            <a:off x="1168690" y="2665036"/>
            <a:ext cx="5487591" cy="70860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81D58"/>
              </a:solidFill>
              <a:latin typeface="Helvetic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998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10DA1E3E-FD3A-E974-5FC2-E88E8575D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72" y="101600"/>
            <a:ext cx="6444527" cy="619187"/>
          </a:xfrm>
        </p:spPr>
        <p:txBody>
          <a:bodyPr/>
          <a:lstStyle/>
          <a:p>
            <a:r>
              <a:rPr lang="en-US" dirty="0"/>
              <a:t>RPG-based Landmark Computation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362693" y="289367"/>
            <a:ext cx="7185983" cy="6210400"/>
          </a:xfrm>
        </p:spPr>
        <p:txBody>
          <a:bodyPr/>
          <a:lstStyle/>
          <a:p>
            <a:pPr marL="0" indent="0">
              <a:buFont typeface="System Font Regular"/>
              <a:buNone/>
            </a:pPr>
            <a:r>
              <a:rPr lang="en-US" sz="1800" kern="0" dirty="0">
                <a:latin typeface="Calibri"/>
                <a:cs typeface="Calibri"/>
              </a:rPr>
              <a:t>RPG-Landmarks</a:t>
            </a:r>
            <a:r>
              <a:rPr lang="en-US" sz="1800" kern="0" dirty="0">
                <a:cs typeface="Times New Roman"/>
              </a:rPr>
              <a:t>(Σ, </a:t>
            </a:r>
            <a:r>
              <a:rPr lang="en-US" sz="1800" i="1" kern="0" dirty="0">
                <a:cs typeface="Times New Roman"/>
              </a:rPr>
              <a:t>s</a:t>
            </a:r>
            <a:r>
              <a:rPr lang="en-US" sz="1800" kern="0" baseline="-25000" dirty="0">
                <a:cs typeface="Times New Roman"/>
              </a:rPr>
              <a:t>0</a:t>
            </a:r>
            <a:r>
              <a:rPr lang="en-US" sz="1800" kern="0" dirty="0">
                <a:cs typeface="Times New Roman"/>
              </a:rPr>
              <a:t>, </a:t>
            </a:r>
            <a:r>
              <a:rPr lang="en-US" sz="1800" i="1" kern="0" dirty="0">
                <a:cs typeface="Times New Roman"/>
              </a:rPr>
              <a:t>g</a:t>
            </a:r>
            <a:r>
              <a:rPr lang="en-US" sz="1800" kern="0" dirty="0">
                <a:cs typeface="Times New Roman"/>
              </a:rPr>
              <a:t>)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Queue</a:t>
            </a:r>
            <a:r>
              <a:rPr lang="en-US" sz="1800" kern="0" dirty="0">
                <a:cs typeface="Times New Roman"/>
              </a:rPr>
              <a:t> </a:t>
            </a:r>
            <a:r>
              <a:rPr lang="en-US" sz="1800" kern="0" dirty="0"/>
              <a:t>←</a:t>
            </a:r>
            <a:r>
              <a:rPr lang="en-US" sz="1800" kern="0" dirty="0">
                <a:cs typeface="Times New Roman"/>
              </a:rPr>
              <a:t> ⟨</a:t>
            </a:r>
            <a:r>
              <a:rPr lang="en-US" sz="1800" kern="0" dirty="0" err="1">
                <a:cs typeface="Times New Roman"/>
              </a:rPr>
              <a:t>all literals in</a:t>
            </a:r>
            <a:r>
              <a:rPr lang="en-US" sz="1800" kern="0" dirty="0">
                <a:cs typeface="Times New Roman"/>
              </a:rPr>
              <a:t> </a:t>
            </a:r>
            <a:r>
              <a:rPr lang="en-US" sz="1800" i="1" kern="0" dirty="0" err="1">
                <a:cs typeface="Times New Roman"/>
              </a:rPr>
              <a:t>g</a:t>
            </a:r>
            <a:r>
              <a:rPr lang="en-US" sz="1800" kern="0" dirty="0">
                <a:cs typeface="Times New Roman"/>
              </a:rPr>
              <a:t>⟩; </a:t>
            </a:r>
            <a:r>
              <a:rPr lang="en-US" sz="1800" i="1" kern="0" dirty="0">
                <a:cs typeface="Times New Roman"/>
              </a:rPr>
              <a:t>Examined </a:t>
            </a:r>
            <a:r>
              <a:rPr lang="en-US" sz="1800" kern="0" dirty="0"/>
              <a:t>← </a:t>
            </a:r>
            <a:r>
              <a:rPr lang="en-US" sz="1800" kern="0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800" b="1" kern="0" dirty="0">
                <a:cs typeface="Times New Roman"/>
              </a:rPr>
              <a:t>while</a:t>
            </a:r>
            <a:r>
              <a:rPr lang="en-US" sz="1800" kern="0" dirty="0">
                <a:cs typeface="Times New Roman"/>
              </a:rPr>
              <a:t> </a:t>
            </a:r>
            <a:r>
              <a:rPr lang="en-US" sz="1800" i="1" kern="0" dirty="0">
                <a:cs typeface="Times New Roman"/>
              </a:rPr>
              <a:t>Queue </a:t>
            </a:r>
            <a:r>
              <a:rPr lang="en-US" sz="1800" kern="0" dirty="0">
                <a:cs typeface="Times New Roman"/>
              </a:rPr>
              <a:t>≠ ⟨⟩</a:t>
            </a:r>
            <a:r>
              <a:rPr lang="en-US" sz="1800" b="1" kern="0" dirty="0">
                <a:latin typeface="Times New Roman Regular" charset="0"/>
                <a:cs typeface="Times New Roman Regular" charset="0"/>
              </a:rPr>
              <a:t> do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800" i="1" kern="0" dirty="0" err="1"/>
              <a:t>φ</a:t>
            </a:r>
            <a:r>
              <a:rPr lang="en-US" sz="1800" kern="0" dirty="0">
                <a:cs typeface="Times New Roman"/>
              </a:rPr>
              <a:t> ← </a:t>
            </a:r>
            <a:r>
              <a:rPr lang="en-US" sz="1800" kern="0" dirty="0">
                <a:latin typeface="Calibri" panose="020F0502020204030204" pitchFamily="34" charset="0"/>
                <a:cs typeface="Times New Roman"/>
              </a:rPr>
              <a:t>pop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Queue</a:t>
            </a:r>
            <a:r>
              <a:rPr lang="en-US" sz="1800" kern="0" dirty="0">
                <a:cs typeface="Times New Roman"/>
              </a:rPr>
              <a:t>)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800" b="1" kern="0">
                <a:latin typeface="Times New Roman" panose="02020603050405020304" pitchFamily="18" charset="0"/>
              </a:rPr>
              <a:t>if</a:t>
            </a:r>
            <a:r>
              <a:rPr lang="en-US" sz="1800" kern="0">
                <a:latin typeface="Times New Roman" panose="02020603050405020304" pitchFamily="18" charset="0"/>
              </a:rPr>
              <a:t> </a:t>
            </a:r>
            <a:r>
              <a:rPr lang="en-US" sz="1800" i="1" kern="0">
                <a:latin typeface="Times New Roman" panose="02020603050405020304" pitchFamily="18" charset="0"/>
              </a:rPr>
              <a:t>φ</a:t>
            </a:r>
            <a:r>
              <a:rPr lang="en-US" sz="1800" kern="0">
                <a:latin typeface="Times New Roman" panose="02020603050405020304" pitchFamily="18" charset="0"/>
              </a:rPr>
              <a:t> ∉ </a:t>
            </a:r>
            <a:r>
              <a:rPr lang="en-US" sz="1800" i="1" kern="0">
                <a:latin typeface="Times New Roman" panose="02020603050405020304" pitchFamily="18" charset="0"/>
              </a:rPr>
              <a:t>Examined </a:t>
            </a:r>
            <a:r>
              <a:rPr lang="en-US" sz="1800" kern="0">
                <a:latin typeface="Times New Roman" panose="02020603050405020304" pitchFamily="18" charset="0"/>
              </a:rPr>
              <a:t>and </a:t>
            </a:r>
            <a:r>
              <a:rPr lang="en-US" sz="1800" i="1" kern="0">
                <a:latin typeface="Times New Roman" panose="02020603050405020304" pitchFamily="18" charset="0"/>
              </a:rPr>
              <a:t>s</a:t>
            </a:r>
            <a:r>
              <a:rPr lang="en-US" sz="1800" kern="0" baseline="-25000">
                <a:latin typeface="Times New Roman" panose="02020603050405020304" pitchFamily="18" charset="0"/>
              </a:rPr>
              <a:t>0</a:t>
            </a:r>
            <a:r>
              <a:rPr lang="en-US" sz="1800" kern="0">
                <a:latin typeface="Times New Roman" panose="02020603050405020304" pitchFamily="18" charset="0"/>
              </a:rPr>
              <a:t> ⊭ </a:t>
            </a:r>
            <a:r>
              <a:rPr lang="en-US" sz="1800" i="1" kern="0" dirty="0" err="1"/>
              <a:t>φ</a:t>
            </a:r>
            <a:r>
              <a:rPr lang="en-US" sz="1800" kern="0">
                <a:latin typeface="Times New Roman" panose="02020603050405020304" pitchFamily="18" charset="0"/>
              </a:rPr>
              <a:t> </a:t>
            </a:r>
            <a:r>
              <a:rPr lang="en-US" sz="1800" b="1" kern="0">
                <a:latin typeface="Times New Roman" panose="02020603050405020304" pitchFamily="18" charset="0"/>
              </a:rPr>
              <a:t>then </a:t>
            </a:r>
            <a:endParaRPr lang="en-US" sz="1800" i="1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// Step 1: look for an “action landmark”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R </a:t>
            </a:r>
            <a:r>
              <a:rPr lang="en-US" sz="1800" kern="0" dirty="0"/>
              <a:t>←</a:t>
            </a:r>
            <a:r>
              <a:rPr lang="en-US" sz="1800" kern="0" dirty="0">
                <a:cs typeface="Times New Roman"/>
              </a:rPr>
              <a:t> {actions whose effects include a literal in </a:t>
            </a:r>
            <a:r>
              <a:rPr lang="en-US" sz="1800" i="1" kern="0" dirty="0" err="1"/>
              <a:t>φ</a:t>
            </a:r>
            <a:r>
              <a:rPr lang="en-US" sz="1800" kern="0" dirty="0">
                <a:cs typeface="Times New Roman"/>
              </a:rPr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cs typeface="Times New Roman"/>
              </a:rPr>
              <a:t>generate RPG from </a:t>
            </a:r>
            <a:r>
              <a:rPr lang="en-US" sz="1800" i="1" kern="0" dirty="0">
                <a:cs typeface="Times New Roman"/>
              </a:rPr>
              <a:t>s</a:t>
            </a:r>
            <a:r>
              <a:rPr lang="en-US" sz="1800" kern="0" baseline="-25000" dirty="0">
                <a:cs typeface="Times New Roman"/>
              </a:rPr>
              <a:t>0</a:t>
            </a:r>
            <a:r>
              <a:rPr lang="en-US" sz="1800" i="1" kern="0" dirty="0">
                <a:cs typeface="Times New Roman"/>
              </a:rPr>
              <a:t> </a:t>
            </a:r>
            <a:r>
              <a:rPr lang="en-US" sz="1800" kern="0" dirty="0">
                <a:cs typeface="Times New Roman"/>
              </a:rPr>
              <a:t>using </a:t>
            </a:r>
            <a:r>
              <a:rPr lang="en-US" sz="1800" i="1" kern="0" dirty="0">
                <a:cs typeface="Times New Roman"/>
              </a:rPr>
              <a:t>A</a:t>
            </a:r>
            <a:r>
              <a:rPr lang="en-US" sz="1800" i="1" kern="0" baseline="-25000" dirty="0">
                <a:cs typeface="Times New Roman"/>
              </a:rPr>
              <a:t> </a:t>
            </a:r>
            <a:r>
              <a:rPr lang="en-US" sz="1800" kern="0" dirty="0">
                <a:cs typeface="Times New Roman"/>
              </a:rPr>
              <a:t>∖</a:t>
            </a:r>
            <a:r>
              <a:rPr lang="en-US" sz="1800" i="1" kern="0" baseline="-25000" dirty="0">
                <a:cs typeface="Times New Roman"/>
              </a:rPr>
              <a:t> </a:t>
            </a:r>
            <a:r>
              <a:rPr lang="en-US" sz="1800" i="1" kern="0" dirty="0">
                <a:cs typeface="Times New Roman"/>
              </a:rPr>
              <a:t>R</a:t>
            </a:r>
            <a:r>
              <a:rPr lang="en-US" sz="1800" kern="0" dirty="0">
                <a:cs typeface="Times New Roman"/>
              </a:rPr>
              <a:t>, stopping when </a:t>
            </a:r>
            <a:r>
              <a:rPr lang="en-US" sz="1800" i="1" kern="0" dirty="0" err="1">
                <a:cs typeface="Times New Roman"/>
              </a:rPr>
              <a:t>ŝ</a:t>
            </a:r>
            <a:r>
              <a:rPr lang="en-US" sz="1800" i="1" kern="0" baseline="-25000" dirty="0" err="1">
                <a:cs typeface="Times New Roman"/>
                <a:sym typeface="Wingdings"/>
              </a:rPr>
              <a:t>k</a:t>
            </a:r>
            <a:r>
              <a:rPr lang="en-US" sz="1800" i="1" kern="0" baseline="-25000" dirty="0">
                <a:cs typeface="Times New Roman"/>
                <a:sym typeface="Wingdings"/>
              </a:rPr>
              <a:t> </a:t>
            </a:r>
            <a:r>
              <a:rPr lang="en-US" sz="1800" i="1" kern="0" dirty="0">
                <a:cs typeface="Times New Roman"/>
                <a:sym typeface="Wingdings"/>
              </a:rPr>
              <a:t>=</a:t>
            </a:r>
            <a:r>
              <a:rPr lang="en-US" sz="1800" i="1" kern="0" baseline="-25000" dirty="0">
                <a:cs typeface="Times New Roman"/>
                <a:sym typeface="Wingdings"/>
              </a:rPr>
              <a:t> </a:t>
            </a:r>
            <a:r>
              <a:rPr lang="en-US" sz="1800" i="1" kern="0" dirty="0" err="1">
                <a:cs typeface="Times New Roman"/>
              </a:rPr>
              <a:t>ŝ</a:t>
            </a:r>
            <a:r>
              <a:rPr lang="en-US" sz="1800" i="1" kern="0" baseline="-25000" dirty="0" err="1">
                <a:cs typeface="Times New Roman"/>
                <a:sym typeface="Wingdings"/>
              </a:rPr>
              <a:t>k</a:t>
            </a:r>
            <a:r>
              <a:rPr lang="en-US" sz="1800" i="1" kern="0" baseline="-25000" dirty="0">
                <a:cs typeface="Times New Roman"/>
                <a:sym typeface="Wingdings"/>
              </a:rPr>
              <a:t>–</a:t>
            </a:r>
            <a:r>
              <a:rPr lang="en-US" sz="1800" kern="0" baseline="-25000" dirty="0">
                <a:cs typeface="Times New Roman"/>
                <a:sym typeface="Wingdings"/>
              </a:rPr>
              <a:t>1</a:t>
            </a:r>
            <a:endParaRPr lang="en-US" sz="1800" kern="0" dirty="0">
              <a:cs typeface="Times New Roman"/>
            </a:endParaRP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i="1" kern="0">
                <a:latin typeface="Times New Roman" panose="02020603050405020304" pitchFamily="18" charset="0"/>
              </a:rPr>
              <a:t>// ŝ</a:t>
            </a:r>
            <a:r>
              <a:rPr lang="en-US" sz="1800" i="1" kern="0" baseline="-25000">
                <a:latin typeface="Times New Roman" panose="02020603050405020304" pitchFamily="18" charset="0"/>
              </a:rPr>
              <a:t>k</a:t>
            </a:r>
            <a:r>
              <a:rPr lang="en-US" sz="1800" kern="0">
                <a:latin typeface="Times New Roman" panose="02020603050405020304" pitchFamily="18" charset="0"/>
              </a:rPr>
              <a:t> </a:t>
            </a:r>
            <a:r>
              <a:rPr lang="en-US" sz="1800" i="1" kern="0">
                <a:latin typeface="Times New Roman" panose="02020603050405020304" pitchFamily="18" charset="0"/>
              </a:rPr>
              <a:t>now includes every atom that’s achievable without R</a:t>
            </a:r>
            <a:br>
              <a:rPr lang="en-US" sz="1800" kern="0">
                <a:latin typeface="Times New Roman" panose="02020603050405020304" pitchFamily="18" charset="0"/>
              </a:rPr>
            </a:br>
            <a:r>
              <a:rPr lang="en-US" sz="1800" i="1" kern="0" dirty="0">
                <a:cs typeface="Times New Roman"/>
              </a:rPr>
              <a:t>N</a:t>
            </a:r>
            <a:r>
              <a:rPr lang="en-US" sz="1800" kern="0" dirty="0"/>
              <a:t> ← {all actions in </a:t>
            </a:r>
            <a:r>
              <a:rPr lang="en-US" sz="1800" i="1" kern="0" dirty="0"/>
              <a:t>R</a:t>
            </a:r>
            <a:r>
              <a:rPr lang="en-US" sz="1800" kern="0" dirty="0"/>
              <a:t> that are r-applicable in </a:t>
            </a:r>
            <a:r>
              <a:rPr lang="en-US" sz="1800" i="1" kern="0" dirty="0" err="1">
                <a:cs typeface="Times New Roman"/>
              </a:rPr>
              <a:t>ŝ</a:t>
            </a:r>
            <a:r>
              <a:rPr lang="en-US" sz="1800" i="1" kern="0" baseline="-25000" dirty="0" err="1">
                <a:cs typeface="Times New Roman"/>
                <a:sym typeface="Wingdings"/>
              </a:rPr>
              <a:t>k</a:t>
            </a:r>
            <a:r>
              <a:rPr lang="en-US" sz="1800" kern="0" dirty="0"/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cs typeface="Times New Roman"/>
              </a:rPr>
              <a:t>if </a:t>
            </a:r>
            <a:r>
              <a:rPr lang="en-US" sz="1800" i="1" kern="0" dirty="0">
                <a:cs typeface="Times New Roman"/>
              </a:rPr>
              <a:t>N</a:t>
            </a:r>
            <a:r>
              <a:rPr lang="en-US" sz="1800" kern="0" dirty="0">
                <a:cs typeface="Times New Roman"/>
              </a:rPr>
              <a:t> = </a:t>
            </a:r>
            <a:r>
              <a:rPr lang="en-US" sz="1800" kern="0" dirty="0">
                <a:latin typeface="Times New Roman Regular" charset="0"/>
                <a:cs typeface="Times New Roman Regular" charset="0"/>
              </a:rPr>
              <a:t>∅</a:t>
            </a:r>
            <a:r>
              <a:rPr lang="en-US" sz="1800" kern="0" dirty="0">
                <a:cs typeface="Times New Roman"/>
              </a:rPr>
              <a:t> then return </a:t>
            </a:r>
            <a:r>
              <a:rPr lang="en-US" sz="1800" kern="0" dirty="0">
                <a:latin typeface="Calibri"/>
                <a:cs typeface="Calibri"/>
              </a:rPr>
              <a:t>failure</a:t>
            </a:r>
            <a:endParaRPr lang="en-US" sz="1800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// Step 2: get new landmarks from actions’ preconditions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 err="1"/>
              <a:t>Φ</a:t>
            </a:r>
            <a:r>
              <a:rPr lang="en-US" sz="1800" kern="0" dirty="0"/>
              <a:t> ← {</a:t>
            </a:r>
            <a:r>
              <a:rPr lang="en-US" sz="1800" i="1" kern="0" dirty="0"/>
              <a:t>p</a:t>
            </a:r>
            <a:r>
              <a:rPr lang="en-US" sz="1800" kern="0" baseline="-25000" dirty="0"/>
              <a:t>1 </a:t>
            </a:r>
            <a:r>
              <a:rPr lang="en-US" sz="18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800" i="1" kern="0" dirty="0"/>
              <a:t>p</a:t>
            </a:r>
            <a:r>
              <a:rPr lang="en-US" sz="1800" kern="0" baseline="-25000" dirty="0"/>
              <a:t>2 </a:t>
            </a:r>
            <a:r>
              <a:rPr lang="en-US" sz="18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800" kern="0" dirty="0">
                <a:ea typeface="ＭＳ ゴシック"/>
                <a:cs typeface="Times New Roman"/>
              </a:rPr>
              <a:t>… </a:t>
            </a:r>
            <a:r>
              <a:rPr lang="en-US" sz="18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800" i="1" kern="0" dirty="0"/>
              <a:t>p</a:t>
            </a:r>
            <a:r>
              <a:rPr lang="en-US" sz="1800" i="1" kern="0" baseline="-25000" dirty="0"/>
              <a:t>m</a:t>
            </a:r>
            <a:r>
              <a:rPr lang="en-US" sz="1800" kern="0" dirty="0"/>
              <a:t> | </a:t>
            </a:r>
            <a:r>
              <a:rPr lang="en-US" sz="1800" i="1" kern="0" dirty="0"/>
              <a:t>m </a:t>
            </a:r>
            <a:r>
              <a:rPr lang="en-US" sz="1800" kern="0" dirty="0"/>
              <a:t>≤ 4, </a:t>
            </a:r>
            <a:br>
              <a:rPr lang="en-US" sz="1800" kern="0" dirty="0"/>
            </a:br>
            <a:r>
              <a:rPr lang="en-US" sz="1800" kern="0" dirty="0"/>
              <a:t>           each </a:t>
            </a:r>
            <a:r>
              <a:rPr lang="en-US" sz="1800" i="1" kern="0" dirty="0"/>
              <a:t>p</a:t>
            </a:r>
            <a:r>
              <a:rPr lang="en-US" sz="1800" i="1" kern="0" baseline="-25000" dirty="0"/>
              <a:t>i</a:t>
            </a:r>
            <a:r>
              <a:rPr lang="en-US" sz="1800" kern="0" dirty="0"/>
              <a:t> is a precondition of at least one </a:t>
            </a:r>
            <a:r>
              <a:rPr lang="en-US" sz="1800" i="1" kern="0" dirty="0"/>
              <a:t>a</a:t>
            </a:r>
            <a:r>
              <a:rPr lang="en-US" sz="1800" kern="0" dirty="0"/>
              <a:t> ∈ </a:t>
            </a:r>
            <a:r>
              <a:rPr lang="en-US" sz="1800" i="1" kern="0" dirty="0"/>
              <a:t>N</a:t>
            </a:r>
            <a:r>
              <a:rPr lang="en-US" sz="1800" kern="0" dirty="0"/>
              <a:t>, and</a:t>
            </a:r>
            <a:br>
              <a:rPr lang="en-US" sz="1800" kern="0" dirty="0"/>
            </a:br>
            <a:r>
              <a:rPr lang="en-US" sz="1800" kern="0" dirty="0"/>
              <a:t>           each </a:t>
            </a:r>
            <a:r>
              <a:rPr lang="en-US" sz="1800" i="1" kern="0" dirty="0"/>
              <a:t>a</a:t>
            </a:r>
            <a:r>
              <a:rPr lang="en-US" sz="1800" kern="0" dirty="0"/>
              <a:t> ∈ </a:t>
            </a:r>
            <a:r>
              <a:rPr lang="en-US" sz="1800" i="1" kern="0" dirty="0"/>
              <a:t>N </a:t>
            </a:r>
            <a:r>
              <a:rPr lang="en-US" sz="1800" kern="0" dirty="0"/>
              <a:t>has at least one </a:t>
            </a:r>
            <a:r>
              <a:rPr lang="en-US" sz="1800" i="1" kern="0" dirty="0"/>
              <a:t>p</a:t>
            </a:r>
            <a:r>
              <a:rPr lang="en-US" sz="1800" i="1" kern="0" baseline="-25000" dirty="0"/>
              <a:t>i</a:t>
            </a:r>
            <a:r>
              <a:rPr lang="en-US" sz="1800" kern="0" dirty="0"/>
              <a:t> as a precondition}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/>
              <a:t>append to </a:t>
            </a:r>
            <a:r>
              <a:rPr lang="en-US" sz="1800" i="1" kern="0" dirty="0"/>
              <a:t>Queue every </a:t>
            </a:r>
            <a:r>
              <a:rPr lang="en-US" sz="1800" i="1" kern="0" dirty="0" err="1"/>
              <a:t>φ</a:t>
            </a:r>
            <a:r>
              <a:rPr lang="en-US" sz="1800" kern="0" dirty="0"/>
              <a:t> ∈ </a:t>
            </a:r>
            <a:r>
              <a:rPr lang="en-US" sz="1800" kern="0" dirty="0" err="1"/>
              <a:t>Φ</a:t>
            </a:r>
            <a:r>
              <a:rPr lang="en-US" sz="1800" kern="0" dirty="0"/>
              <a:t> that isn’t subsumed by another </a:t>
            </a:r>
            <a:r>
              <a:rPr lang="en-US" sz="1800" i="1" kern="0" dirty="0" err="1"/>
              <a:t>φ</a:t>
            </a:r>
            <a:r>
              <a:rPr lang="en-US" sz="1800" kern="0" dirty="0"/>
              <a:t>′</a:t>
            </a:r>
            <a:r>
              <a:rPr lang="en-US" sz="1800" kern="0" baseline="-25000" dirty="0"/>
              <a:t> </a:t>
            </a:r>
            <a:r>
              <a:rPr lang="en-US" sz="1800" kern="0" dirty="0"/>
              <a:t>∈</a:t>
            </a:r>
            <a:r>
              <a:rPr lang="en-US" sz="1800" kern="0" baseline="-25000" dirty="0"/>
              <a:t> </a:t>
            </a:r>
            <a:r>
              <a:rPr lang="en-US" sz="1800" kern="0" dirty="0" err="1"/>
              <a:t>Φ</a:t>
            </a:r>
            <a:r>
              <a:rPr lang="en-US" sz="1800" kern="0" dirty="0"/>
              <a:t> </a:t>
            </a:r>
          </a:p>
          <a:p>
            <a:pPr marL="809626" lvl="3" indent="0">
              <a:spcBef>
                <a:spcPts val="400"/>
              </a:spcBef>
              <a:buNone/>
            </a:pPr>
            <a:r>
              <a:rPr lang="en-US" sz="1800" kern="0" dirty="0">
                <a:cs typeface="Times New Roman"/>
              </a:rPr>
              <a:t>add </a:t>
            </a:r>
            <a:r>
              <a:rPr lang="en-US" sz="1800" i="1" kern="0" dirty="0">
                <a:cs typeface="Times New Roman"/>
              </a:rPr>
              <a:t>φ </a:t>
            </a:r>
            <a:r>
              <a:rPr lang="en-US" sz="1800" kern="0" dirty="0">
                <a:cs typeface="Times New Roman"/>
              </a:rPr>
              <a:t>to </a:t>
            </a:r>
            <a:r>
              <a:rPr lang="en-US" sz="1800" i="1" kern="0" dirty="0">
                <a:cs typeface="Times New Roman"/>
              </a:rPr>
              <a:t>Examined</a:t>
            </a:r>
            <a:endParaRPr lang="en-US" sz="1800" i="1" kern="0" dirty="0"/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cs typeface="Times New Roman"/>
              </a:rPr>
              <a:t>return </a:t>
            </a:r>
            <a:r>
              <a:rPr lang="en-US" sz="1800" i="1" kern="0" dirty="0">
                <a:cs typeface="Times New Roman"/>
              </a:rPr>
              <a:t>Examined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2D30D0-24AA-DA3F-DC8F-BFB014C244FF}"/>
              </a:ext>
            </a:extLst>
          </p:cNvPr>
          <p:cNvSpPr>
            <a:spLocks noChangeAspect="1"/>
          </p:cNvSpPr>
          <p:nvPr/>
        </p:nvSpPr>
        <p:spPr bwMode="auto">
          <a:xfrm>
            <a:off x="1100588" y="3304642"/>
            <a:ext cx="4767777" cy="70860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714D5D1-CAE6-290F-CA77-597F16CB579D}"/>
              </a:ext>
            </a:extLst>
          </p:cNvPr>
          <p:cNvSpPr/>
          <p:nvPr/>
        </p:nvSpPr>
        <p:spPr>
          <a:xfrm>
            <a:off x="11087214" y="2824409"/>
            <a:ext cx="392002" cy="22658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165100">
              <a:spcBef>
                <a:spcPts val="400"/>
              </a:spcBef>
            </a:pP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76F71F-ED7C-D68D-A6F6-F156FD6F4B77}"/>
              </a:ext>
            </a:extLst>
          </p:cNvPr>
          <p:cNvSpPr/>
          <p:nvPr/>
        </p:nvSpPr>
        <p:spPr>
          <a:xfrm>
            <a:off x="9157843" y="4861611"/>
            <a:ext cx="2324407" cy="94945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165100">
              <a:spcBef>
                <a:spcPts val="400"/>
              </a:spcBef>
            </a:pP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87956BD-508A-D160-B35A-8CA5251E94B6}"/>
              </a:ext>
            </a:extLst>
          </p:cNvPr>
          <p:cNvSpPr/>
          <p:nvPr/>
        </p:nvSpPr>
        <p:spPr>
          <a:xfrm>
            <a:off x="9157843" y="1769342"/>
            <a:ext cx="2324407" cy="137149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45720" rtlCol="0" anchor="t"/>
          <a:lstStyle/>
          <a:p>
            <a:pPr indent="-165100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  <a:cs typeface="Times New Roman"/>
              </a:rPr>
              <a:t>r-applicable actions that achieve 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g</a:t>
            </a:r>
            <a:r>
              <a:rPr lang="en-US" i="1" baseline="-25000" dirty="0" err="1">
                <a:solidFill>
                  <a:schemeClr val="tx1"/>
                </a:solidFill>
                <a:cs typeface="Times New Roman"/>
              </a:rPr>
              <a:t>i</a:t>
            </a:r>
            <a:endParaRPr lang="en-US" i="1" baseline="-250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09D62C-9A1B-9933-BEDD-F86B2460A590}"/>
              </a:ext>
            </a:extLst>
          </p:cNvPr>
          <p:cNvSpPr/>
          <p:nvPr/>
        </p:nvSpPr>
        <p:spPr bwMode="auto">
          <a:xfrm>
            <a:off x="10237214" y="3713388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 err="1">
                <a:latin typeface="Times New Roman"/>
                <a:cs typeface="Times New Roman"/>
              </a:rPr>
              <a:t>g</a:t>
            </a:r>
            <a:r>
              <a:rPr lang="en-US" sz="2000" i="1" baseline="-25000" dirty="0" err="1">
                <a:latin typeface="Times New Roman"/>
                <a:cs typeface="Times New Roman"/>
              </a:rPr>
              <a:t>i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F4A184-5E61-612C-D08B-14C41EC712BF}"/>
              </a:ext>
            </a:extLst>
          </p:cNvPr>
          <p:cNvCxnSpPr>
            <a:stCxn id="10" idx="3"/>
            <a:endCxn id="7" idx="2"/>
          </p:cNvCxnSpPr>
          <p:nvPr/>
        </p:nvCxnSpPr>
        <p:spPr bwMode="auto">
          <a:xfrm flipV="1">
            <a:off x="9781340" y="3941988"/>
            <a:ext cx="455875" cy="1459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293B77-4C68-E56F-25AD-AE0B454070F9}"/>
              </a:ext>
            </a:extLst>
          </p:cNvPr>
          <p:cNvCxnSpPr>
            <a:stCxn id="11" idx="3"/>
            <a:endCxn id="7" idx="1"/>
          </p:cNvCxnSpPr>
          <p:nvPr/>
        </p:nvCxnSpPr>
        <p:spPr bwMode="auto">
          <a:xfrm>
            <a:off x="9781339" y="2815951"/>
            <a:ext cx="522830" cy="964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5E633E-6505-36C9-EF1A-79284C0C41A7}"/>
              </a:ext>
            </a:extLst>
          </p:cNvPr>
          <p:cNvSpPr/>
          <p:nvPr/>
        </p:nvSpPr>
        <p:spPr bwMode="auto">
          <a:xfrm>
            <a:off x="9383473" y="3910981"/>
            <a:ext cx="397866" cy="35394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15525E-1A77-0C73-AA27-BC6A77AB66C6}"/>
              </a:ext>
            </a:extLst>
          </p:cNvPr>
          <p:cNvSpPr/>
          <p:nvPr/>
        </p:nvSpPr>
        <p:spPr bwMode="auto">
          <a:xfrm>
            <a:off x="9383473" y="2638980"/>
            <a:ext cx="397866" cy="35394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006F35-6E24-BB2F-ABB0-FBB4BE3FF4D4}"/>
              </a:ext>
            </a:extLst>
          </p:cNvPr>
          <p:cNvSpPr/>
          <p:nvPr/>
        </p:nvSpPr>
        <p:spPr bwMode="auto">
          <a:xfrm>
            <a:off x="8425410" y="227697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67411BD-4F78-ADA4-CB00-6ECCB925DDBA}"/>
              </a:ext>
            </a:extLst>
          </p:cNvPr>
          <p:cNvSpPr/>
          <p:nvPr/>
        </p:nvSpPr>
        <p:spPr bwMode="auto">
          <a:xfrm>
            <a:off x="8425410" y="289773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73C3FD-87CF-26DE-4D12-9FC2B81D05F5}"/>
              </a:ext>
            </a:extLst>
          </p:cNvPr>
          <p:cNvSpPr/>
          <p:nvPr/>
        </p:nvSpPr>
        <p:spPr bwMode="auto">
          <a:xfrm>
            <a:off x="8425410" y="362009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6C6BA9-BC80-6743-5AE8-DF4A722E31E9}"/>
              </a:ext>
            </a:extLst>
          </p:cNvPr>
          <p:cNvCxnSpPr>
            <a:stCxn id="12" idx="6"/>
            <a:endCxn id="11" idx="1"/>
          </p:cNvCxnSpPr>
          <p:nvPr/>
        </p:nvCxnSpPr>
        <p:spPr bwMode="auto">
          <a:xfrm>
            <a:off x="8882611" y="2505571"/>
            <a:ext cx="500863" cy="3103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FD551E-3D07-3D97-67B3-95ADC7743DFB}"/>
              </a:ext>
            </a:extLst>
          </p:cNvPr>
          <p:cNvCxnSpPr>
            <a:stCxn id="13" idx="7"/>
            <a:endCxn id="11" idx="1"/>
          </p:cNvCxnSpPr>
          <p:nvPr/>
        </p:nvCxnSpPr>
        <p:spPr bwMode="auto">
          <a:xfrm flipV="1">
            <a:off x="8815655" y="2815952"/>
            <a:ext cx="567818" cy="1487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AE2563-4D9E-0019-D0C5-86DC0006FC5B}"/>
              </a:ext>
            </a:extLst>
          </p:cNvPr>
          <p:cNvCxnSpPr>
            <a:stCxn id="19" idx="7"/>
            <a:endCxn id="10" idx="1"/>
          </p:cNvCxnSpPr>
          <p:nvPr/>
        </p:nvCxnSpPr>
        <p:spPr bwMode="auto">
          <a:xfrm flipV="1">
            <a:off x="8815655" y="4087952"/>
            <a:ext cx="567818" cy="2198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CF0996-DB2E-D51F-A0DE-321C0F6515BE}"/>
              </a:ext>
            </a:extLst>
          </p:cNvPr>
          <p:cNvCxnSpPr>
            <a:stCxn id="14" idx="6"/>
            <a:endCxn id="10" idx="1"/>
          </p:cNvCxnSpPr>
          <p:nvPr/>
        </p:nvCxnSpPr>
        <p:spPr bwMode="auto">
          <a:xfrm>
            <a:off x="8882611" y="3848692"/>
            <a:ext cx="500863" cy="2392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03A3128-C0C4-5085-B7DB-D43AFFAA6EBE}"/>
              </a:ext>
            </a:extLst>
          </p:cNvPr>
          <p:cNvSpPr/>
          <p:nvPr/>
        </p:nvSpPr>
        <p:spPr bwMode="auto">
          <a:xfrm>
            <a:off x="8425410" y="424085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2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99F4EA-6A9B-50B2-C5E4-4D3C082248C2}"/>
              </a:ext>
            </a:extLst>
          </p:cNvPr>
          <p:cNvSpPr/>
          <p:nvPr/>
        </p:nvSpPr>
        <p:spPr bwMode="auto">
          <a:xfrm>
            <a:off x="9383473" y="5172820"/>
            <a:ext cx="397866" cy="35394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DCC9B2-C5E5-4D81-98C6-0B2C571C633A}"/>
              </a:ext>
            </a:extLst>
          </p:cNvPr>
          <p:cNvSpPr/>
          <p:nvPr/>
        </p:nvSpPr>
        <p:spPr bwMode="auto">
          <a:xfrm>
            <a:off x="8425410" y="486161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27F6B7-4C4F-AF76-F1AE-6281CCD4C1A1}"/>
              </a:ext>
            </a:extLst>
          </p:cNvPr>
          <p:cNvCxnSpPr>
            <a:stCxn id="24" idx="7"/>
            <a:endCxn id="20" idx="1"/>
          </p:cNvCxnSpPr>
          <p:nvPr/>
        </p:nvCxnSpPr>
        <p:spPr bwMode="auto">
          <a:xfrm flipV="1">
            <a:off x="8815655" y="5349791"/>
            <a:ext cx="567818" cy="1995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E2D4A2-35EA-9B3F-3773-FBC12770325D}"/>
              </a:ext>
            </a:extLst>
          </p:cNvPr>
          <p:cNvCxnSpPr>
            <a:stCxn id="21" idx="6"/>
            <a:endCxn id="20" idx="1"/>
          </p:cNvCxnSpPr>
          <p:nvPr/>
        </p:nvCxnSpPr>
        <p:spPr bwMode="auto">
          <a:xfrm>
            <a:off x="8882611" y="5090211"/>
            <a:ext cx="500863" cy="2595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236B1C3-F950-0A88-D80E-78C8BC93BE4F}"/>
              </a:ext>
            </a:extLst>
          </p:cNvPr>
          <p:cNvSpPr/>
          <p:nvPr/>
        </p:nvSpPr>
        <p:spPr bwMode="auto">
          <a:xfrm>
            <a:off x="8425410" y="548237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3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5C9EF3-B813-DA08-3068-7743915309D8}"/>
              </a:ext>
            </a:extLst>
          </p:cNvPr>
          <p:cNvCxnSpPr>
            <a:stCxn id="20" idx="3"/>
            <a:endCxn id="7" idx="3"/>
          </p:cNvCxnSpPr>
          <p:nvPr/>
        </p:nvCxnSpPr>
        <p:spPr bwMode="auto">
          <a:xfrm flipV="1">
            <a:off x="9781339" y="4103633"/>
            <a:ext cx="522830" cy="12461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900D151-42AB-4209-17BB-A2260C586783}"/>
              </a:ext>
            </a:extLst>
          </p:cNvPr>
          <p:cNvSpPr/>
          <p:nvPr/>
        </p:nvSpPr>
        <p:spPr bwMode="auto">
          <a:xfrm>
            <a:off x="8394704" y="3556000"/>
            <a:ext cx="1534160" cy="1158240"/>
          </a:xfrm>
          <a:prstGeom prst="rect">
            <a:avLst/>
          </a:prstGeom>
          <a:solidFill>
            <a:srgbClr val="CDC9C0">
              <a:alpha val="70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771C0F2-97C2-277C-FB48-346A2ACD4FD9}"/>
              </a:ext>
            </a:extLst>
          </p:cNvPr>
          <p:cNvSpPr/>
          <p:nvPr/>
        </p:nvSpPr>
        <p:spPr>
          <a:xfrm>
            <a:off x="11104909" y="2824405"/>
            <a:ext cx="365760" cy="22658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165100">
              <a:spcBef>
                <a:spcPts val="400"/>
              </a:spcBef>
            </a:pP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32ACB19-1496-2EEC-497A-EA0D7D755AC8}"/>
              </a:ext>
            </a:extLst>
          </p:cNvPr>
          <p:cNvSpPr/>
          <p:nvPr/>
        </p:nvSpPr>
        <p:spPr>
          <a:xfrm>
            <a:off x="7696201" y="966654"/>
            <a:ext cx="3320143" cy="42671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indent="-165100" algn="ctr">
              <a:spcBef>
                <a:spcPts val="200"/>
              </a:spcBef>
            </a:pPr>
            <a:r>
              <a:rPr lang="en-US" sz="2000" i="1" dirty="0" err="1">
                <a:solidFill>
                  <a:schemeClr val="tx1"/>
                </a:solidFill>
                <a:cs typeface="Times New Roman"/>
              </a:rPr>
              <a:t>Preconds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 = 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{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, 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, 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, 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0498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Deterministic Version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599" y="1152525"/>
            <a:ext cx="5635083" cy="4523446"/>
          </a:xfrm>
        </p:spPr>
        <p:txBody>
          <a:bodyPr>
            <a:normAutofit/>
          </a:bodyPr>
          <a:lstStyle/>
          <a:p>
            <a:pPr marL="14288" lvl="1" indent="0">
              <a:spcBef>
                <a:spcPts val="300"/>
              </a:spcBef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r>
              <a:rPr lang="en-US" kern="0" dirty="0">
                <a:latin typeface="Calibri"/>
              </a:rPr>
              <a:t>Forward-Search-Det</a:t>
            </a:r>
            <a:r>
              <a:rPr lang="en-US" kern="0" dirty="0"/>
              <a:t>(</a:t>
            </a:r>
            <a:r>
              <a:rPr lang="en-US" kern="0" dirty="0" err="1"/>
              <a:t>Σ</a:t>
            </a:r>
            <a:r>
              <a:rPr lang="en-US" kern="0" dirty="0"/>
              <a:t>, </a:t>
            </a:r>
            <a:r>
              <a:rPr lang="en-US" i="1" kern="0" dirty="0"/>
              <a:t>s</a:t>
            </a:r>
            <a:r>
              <a:rPr lang="en-US" kern="0" baseline="-25000" dirty="0"/>
              <a:t>0</a:t>
            </a:r>
            <a:r>
              <a:rPr lang="en-US" kern="0" dirty="0"/>
              <a:t>, </a:t>
            </a:r>
            <a:r>
              <a:rPr lang="en-US" i="1" kern="0" dirty="0"/>
              <a:t>g</a:t>
            </a:r>
            <a:r>
              <a:rPr lang="en-US" kern="0" dirty="0"/>
              <a:t>)</a:t>
            </a:r>
          </a:p>
          <a:p>
            <a:pPr marL="14288" lvl="1" indent="0">
              <a:spcBef>
                <a:spcPts val="300"/>
              </a:spcBef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r>
              <a:rPr lang="en-US" kern="0" dirty="0"/>
              <a:t>	</a:t>
            </a:r>
            <a:r>
              <a:rPr lang="en-US" i="1" kern="0" dirty="0"/>
              <a:t>Frontier</a:t>
            </a:r>
            <a:r>
              <a:rPr lang="en-US" kern="0" dirty="0"/>
              <a:t> ← {(⟨⟩, </a:t>
            </a:r>
            <a:r>
              <a:rPr lang="en-US" i="1" kern="0" dirty="0"/>
              <a:t>s</a:t>
            </a:r>
            <a:r>
              <a:rPr lang="en-US" kern="0" baseline="-25000" dirty="0"/>
              <a:t>0</a:t>
            </a:r>
            <a:r>
              <a:rPr lang="en-US" kern="0" dirty="0"/>
              <a:t>)}</a:t>
            </a:r>
          </a:p>
          <a:p>
            <a:pPr marL="14288" lvl="1" indent="0">
              <a:spcBef>
                <a:spcPts val="300"/>
              </a:spcBef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r>
              <a:rPr lang="en-US" kern="0" dirty="0"/>
              <a:t>	</a:t>
            </a:r>
            <a:r>
              <a:rPr lang="en-US" i="1" kern="0" dirty="0"/>
              <a:t>Expanded </a:t>
            </a:r>
            <a:r>
              <a:rPr lang="en-US" kern="0" dirty="0"/>
              <a:t>← ∅</a:t>
            </a:r>
          </a:p>
          <a:p>
            <a:pPr marL="14288" lvl="1" indent="0">
              <a:spcBef>
                <a:spcPts val="300"/>
              </a:spcBef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r>
              <a:rPr lang="en-US" kern="0" dirty="0"/>
              <a:t>	</a:t>
            </a:r>
            <a:r>
              <a:rPr lang="en-US" b="1" kern="0" dirty="0"/>
              <a:t>while</a:t>
            </a:r>
            <a:r>
              <a:rPr lang="en-US" kern="0" dirty="0"/>
              <a:t> </a:t>
            </a:r>
            <a:r>
              <a:rPr lang="en-US" i="1" kern="0" dirty="0"/>
              <a:t>Frontier </a:t>
            </a:r>
            <a:r>
              <a:rPr lang="en-US" kern="0" dirty="0"/>
              <a:t>≠ ∅ </a:t>
            </a:r>
            <a:r>
              <a:rPr lang="en-US" b="1" kern="0" dirty="0"/>
              <a:t>do</a:t>
            </a:r>
            <a:r>
              <a:rPr lang="en-US" kern="0" dirty="0"/>
              <a:t> </a:t>
            </a:r>
          </a:p>
          <a:p>
            <a:pPr marL="14288" lvl="1" indent="0">
              <a:spcBef>
                <a:spcPts val="300"/>
              </a:spcBef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r>
              <a:rPr lang="en-US" kern="0" dirty="0"/>
              <a:t>		select a node </a:t>
            </a:r>
            <a:r>
              <a:rPr lang="en-US" kern="0" dirty="0" err="1"/>
              <a:t>ν</a:t>
            </a:r>
            <a:r>
              <a:rPr lang="en-US" kern="0" dirty="0"/>
              <a:t> = (π, s) ∈ </a:t>
            </a:r>
            <a:r>
              <a:rPr lang="en-US" i="1" kern="0" dirty="0"/>
              <a:t>Frontier</a:t>
            </a:r>
          </a:p>
          <a:p>
            <a:pPr marL="14288" lvl="1" indent="0">
              <a:spcBef>
                <a:spcPts val="300"/>
              </a:spcBef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r>
              <a:rPr lang="en-US" i="1" dirty="0"/>
              <a:t>		</a:t>
            </a:r>
            <a:r>
              <a:rPr lang="en-US" kern="0" dirty="0"/>
              <a:t>remove </a:t>
            </a:r>
            <a:r>
              <a:rPr lang="en-US" kern="0" dirty="0" err="1"/>
              <a:t>ν</a:t>
            </a:r>
            <a:r>
              <a:rPr lang="en-US" kern="0" dirty="0"/>
              <a:t> from </a:t>
            </a:r>
            <a:r>
              <a:rPr lang="en-US" i="1" kern="0" dirty="0"/>
              <a:t>Frontier</a:t>
            </a:r>
            <a:endParaRPr lang="en-US" kern="0" dirty="0"/>
          </a:p>
          <a:p>
            <a:pPr marL="14288" lvl="1" indent="0">
              <a:spcBef>
                <a:spcPts val="300"/>
              </a:spcBef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r>
              <a:rPr lang="en-US" kern="0" dirty="0"/>
              <a:t>		add </a:t>
            </a:r>
            <a:r>
              <a:rPr lang="en-US" kern="0" dirty="0" err="1"/>
              <a:t>ν</a:t>
            </a:r>
            <a:r>
              <a:rPr lang="en-US" kern="0" dirty="0"/>
              <a:t> to </a:t>
            </a:r>
            <a:r>
              <a:rPr lang="en-US" i="1" kern="0" dirty="0"/>
              <a:t>Expanded</a:t>
            </a:r>
            <a:endParaRPr lang="en-US" kern="0" dirty="0"/>
          </a:p>
          <a:p>
            <a:pPr marL="14288" lvl="1" indent="0">
              <a:spcBef>
                <a:spcPts val="300"/>
              </a:spcBef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r>
              <a:rPr lang="en-US" kern="0" dirty="0"/>
              <a:t>		</a:t>
            </a:r>
            <a:r>
              <a:rPr lang="en-US" b="1" kern="0" dirty="0"/>
              <a:t>if</a:t>
            </a:r>
            <a:r>
              <a:rPr lang="en-US" kern="0" dirty="0"/>
              <a:t> </a:t>
            </a:r>
            <a:r>
              <a:rPr lang="en-US" i="1" kern="0" dirty="0"/>
              <a:t>s </a:t>
            </a:r>
            <a:r>
              <a:rPr lang="en-US" kern="0" dirty="0"/>
              <a:t>satisfies </a:t>
            </a:r>
            <a:r>
              <a:rPr lang="en-US" i="1" kern="0" dirty="0"/>
              <a:t>g</a:t>
            </a:r>
            <a:r>
              <a:rPr lang="en-US" kern="0" dirty="0"/>
              <a:t> </a:t>
            </a:r>
            <a:r>
              <a:rPr lang="en-US" b="1" kern="0" dirty="0"/>
              <a:t>then</a:t>
            </a:r>
            <a:r>
              <a:rPr lang="en-US" kern="0" dirty="0"/>
              <a:t> </a:t>
            </a:r>
            <a:r>
              <a:rPr lang="en-US" b="1" kern="0" dirty="0"/>
              <a:t>return</a:t>
            </a:r>
            <a:r>
              <a:rPr lang="en-US" kern="0" dirty="0"/>
              <a:t> </a:t>
            </a:r>
            <a:r>
              <a:rPr lang="en-US" i="1" kern="0" dirty="0"/>
              <a:t>π</a:t>
            </a:r>
            <a:endParaRPr lang="en-US" kern="0" dirty="0"/>
          </a:p>
          <a:p>
            <a:pPr marL="14288" lvl="1" indent="0">
              <a:spcBef>
                <a:spcPts val="300"/>
              </a:spcBef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r>
              <a:rPr lang="en-US" kern="0" dirty="0"/>
              <a:t>		</a:t>
            </a:r>
            <a:r>
              <a:rPr lang="en-US" i="1" kern="0" dirty="0"/>
              <a:t>Children </a:t>
            </a:r>
            <a:r>
              <a:rPr lang="en-US" kern="0" dirty="0"/>
              <a:t>← {(</a:t>
            </a:r>
            <a:r>
              <a:rPr lang="en-US" i="1" kern="0" dirty="0"/>
              <a:t>π</a:t>
            </a:r>
            <a:r>
              <a:rPr lang="en-US" i="1" dirty="0"/>
              <a:t>·</a:t>
            </a:r>
            <a:r>
              <a:rPr lang="en-US" i="1" kern="0" dirty="0"/>
              <a:t>a</a:t>
            </a:r>
            <a:r>
              <a:rPr lang="en-US" kern="0" dirty="0"/>
              <a:t>, </a:t>
            </a:r>
            <a:r>
              <a:rPr lang="en-US" i="1" kern="0" dirty="0" err="1"/>
              <a:t>γ</a:t>
            </a:r>
            <a:r>
              <a:rPr lang="en-US" kern="0" dirty="0"/>
              <a:t>(</a:t>
            </a:r>
            <a:r>
              <a:rPr lang="en-US" i="1" kern="0" dirty="0" err="1"/>
              <a:t>s</a:t>
            </a:r>
            <a:r>
              <a:rPr lang="en-US" kern="0" dirty="0" err="1"/>
              <a:t>,</a:t>
            </a:r>
            <a:r>
              <a:rPr lang="en-US" i="1" kern="0" dirty="0" err="1"/>
              <a:t>a</a:t>
            </a:r>
            <a:r>
              <a:rPr lang="en-US" kern="0" dirty="0"/>
              <a:t>)) | </a:t>
            </a:r>
            <a:r>
              <a:rPr lang="en-US" i="1" dirty="0"/>
              <a:t>a</a:t>
            </a:r>
            <a:r>
              <a:rPr lang="en-US" baseline="-25000" dirty="0"/>
              <a:t> </a:t>
            </a:r>
            <a:r>
              <a:rPr lang="en-US" dirty="0"/>
              <a:t>∈</a:t>
            </a:r>
            <a:r>
              <a:rPr lang="en-US" baseline="-25000" dirty="0"/>
              <a:t> </a:t>
            </a:r>
            <a:r>
              <a:rPr lang="en-US" i="1" dirty="0"/>
              <a:t>Applicable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  <a:r>
              <a:rPr lang="en-US" kern="0" dirty="0"/>
              <a:t>} </a:t>
            </a:r>
          </a:p>
          <a:p>
            <a:pPr marL="14288" lvl="1" indent="0">
              <a:spcBef>
                <a:spcPts val="300"/>
              </a:spcBef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r>
              <a:rPr lang="en-US" kern="0" dirty="0"/>
              <a:t>		prune 0 or more nodes from</a:t>
            </a:r>
            <a:br>
              <a:rPr lang="en-US" kern="0" dirty="0"/>
            </a:br>
            <a:r>
              <a:rPr lang="en-US" kern="0" dirty="0"/>
              <a:t>			</a:t>
            </a:r>
            <a:r>
              <a:rPr lang="en-US" i="1" kern="0" dirty="0"/>
              <a:t>Children</a:t>
            </a:r>
            <a:r>
              <a:rPr lang="en-US" kern="0" dirty="0"/>
              <a:t>, </a:t>
            </a:r>
            <a:r>
              <a:rPr lang="en-US" i="1" kern="0" dirty="0"/>
              <a:t>Frontier</a:t>
            </a:r>
            <a:r>
              <a:rPr lang="en-US" kern="0" dirty="0"/>
              <a:t>, </a:t>
            </a:r>
            <a:r>
              <a:rPr lang="en-US" i="1" kern="0" dirty="0"/>
              <a:t>Expanded</a:t>
            </a:r>
            <a:endParaRPr lang="en-US" kern="0" dirty="0"/>
          </a:p>
          <a:p>
            <a:pPr marL="14288" lvl="1" indent="0">
              <a:spcBef>
                <a:spcPts val="300"/>
              </a:spcBef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r>
              <a:rPr lang="en-US" kern="0" dirty="0"/>
              <a:t>		</a:t>
            </a:r>
            <a:r>
              <a:rPr lang="en-US" i="1" kern="0" dirty="0"/>
              <a:t>Frontier </a:t>
            </a:r>
            <a:r>
              <a:rPr lang="en-US" kern="0" dirty="0"/>
              <a:t>← </a:t>
            </a:r>
            <a:r>
              <a:rPr lang="en-US" i="1" kern="0" dirty="0"/>
              <a:t>Frontier </a:t>
            </a:r>
            <a:r>
              <a:rPr lang="en-US" kern="0" dirty="0"/>
              <a:t>∪ </a:t>
            </a:r>
            <a:r>
              <a:rPr lang="en-US" i="1" kern="0" dirty="0"/>
              <a:t>Children	</a:t>
            </a:r>
            <a:endParaRPr lang="en-US" kern="0" dirty="0"/>
          </a:p>
          <a:p>
            <a:pPr marL="14288" lvl="1" indent="0">
              <a:spcBef>
                <a:spcPts val="300"/>
              </a:spcBef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r>
              <a:rPr lang="en-US" kern="0" dirty="0"/>
              <a:t>	</a:t>
            </a:r>
            <a:r>
              <a:rPr lang="en-US" b="1" kern="0" dirty="0"/>
              <a:t>return</a:t>
            </a:r>
            <a:r>
              <a:rPr lang="en-US" kern="0" dirty="0"/>
              <a:t> </a:t>
            </a:r>
            <a:r>
              <a:rPr lang="en-US" kern="0" dirty="0">
                <a:latin typeface="Calibri"/>
                <a:cs typeface="Calibri"/>
              </a:rPr>
              <a:t>failure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88F869-AF2A-AB4B-A64F-12BA1ADC3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3102" y="1152525"/>
            <a:ext cx="5159298" cy="5283200"/>
          </a:xfrm>
        </p:spPr>
        <p:txBody>
          <a:bodyPr>
            <a:normAutofit/>
          </a:bodyPr>
          <a:lstStyle/>
          <a:p>
            <a:r>
              <a:rPr lang="en-US" dirty="0"/>
              <a:t>Special cases:</a:t>
            </a:r>
          </a:p>
          <a:p>
            <a:pPr lvl="1"/>
            <a:r>
              <a:rPr lang="en-US" dirty="0"/>
              <a:t>depth-first, breath-first, A*, many others</a:t>
            </a:r>
            <a:endParaRPr lang="en-US" dirty="0">
              <a:latin typeface="Times New Roman" charset="0"/>
              <a:ea typeface="ＭＳ Ｐゴシック" charset="0"/>
              <a:cs typeface="Calibri"/>
            </a:endParaRPr>
          </a:p>
          <a:p>
            <a:r>
              <a:rPr lang="en-US" dirty="0"/>
              <a:t>Classify by</a:t>
            </a:r>
          </a:p>
          <a:p>
            <a:pPr lvl="1"/>
            <a:r>
              <a:rPr lang="en-US" dirty="0"/>
              <a:t>how they </a:t>
            </a:r>
            <a:r>
              <a:rPr lang="en-US" i="1" dirty="0"/>
              <a:t>select</a:t>
            </a:r>
            <a:r>
              <a:rPr lang="en-US" dirty="0"/>
              <a:t> nodes (</a:t>
            </a:r>
            <a:r>
              <a:rPr lang="en-US" i="1" dirty="0" err="1"/>
              <a:t>i</a:t>
            </a:r>
            <a:r>
              <a:rPr lang="en-US" dirty="0"/>
              <a:t>)</a:t>
            </a:r>
            <a:endParaRPr lang="en-US" i="1" dirty="0"/>
          </a:p>
          <a:p>
            <a:pPr lvl="1"/>
            <a:r>
              <a:rPr lang="en-US" dirty="0"/>
              <a:t>how they </a:t>
            </a:r>
            <a:r>
              <a:rPr lang="en-US" i="1" dirty="0"/>
              <a:t>prune</a:t>
            </a:r>
            <a:r>
              <a:rPr lang="en-US" dirty="0"/>
              <a:t> nodes (</a:t>
            </a:r>
            <a:r>
              <a:rPr lang="en-US" i="1" dirty="0"/>
              <a:t>ii</a:t>
            </a:r>
            <a:r>
              <a:rPr lang="en-US" dirty="0"/>
              <a:t>)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Pruning often includes </a:t>
            </a:r>
            <a:r>
              <a:rPr lang="en-US" i="1" dirty="0"/>
              <a:t>cycle-checking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Remove from </a:t>
            </a:r>
            <a:r>
              <a:rPr lang="en-US" i="1" dirty="0"/>
              <a:t>Children</a:t>
            </a:r>
            <a:r>
              <a:rPr lang="en-US" dirty="0"/>
              <a:t> every node (</a:t>
            </a:r>
            <a:r>
              <a:rPr lang="en-US" i="1" dirty="0"/>
              <a:t>π,s</a:t>
            </a:r>
            <a:r>
              <a:rPr lang="en-US" dirty="0"/>
              <a:t>) that has an ancestor (</a:t>
            </a:r>
            <a:r>
              <a:rPr lang="en-US" i="1" dirty="0"/>
              <a:t>π</a:t>
            </a:r>
            <a:r>
              <a:rPr lang="en-US" dirty="0"/>
              <a:t>′,</a:t>
            </a:r>
            <a:r>
              <a:rPr lang="en-US" i="1" dirty="0"/>
              <a:t>s</a:t>
            </a:r>
            <a:r>
              <a:rPr lang="en-US" dirty="0"/>
              <a:t>′) such that </a:t>
            </a:r>
            <a:r>
              <a:rPr lang="en-US" i="1" dirty="0"/>
              <a:t>s</a:t>
            </a:r>
            <a:r>
              <a:rPr lang="en-US" dirty="0"/>
              <a:t>′ = </a:t>
            </a:r>
            <a:r>
              <a:rPr lang="en-US" i="1" dirty="0"/>
              <a:t>s</a:t>
            </a:r>
            <a:r>
              <a:rPr lang="en-US" dirty="0"/>
              <a:t> </a:t>
            </a:r>
          </a:p>
          <a:p>
            <a:r>
              <a:rPr lang="en-US" dirty="0"/>
              <a:t>In classical planning problems, </a:t>
            </a:r>
            <a:r>
              <a:rPr lang="en-US" i="1" dirty="0"/>
              <a:t>S</a:t>
            </a:r>
            <a:r>
              <a:rPr lang="en-US" dirty="0"/>
              <a:t> is finite</a:t>
            </a:r>
          </a:p>
          <a:p>
            <a:pPr lvl="1"/>
            <a:r>
              <a:rPr lang="en-US" dirty="0"/>
              <a:t>Cycle-checking will guarantee termination</a:t>
            </a:r>
          </a:p>
          <a:p>
            <a:endParaRPr lang="en-US" dirty="0"/>
          </a:p>
          <a:p>
            <a:endParaRPr lang="en-US" sz="2400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42995B75-EC62-8059-9CBE-BBAFF07AFBFA}"/>
              </a:ext>
            </a:extLst>
          </p:cNvPr>
          <p:cNvSpPr txBox="1">
            <a:spLocks/>
          </p:cNvSpPr>
          <p:nvPr/>
        </p:nvSpPr>
        <p:spPr bwMode="auto">
          <a:xfrm>
            <a:off x="609600" y="2497872"/>
            <a:ext cx="572429" cy="2687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rm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4288" lvl="1" indent="0">
              <a:spcBef>
                <a:spcPts val="300"/>
              </a:spcBef>
              <a:buFont typeface="System Font Regular"/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r>
              <a:rPr lang="en-US" sz="2000" kern="0" dirty="0"/>
              <a:t>(</a:t>
            </a:r>
            <a:r>
              <a:rPr lang="en-US" sz="2000" i="1" kern="0" dirty="0" err="1"/>
              <a:t>i</a:t>
            </a:r>
            <a:r>
              <a:rPr lang="en-US" sz="2000" kern="0" dirty="0"/>
              <a:t>)</a:t>
            </a:r>
          </a:p>
          <a:p>
            <a:pPr marL="14288" lvl="1" indent="0">
              <a:spcBef>
                <a:spcPts val="300"/>
              </a:spcBef>
              <a:buFont typeface="System Font Regular"/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endParaRPr lang="en-US" sz="2000" kern="0" dirty="0"/>
          </a:p>
          <a:p>
            <a:pPr marL="14288" lvl="1" indent="0">
              <a:spcBef>
                <a:spcPts val="300"/>
              </a:spcBef>
              <a:buFont typeface="System Font Regular"/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endParaRPr lang="en-US" sz="2000" kern="0" dirty="0"/>
          </a:p>
          <a:p>
            <a:pPr marL="14288" lvl="1" indent="0">
              <a:spcBef>
                <a:spcPts val="300"/>
              </a:spcBef>
              <a:buFont typeface="System Font Regular"/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endParaRPr lang="en-US" sz="2000" kern="0" dirty="0"/>
          </a:p>
          <a:p>
            <a:pPr marL="14288" lvl="1" indent="0">
              <a:spcBef>
                <a:spcPts val="300"/>
              </a:spcBef>
              <a:buFont typeface="System Font Regular"/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endParaRPr lang="en-US" sz="2000" kern="0" dirty="0"/>
          </a:p>
          <a:p>
            <a:pPr marL="14288" lvl="1" indent="0">
              <a:spcBef>
                <a:spcPts val="300"/>
              </a:spcBef>
              <a:buFont typeface="System Font Regular"/>
              <a:buNone/>
              <a:tabLst>
                <a:tab pos="290513" algn="l"/>
                <a:tab pos="568325" algn="l"/>
                <a:tab pos="860425" algn="l"/>
                <a:tab pos="1422400" algn="l"/>
                <a:tab pos="4792663" algn="l"/>
              </a:tabLst>
            </a:pPr>
            <a:r>
              <a:rPr lang="en-US" sz="2000" kern="0" dirty="0"/>
              <a:t>(</a:t>
            </a:r>
            <a:r>
              <a:rPr lang="en-US" sz="2000" i="1" kern="0" dirty="0" err="1"/>
              <a:t>ii</a:t>
            </a:r>
            <a:r>
              <a:rPr lang="en-US" sz="2000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7391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6880F40F-D1EE-2B4A-969D-CCC2DF48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72" y="101600"/>
            <a:ext cx="6444527" cy="619187"/>
          </a:xfrm>
        </p:spPr>
        <p:txBody>
          <a:bodyPr/>
          <a:lstStyle/>
          <a:p>
            <a:r>
              <a:rPr lang="en-US" dirty="0"/>
              <a:t>RPG-based Landmark Computation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362693" y="289367"/>
            <a:ext cx="7248966" cy="6210400"/>
          </a:xfrm>
        </p:spPr>
        <p:txBody>
          <a:bodyPr/>
          <a:lstStyle/>
          <a:p>
            <a:pPr marL="0" indent="0">
              <a:buFont typeface="System Font Regular"/>
              <a:buNone/>
            </a:pPr>
            <a:r>
              <a:rPr lang="en-US" sz="1800" kern="0" dirty="0">
                <a:latin typeface="Calibri"/>
                <a:cs typeface="Calibri"/>
              </a:rPr>
              <a:t>RPG-Landmarks</a:t>
            </a:r>
            <a:r>
              <a:rPr lang="en-US" sz="1800" kern="0" dirty="0">
                <a:cs typeface="Times New Roman"/>
              </a:rPr>
              <a:t>(Σ, </a:t>
            </a:r>
            <a:r>
              <a:rPr lang="en-US" sz="1800" i="1" kern="0" dirty="0">
                <a:cs typeface="Times New Roman"/>
              </a:rPr>
              <a:t>s</a:t>
            </a:r>
            <a:r>
              <a:rPr lang="en-US" sz="1800" kern="0" baseline="-25000" dirty="0">
                <a:cs typeface="Times New Roman"/>
              </a:rPr>
              <a:t>0</a:t>
            </a:r>
            <a:r>
              <a:rPr lang="en-US" sz="1800" kern="0" dirty="0">
                <a:cs typeface="Times New Roman"/>
              </a:rPr>
              <a:t>, </a:t>
            </a:r>
            <a:r>
              <a:rPr lang="en-US" sz="1800" i="1" kern="0" dirty="0">
                <a:cs typeface="Times New Roman"/>
              </a:rPr>
              <a:t>g</a:t>
            </a:r>
            <a:r>
              <a:rPr lang="en-US" sz="1800" kern="0" dirty="0">
                <a:cs typeface="Times New Roman"/>
              </a:rPr>
              <a:t>)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Queue</a:t>
            </a:r>
            <a:r>
              <a:rPr lang="en-US" sz="1800" kern="0" dirty="0">
                <a:cs typeface="Times New Roman"/>
              </a:rPr>
              <a:t> </a:t>
            </a:r>
            <a:r>
              <a:rPr lang="en-US" sz="1800" kern="0" dirty="0"/>
              <a:t>←</a:t>
            </a:r>
            <a:r>
              <a:rPr lang="en-US" sz="1800" kern="0" dirty="0">
                <a:cs typeface="Times New Roman"/>
              </a:rPr>
              <a:t> ⟨</a:t>
            </a:r>
            <a:r>
              <a:rPr lang="en-US" sz="1800" kern="0" dirty="0" err="1">
                <a:cs typeface="Times New Roman"/>
              </a:rPr>
              <a:t>all literals in</a:t>
            </a:r>
            <a:r>
              <a:rPr lang="en-US" sz="1800" kern="0" dirty="0">
                <a:cs typeface="Times New Roman"/>
              </a:rPr>
              <a:t> </a:t>
            </a:r>
            <a:r>
              <a:rPr lang="en-US" sz="1800" i="1" kern="0" dirty="0" err="1">
                <a:cs typeface="Times New Roman"/>
              </a:rPr>
              <a:t>g</a:t>
            </a:r>
            <a:r>
              <a:rPr lang="en-US" sz="1800" kern="0" dirty="0">
                <a:cs typeface="Times New Roman"/>
              </a:rPr>
              <a:t>⟩; </a:t>
            </a:r>
            <a:r>
              <a:rPr lang="en-US" sz="1800" i="1" kern="0" dirty="0">
                <a:cs typeface="Times New Roman"/>
              </a:rPr>
              <a:t>Examined </a:t>
            </a:r>
            <a:r>
              <a:rPr lang="en-US" sz="1800" kern="0" dirty="0"/>
              <a:t>← </a:t>
            </a:r>
            <a:r>
              <a:rPr lang="en-US" sz="1800" kern="0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800" b="1" kern="0" dirty="0">
                <a:cs typeface="Times New Roman"/>
              </a:rPr>
              <a:t>while</a:t>
            </a:r>
            <a:r>
              <a:rPr lang="en-US" sz="1800" kern="0" dirty="0">
                <a:cs typeface="Times New Roman"/>
              </a:rPr>
              <a:t> </a:t>
            </a:r>
            <a:r>
              <a:rPr lang="en-US" sz="1800" i="1" kern="0" dirty="0">
                <a:cs typeface="Times New Roman"/>
              </a:rPr>
              <a:t>Queue </a:t>
            </a:r>
            <a:r>
              <a:rPr lang="en-US" sz="1800" kern="0" dirty="0">
                <a:cs typeface="Times New Roman"/>
              </a:rPr>
              <a:t>≠ ⟨⟩</a:t>
            </a:r>
            <a:r>
              <a:rPr lang="en-US" sz="1800" b="1" kern="0" dirty="0">
                <a:latin typeface="Times New Roman Regular" charset="0"/>
                <a:cs typeface="Times New Roman Regular" charset="0"/>
              </a:rPr>
              <a:t> do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800" i="1" kern="0" dirty="0" err="1"/>
              <a:t>φ</a:t>
            </a:r>
            <a:r>
              <a:rPr lang="en-US" sz="1800" kern="0" dirty="0">
                <a:cs typeface="Times New Roman"/>
              </a:rPr>
              <a:t> ← </a:t>
            </a:r>
            <a:r>
              <a:rPr lang="en-US" sz="1800" kern="0" dirty="0">
                <a:latin typeface="Calibri" panose="020F0502020204030204" pitchFamily="34" charset="0"/>
                <a:cs typeface="Times New Roman"/>
              </a:rPr>
              <a:t>pop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Queue</a:t>
            </a:r>
            <a:r>
              <a:rPr lang="en-US" sz="1800" kern="0" dirty="0">
                <a:cs typeface="Times New Roman"/>
              </a:rPr>
              <a:t>)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800" b="1" kern="0">
                <a:latin typeface="Times New Roman" panose="02020603050405020304" pitchFamily="18" charset="0"/>
              </a:rPr>
              <a:t>if</a:t>
            </a:r>
            <a:r>
              <a:rPr lang="en-US" sz="1800" kern="0">
                <a:latin typeface="Times New Roman" panose="02020603050405020304" pitchFamily="18" charset="0"/>
              </a:rPr>
              <a:t> </a:t>
            </a:r>
            <a:r>
              <a:rPr lang="en-US" sz="1800" i="1" kern="0">
                <a:latin typeface="Times New Roman" panose="02020603050405020304" pitchFamily="18" charset="0"/>
              </a:rPr>
              <a:t>φ</a:t>
            </a:r>
            <a:r>
              <a:rPr lang="en-US" sz="1800" kern="0">
                <a:latin typeface="Times New Roman" panose="02020603050405020304" pitchFamily="18" charset="0"/>
              </a:rPr>
              <a:t> ∉ </a:t>
            </a:r>
            <a:r>
              <a:rPr lang="en-US" sz="1800" i="1" kern="0">
                <a:latin typeface="Times New Roman" panose="02020603050405020304" pitchFamily="18" charset="0"/>
              </a:rPr>
              <a:t>Examined </a:t>
            </a:r>
            <a:r>
              <a:rPr lang="en-US" sz="1800" kern="0">
                <a:latin typeface="Times New Roman" panose="02020603050405020304" pitchFamily="18" charset="0"/>
              </a:rPr>
              <a:t>and </a:t>
            </a:r>
            <a:r>
              <a:rPr lang="en-US" sz="1800" i="1" kern="0">
                <a:latin typeface="Times New Roman" panose="02020603050405020304" pitchFamily="18" charset="0"/>
              </a:rPr>
              <a:t>s</a:t>
            </a:r>
            <a:r>
              <a:rPr lang="en-US" sz="1800" kern="0" baseline="-25000">
                <a:latin typeface="Times New Roman" panose="02020603050405020304" pitchFamily="18" charset="0"/>
              </a:rPr>
              <a:t>0</a:t>
            </a:r>
            <a:r>
              <a:rPr lang="en-US" sz="1800" kern="0">
                <a:latin typeface="Times New Roman" panose="02020603050405020304" pitchFamily="18" charset="0"/>
              </a:rPr>
              <a:t> ⊭ </a:t>
            </a:r>
            <a:r>
              <a:rPr lang="en-US" sz="1800" i="1" kern="0" dirty="0" err="1"/>
              <a:t>φ</a:t>
            </a:r>
            <a:r>
              <a:rPr lang="en-US" sz="1800" kern="0">
                <a:latin typeface="Times New Roman" panose="02020603050405020304" pitchFamily="18" charset="0"/>
              </a:rPr>
              <a:t> </a:t>
            </a:r>
            <a:r>
              <a:rPr lang="en-US" sz="1800" b="1" kern="0">
                <a:latin typeface="Times New Roman" panose="02020603050405020304" pitchFamily="18" charset="0"/>
              </a:rPr>
              <a:t>then </a:t>
            </a:r>
            <a:endParaRPr lang="en-US" sz="1800" i="1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// Step 1: look for an “action landmark”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R </a:t>
            </a:r>
            <a:r>
              <a:rPr lang="en-US" sz="1800" kern="0" dirty="0"/>
              <a:t>←</a:t>
            </a:r>
            <a:r>
              <a:rPr lang="en-US" sz="1800" kern="0" dirty="0">
                <a:cs typeface="Times New Roman"/>
              </a:rPr>
              <a:t> {actions whose effects include a literal in </a:t>
            </a:r>
            <a:r>
              <a:rPr lang="en-US" sz="1800" i="1" kern="0" dirty="0" err="1"/>
              <a:t>φ</a:t>
            </a:r>
            <a:r>
              <a:rPr lang="en-US" sz="1800" kern="0" dirty="0">
                <a:cs typeface="Times New Roman"/>
              </a:rPr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cs typeface="Times New Roman"/>
              </a:rPr>
              <a:t>generate RPG from </a:t>
            </a:r>
            <a:r>
              <a:rPr lang="en-US" sz="1800" i="1" kern="0" dirty="0">
                <a:cs typeface="Times New Roman"/>
              </a:rPr>
              <a:t>s</a:t>
            </a:r>
            <a:r>
              <a:rPr lang="en-US" sz="1800" kern="0" baseline="-25000" dirty="0">
                <a:cs typeface="Times New Roman"/>
              </a:rPr>
              <a:t>0</a:t>
            </a:r>
            <a:r>
              <a:rPr lang="en-US" sz="1800" i="1" kern="0" dirty="0">
                <a:cs typeface="Times New Roman"/>
              </a:rPr>
              <a:t> </a:t>
            </a:r>
            <a:r>
              <a:rPr lang="en-US" sz="1800" kern="0" dirty="0">
                <a:cs typeface="Times New Roman"/>
              </a:rPr>
              <a:t>using </a:t>
            </a:r>
            <a:r>
              <a:rPr lang="en-US" sz="1800" i="1" kern="0" dirty="0">
                <a:cs typeface="Times New Roman"/>
              </a:rPr>
              <a:t>A</a:t>
            </a:r>
            <a:r>
              <a:rPr lang="en-US" sz="1800" i="1" kern="0" baseline="-25000" dirty="0">
                <a:cs typeface="Times New Roman"/>
              </a:rPr>
              <a:t> </a:t>
            </a:r>
            <a:r>
              <a:rPr lang="en-US" sz="1800" kern="0" dirty="0">
                <a:cs typeface="Times New Roman"/>
              </a:rPr>
              <a:t>∖</a:t>
            </a:r>
            <a:r>
              <a:rPr lang="en-US" sz="1800" i="1" kern="0" baseline="-25000" dirty="0">
                <a:cs typeface="Times New Roman"/>
              </a:rPr>
              <a:t> </a:t>
            </a:r>
            <a:r>
              <a:rPr lang="en-US" sz="1800" i="1" kern="0" dirty="0">
                <a:cs typeface="Times New Roman"/>
              </a:rPr>
              <a:t>R</a:t>
            </a:r>
            <a:r>
              <a:rPr lang="en-US" sz="1800" kern="0" dirty="0">
                <a:cs typeface="Times New Roman"/>
              </a:rPr>
              <a:t>, stopping when </a:t>
            </a:r>
            <a:r>
              <a:rPr lang="en-US" sz="1800" i="1" kern="0" dirty="0" err="1">
                <a:cs typeface="Times New Roman"/>
              </a:rPr>
              <a:t>ŝ</a:t>
            </a:r>
            <a:r>
              <a:rPr lang="en-US" sz="1800" i="1" kern="0" baseline="-25000" dirty="0" err="1">
                <a:cs typeface="Times New Roman"/>
                <a:sym typeface="Wingdings"/>
              </a:rPr>
              <a:t>k</a:t>
            </a:r>
            <a:r>
              <a:rPr lang="en-US" sz="1800" i="1" kern="0" baseline="-25000" dirty="0">
                <a:cs typeface="Times New Roman"/>
                <a:sym typeface="Wingdings"/>
              </a:rPr>
              <a:t> </a:t>
            </a:r>
            <a:r>
              <a:rPr lang="en-US" sz="1800" i="1" kern="0" dirty="0">
                <a:cs typeface="Times New Roman"/>
                <a:sym typeface="Wingdings"/>
              </a:rPr>
              <a:t>=</a:t>
            </a:r>
            <a:r>
              <a:rPr lang="en-US" sz="1800" i="1" kern="0" baseline="-25000" dirty="0">
                <a:cs typeface="Times New Roman"/>
                <a:sym typeface="Wingdings"/>
              </a:rPr>
              <a:t> </a:t>
            </a:r>
            <a:r>
              <a:rPr lang="en-US" sz="1800" i="1" kern="0" dirty="0" err="1">
                <a:cs typeface="Times New Roman"/>
              </a:rPr>
              <a:t>ŝ</a:t>
            </a:r>
            <a:r>
              <a:rPr lang="en-US" sz="1800" i="1" kern="0" baseline="-25000" dirty="0" err="1">
                <a:cs typeface="Times New Roman"/>
                <a:sym typeface="Wingdings"/>
              </a:rPr>
              <a:t>k</a:t>
            </a:r>
            <a:r>
              <a:rPr lang="en-US" sz="1800" i="1" kern="0" baseline="-25000" dirty="0">
                <a:cs typeface="Times New Roman"/>
                <a:sym typeface="Wingdings"/>
              </a:rPr>
              <a:t>–</a:t>
            </a:r>
            <a:r>
              <a:rPr lang="en-US" sz="1800" kern="0" baseline="-25000" dirty="0">
                <a:cs typeface="Times New Roman"/>
                <a:sym typeface="Wingdings"/>
              </a:rPr>
              <a:t>1</a:t>
            </a:r>
            <a:endParaRPr lang="en-US" sz="1800" kern="0" dirty="0">
              <a:cs typeface="Times New Roman"/>
            </a:endParaRP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i="1" kern="0">
                <a:latin typeface="Times New Roman" panose="02020603050405020304" pitchFamily="18" charset="0"/>
              </a:rPr>
              <a:t>// ŝ</a:t>
            </a:r>
            <a:r>
              <a:rPr lang="en-US" sz="1800" i="1" kern="0" baseline="-25000">
                <a:latin typeface="Times New Roman" panose="02020603050405020304" pitchFamily="18" charset="0"/>
              </a:rPr>
              <a:t>k</a:t>
            </a:r>
            <a:r>
              <a:rPr lang="en-US" sz="1800" kern="0">
                <a:latin typeface="Times New Roman" panose="02020603050405020304" pitchFamily="18" charset="0"/>
              </a:rPr>
              <a:t> </a:t>
            </a:r>
            <a:r>
              <a:rPr lang="en-US" sz="1800" i="1" kern="0">
                <a:latin typeface="Times New Roman" panose="02020603050405020304" pitchFamily="18" charset="0"/>
              </a:rPr>
              <a:t>now includes every atom that’s achievable without R</a:t>
            </a:r>
            <a:br>
              <a:rPr lang="en-US" sz="1800" kern="0">
                <a:latin typeface="Times New Roman" panose="02020603050405020304" pitchFamily="18" charset="0"/>
              </a:rPr>
            </a:br>
            <a:r>
              <a:rPr lang="en-US" sz="1800" i="1" kern="0" dirty="0">
                <a:cs typeface="Times New Roman"/>
              </a:rPr>
              <a:t>N</a:t>
            </a:r>
            <a:r>
              <a:rPr lang="en-US" sz="1800" kern="0" dirty="0"/>
              <a:t> ← {all actions in </a:t>
            </a:r>
            <a:r>
              <a:rPr lang="en-US" sz="1800" i="1" kern="0" dirty="0"/>
              <a:t>R</a:t>
            </a:r>
            <a:r>
              <a:rPr lang="en-US" sz="1800" kern="0" dirty="0"/>
              <a:t> that are r-applicable in </a:t>
            </a:r>
            <a:r>
              <a:rPr lang="en-US" sz="1800" i="1" kern="0" dirty="0" err="1">
                <a:cs typeface="Times New Roman"/>
              </a:rPr>
              <a:t>ŝ</a:t>
            </a:r>
            <a:r>
              <a:rPr lang="en-US" sz="1800" i="1" kern="0" baseline="-25000" dirty="0" err="1">
                <a:cs typeface="Times New Roman"/>
                <a:sym typeface="Wingdings"/>
              </a:rPr>
              <a:t>k</a:t>
            </a:r>
            <a:r>
              <a:rPr lang="en-US" sz="1800" kern="0" dirty="0"/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cs typeface="Times New Roman"/>
              </a:rPr>
              <a:t>if </a:t>
            </a:r>
            <a:r>
              <a:rPr lang="en-US" sz="1800" i="1" kern="0" dirty="0">
                <a:cs typeface="Times New Roman"/>
              </a:rPr>
              <a:t>N</a:t>
            </a:r>
            <a:r>
              <a:rPr lang="en-US" sz="1800" kern="0" dirty="0">
                <a:cs typeface="Times New Roman"/>
              </a:rPr>
              <a:t> = </a:t>
            </a:r>
            <a:r>
              <a:rPr lang="en-US" sz="1800" kern="0" dirty="0">
                <a:latin typeface="Times New Roman Regular" charset="0"/>
                <a:cs typeface="Times New Roman Regular" charset="0"/>
              </a:rPr>
              <a:t>∅</a:t>
            </a:r>
            <a:r>
              <a:rPr lang="en-US" sz="1800" kern="0" dirty="0">
                <a:cs typeface="Times New Roman"/>
              </a:rPr>
              <a:t> then return </a:t>
            </a:r>
            <a:r>
              <a:rPr lang="en-US" sz="1800" kern="0" dirty="0">
                <a:latin typeface="Calibri"/>
                <a:cs typeface="Calibri"/>
              </a:rPr>
              <a:t>failure</a:t>
            </a:r>
            <a:endParaRPr lang="en-US" sz="1800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// Step 2: get new landmarks from actions’ preconditions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 err="1"/>
              <a:t>Φ</a:t>
            </a:r>
            <a:r>
              <a:rPr lang="en-US" sz="1800" kern="0" dirty="0"/>
              <a:t> ← {</a:t>
            </a:r>
            <a:r>
              <a:rPr lang="en-US" sz="1800" i="1" kern="0" dirty="0"/>
              <a:t>p</a:t>
            </a:r>
            <a:r>
              <a:rPr lang="en-US" sz="1800" kern="0" baseline="-25000" dirty="0"/>
              <a:t>1 </a:t>
            </a:r>
            <a:r>
              <a:rPr lang="en-US" sz="18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800" i="1" kern="0" dirty="0"/>
              <a:t>p</a:t>
            </a:r>
            <a:r>
              <a:rPr lang="en-US" sz="1800" kern="0" baseline="-25000" dirty="0"/>
              <a:t>2 </a:t>
            </a:r>
            <a:r>
              <a:rPr lang="en-US" sz="18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800" kern="0" dirty="0">
                <a:ea typeface="ＭＳ ゴシック"/>
                <a:cs typeface="Times New Roman"/>
              </a:rPr>
              <a:t>… </a:t>
            </a:r>
            <a:r>
              <a:rPr lang="en-US" sz="18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800" i="1" kern="0" dirty="0"/>
              <a:t>p</a:t>
            </a:r>
            <a:r>
              <a:rPr lang="en-US" sz="1800" i="1" kern="0" baseline="-25000" dirty="0"/>
              <a:t>m</a:t>
            </a:r>
            <a:r>
              <a:rPr lang="en-US" sz="1800" kern="0" dirty="0"/>
              <a:t> | </a:t>
            </a:r>
            <a:r>
              <a:rPr lang="en-US" sz="1800" i="1" kern="0" dirty="0"/>
              <a:t>m </a:t>
            </a:r>
            <a:r>
              <a:rPr lang="en-US" sz="1800" kern="0" dirty="0"/>
              <a:t>≤ 4, </a:t>
            </a:r>
            <a:br>
              <a:rPr lang="en-US" sz="1800" kern="0" dirty="0"/>
            </a:br>
            <a:r>
              <a:rPr lang="en-US" sz="1800" kern="0" dirty="0"/>
              <a:t>           each </a:t>
            </a:r>
            <a:r>
              <a:rPr lang="en-US" sz="1800" i="1" kern="0" dirty="0"/>
              <a:t>p</a:t>
            </a:r>
            <a:r>
              <a:rPr lang="en-US" sz="1800" i="1" kern="0" baseline="-25000" dirty="0"/>
              <a:t>i</a:t>
            </a:r>
            <a:r>
              <a:rPr lang="en-US" sz="1800" kern="0" dirty="0"/>
              <a:t> is a precondition of at least one </a:t>
            </a:r>
            <a:r>
              <a:rPr lang="en-US" sz="1800" i="1" kern="0" dirty="0"/>
              <a:t>a</a:t>
            </a:r>
            <a:r>
              <a:rPr lang="en-US" sz="1800" kern="0" dirty="0"/>
              <a:t> ∈ </a:t>
            </a:r>
            <a:r>
              <a:rPr lang="en-US" sz="1800" i="1" kern="0" dirty="0"/>
              <a:t>N</a:t>
            </a:r>
            <a:r>
              <a:rPr lang="en-US" sz="1800" kern="0" dirty="0"/>
              <a:t>, and</a:t>
            </a:r>
            <a:br>
              <a:rPr lang="en-US" sz="1800" kern="0" dirty="0"/>
            </a:br>
            <a:r>
              <a:rPr lang="en-US" sz="1800" kern="0" dirty="0"/>
              <a:t>           each </a:t>
            </a:r>
            <a:r>
              <a:rPr lang="en-US" sz="1800" i="1" kern="0" dirty="0"/>
              <a:t>a</a:t>
            </a:r>
            <a:r>
              <a:rPr lang="en-US" sz="1800" kern="0" dirty="0"/>
              <a:t> ∈ </a:t>
            </a:r>
            <a:r>
              <a:rPr lang="en-US" sz="1800" i="1" kern="0" dirty="0"/>
              <a:t>N </a:t>
            </a:r>
            <a:r>
              <a:rPr lang="en-US" sz="1800" kern="0" dirty="0"/>
              <a:t>has at least one </a:t>
            </a:r>
            <a:r>
              <a:rPr lang="en-US" sz="1800" i="1" kern="0" dirty="0"/>
              <a:t>p</a:t>
            </a:r>
            <a:r>
              <a:rPr lang="en-US" sz="1800" i="1" kern="0" baseline="-25000" dirty="0"/>
              <a:t>i</a:t>
            </a:r>
            <a:r>
              <a:rPr lang="en-US" sz="1800" kern="0" dirty="0"/>
              <a:t> as a precondition}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/>
              <a:t>append to </a:t>
            </a:r>
            <a:r>
              <a:rPr lang="en-US" sz="1800" i="1" kern="0" dirty="0"/>
              <a:t>Queue every </a:t>
            </a:r>
            <a:r>
              <a:rPr lang="en-US" sz="1800" i="1" kern="0" dirty="0" err="1"/>
              <a:t>φ</a:t>
            </a:r>
            <a:r>
              <a:rPr lang="en-US" sz="1800" kern="0" dirty="0"/>
              <a:t> ∈ </a:t>
            </a:r>
            <a:r>
              <a:rPr lang="en-US" sz="1800" kern="0" dirty="0" err="1"/>
              <a:t>Φ</a:t>
            </a:r>
            <a:r>
              <a:rPr lang="en-US" sz="1800" kern="0" dirty="0"/>
              <a:t> that isn’t subsumed by another </a:t>
            </a:r>
            <a:r>
              <a:rPr lang="en-US" sz="1800" i="1" kern="0" dirty="0" err="1"/>
              <a:t>φ</a:t>
            </a:r>
            <a:r>
              <a:rPr lang="en-US" sz="1800" kern="0" dirty="0"/>
              <a:t>′</a:t>
            </a:r>
            <a:r>
              <a:rPr lang="en-US" sz="1800" kern="0" baseline="-25000" dirty="0"/>
              <a:t> </a:t>
            </a:r>
            <a:r>
              <a:rPr lang="en-US" sz="1800" kern="0" dirty="0"/>
              <a:t>∈</a:t>
            </a:r>
            <a:r>
              <a:rPr lang="en-US" sz="1800" kern="0" baseline="-25000" dirty="0"/>
              <a:t> </a:t>
            </a:r>
            <a:r>
              <a:rPr lang="en-US" sz="1800" kern="0" dirty="0" err="1"/>
              <a:t>Φ</a:t>
            </a:r>
            <a:r>
              <a:rPr lang="en-US" sz="1800" kern="0" dirty="0"/>
              <a:t> </a:t>
            </a:r>
          </a:p>
          <a:p>
            <a:pPr marL="809626" lvl="3" indent="0">
              <a:spcBef>
                <a:spcPts val="400"/>
              </a:spcBef>
              <a:buNone/>
            </a:pPr>
            <a:r>
              <a:rPr lang="en-US" sz="1800" kern="0" dirty="0">
                <a:cs typeface="Times New Roman"/>
              </a:rPr>
              <a:t>add </a:t>
            </a:r>
            <a:r>
              <a:rPr lang="en-US" sz="1800" i="1" kern="0" dirty="0">
                <a:cs typeface="Times New Roman"/>
              </a:rPr>
              <a:t>φ </a:t>
            </a:r>
            <a:r>
              <a:rPr lang="en-US" sz="1800" kern="0" dirty="0">
                <a:cs typeface="Times New Roman"/>
              </a:rPr>
              <a:t>to </a:t>
            </a:r>
            <a:r>
              <a:rPr lang="en-US" sz="1800" i="1" kern="0" dirty="0">
                <a:cs typeface="Times New Roman"/>
              </a:rPr>
              <a:t>Examined</a:t>
            </a:r>
            <a:endParaRPr lang="en-US" sz="1800" i="1" kern="0" dirty="0"/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cs typeface="Times New Roman"/>
              </a:rPr>
              <a:t>return </a:t>
            </a:r>
            <a:r>
              <a:rPr lang="en-US" sz="1800" i="1" kern="0" dirty="0">
                <a:cs typeface="Times New Roman"/>
              </a:rPr>
              <a:t>Examined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D69453-BB25-2845-67CB-79E4A7644490}"/>
              </a:ext>
            </a:extLst>
          </p:cNvPr>
          <p:cNvSpPr/>
          <p:nvPr/>
        </p:nvSpPr>
        <p:spPr bwMode="auto">
          <a:xfrm>
            <a:off x="1132839" y="4031748"/>
            <a:ext cx="6478819" cy="155882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A455824-6F6A-116A-9CF9-DC164F6B3F04}"/>
              </a:ext>
            </a:extLst>
          </p:cNvPr>
          <p:cNvSpPr/>
          <p:nvPr/>
        </p:nvSpPr>
        <p:spPr>
          <a:xfrm>
            <a:off x="6904769" y="890454"/>
            <a:ext cx="5198641" cy="73211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rtlCol="0" anchor="t">
            <a:spAutoFit/>
          </a:bodyPr>
          <a:lstStyle/>
          <a:p>
            <a:pPr indent="-165100">
              <a:spcBef>
                <a:spcPts val="200"/>
              </a:spcBef>
            </a:pPr>
            <a:r>
              <a:rPr lang="en-US" sz="2000" dirty="0" err="1">
                <a:solidFill>
                  <a:schemeClr val="tx1"/>
                </a:solidFill>
                <a:cs typeface="Times New Roman"/>
              </a:rPr>
              <a:t>Φ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 = 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{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,  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,  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,  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  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 </a:t>
            </a:r>
            <a:br>
              <a:rPr lang="en-US" sz="2000" i="1" dirty="0">
                <a:solidFill>
                  <a:schemeClr val="tx1"/>
                </a:solidFill>
                <a:cs typeface="Times New Roman"/>
              </a:rPr>
            </a:br>
            <a:r>
              <a:rPr lang="en-US" sz="2000" i="1" dirty="0">
                <a:solidFill>
                  <a:schemeClr val="tx1"/>
                </a:solidFill>
                <a:cs typeface="Times New Roman"/>
              </a:rPr>
              <a:t>    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,  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,   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, 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 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6DF4ECC-FAB8-DBDA-26DB-C26376432DE2}"/>
              </a:ext>
            </a:extLst>
          </p:cNvPr>
          <p:cNvSpPr/>
          <p:nvPr/>
        </p:nvSpPr>
        <p:spPr bwMode="auto">
          <a:xfrm>
            <a:off x="10237214" y="3713388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 err="1">
                <a:latin typeface="Times New Roman"/>
                <a:cs typeface="Times New Roman"/>
              </a:rPr>
              <a:t>g</a:t>
            </a:r>
            <a:r>
              <a:rPr lang="en-US" sz="2000" i="1" baseline="-25000" dirty="0" err="1">
                <a:latin typeface="Times New Roman"/>
                <a:cs typeface="Times New Roman"/>
              </a:rPr>
              <a:t>i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53DB64-9235-8D60-43D3-FF5BF47AE2FA}"/>
              </a:ext>
            </a:extLst>
          </p:cNvPr>
          <p:cNvCxnSpPr>
            <a:stCxn id="35" idx="3"/>
            <a:endCxn id="32" idx="2"/>
          </p:cNvCxnSpPr>
          <p:nvPr/>
        </p:nvCxnSpPr>
        <p:spPr bwMode="auto">
          <a:xfrm flipV="1">
            <a:off x="9781340" y="3941988"/>
            <a:ext cx="455875" cy="1459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F0BFDC0-C7FD-AB43-68E8-8703965686A4}"/>
              </a:ext>
            </a:extLst>
          </p:cNvPr>
          <p:cNvCxnSpPr>
            <a:stCxn id="36" idx="3"/>
            <a:endCxn id="32" idx="1"/>
          </p:cNvCxnSpPr>
          <p:nvPr/>
        </p:nvCxnSpPr>
        <p:spPr bwMode="auto">
          <a:xfrm>
            <a:off x="9781339" y="2815951"/>
            <a:ext cx="522830" cy="964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5897F00-7AA7-29C7-C2E7-C5C334D0BA51}"/>
              </a:ext>
            </a:extLst>
          </p:cNvPr>
          <p:cNvSpPr/>
          <p:nvPr/>
        </p:nvSpPr>
        <p:spPr bwMode="auto">
          <a:xfrm>
            <a:off x="9383473" y="3910981"/>
            <a:ext cx="397866" cy="35394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7048FB-6367-F96F-4FEC-5438F4683CA7}"/>
              </a:ext>
            </a:extLst>
          </p:cNvPr>
          <p:cNvSpPr/>
          <p:nvPr/>
        </p:nvSpPr>
        <p:spPr bwMode="auto">
          <a:xfrm>
            <a:off x="9383473" y="2638980"/>
            <a:ext cx="397866" cy="35394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6FBC8E8-9ACF-A3BB-30FC-594C16F1C432}"/>
              </a:ext>
            </a:extLst>
          </p:cNvPr>
          <p:cNvSpPr/>
          <p:nvPr/>
        </p:nvSpPr>
        <p:spPr bwMode="auto">
          <a:xfrm>
            <a:off x="8425410" y="227697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F7CF0B7-C09C-3CDD-F3BB-4448FE0068E0}"/>
              </a:ext>
            </a:extLst>
          </p:cNvPr>
          <p:cNvSpPr/>
          <p:nvPr/>
        </p:nvSpPr>
        <p:spPr bwMode="auto">
          <a:xfrm>
            <a:off x="8425410" y="289773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05D459A-A3BB-6F59-1288-692CF7792CD4}"/>
              </a:ext>
            </a:extLst>
          </p:cNvPr>
          <p:cNvSpPr/>
          <p:nvPr/>
        </p:nvSpPr>
        <p:spPr bwMode="auto">
          <a:xfrm>
            <a:off x="8425410" y="362009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2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9D1E0BD-7817-A6D3-5C2C-B39F8757534C}"/>
              </a:ext>
            </a:extLst>
          </p:cNvPr>
          <p:cNvCxnSpPr>
            <a:stCxn id="37" idx="6"/>
            <a:endCxn id="36" idx="1"/>
          </p:cNvCxnSpPr>
          <p:nvPr/>
        </p:nvCxnSpPr>
        <p:spPr bwMode="auto">
          <a:xfrm>
            <a:off x="8882611" y="2505571"/>
            <a:ext cx="500863" cy="3103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C5B1CBA-8649-E60A-2702-14A6B4F2F986}"/>
              </a:ext>
            </a:extLst>
          </p:cNvPr>
          <p:cNvCxnSpPr>
            <a:stCxn id="38" idx="7"/>
            <a:endCxn id="36" idx="1"/>
          </p:cNvCxnSpPr>
          <p:nvPr/>
        </p:nvCxnSpPr>
        <p:spPr bwMode="auto">
          <a:xfrm flipV="1">
            <a:off x="8815655" y="2815952"/>
            <a:ext cx="567818" cy="1487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AB7969-ADDF-E577-85AD-74A8028F57D2}"/>
              </a:ext>
            </a:extLst>
          </p:cNvPr>
          <p:cNvCxnSpPr>
            <a:stCxn id="44" idx="7"/>
            <a:endCxn id="35" idx="1"/>
          </p:cNvCxnSpPr>
          <p:nvPr/>
        </p:nvCxnSpPr>
        <p:spPr bwMode="auto">
          <a:xfrm flipV="1">
            <a:off x="8815655" y="4087952"/>
            <a:ext cx="567818" cy="2198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43DE24B-CC26-94D5-EDA4-959FCBBBA16D}"/>
              </a:ext>
            </a:extLst>
          </p:cNvPr>
          <p:cNvCxnSpPr>
            <a:stCxn id="39" idx="6"/>
            <a:endCxn id="35" idx="1"/>
          </p:cNvCxnSpPr>
          <p:nvPr/>
        </p:nvCxnSpPr>
        <p:spPr bwMode="auto">
          <a:xfrm>
            <a:off x="8882611" y="3848692"/>
            <a:ext cx="500863" cy="2392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29422255-E863-D503-1DA4-386AEE8F77FB}"/>
              </a:ext>
            </a:extLst>
          </p:cNvPr>
          <p:cNvSpPr/>
          <p:nvPr/>
        </p:nvSpPr>
        <p:spPr bwMode="auto">
          <a:xfrm>
            <a:off x="8425410" y="424085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2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7BD95D-7F79-AF02-B470-C7DC44B3B67A}"/>
              </a:ext>
            </a:extLst>
          </p:cNvPr>
          <p:cNvSpPr/>
          <p:nvPr/>
        </p:nvSpPr>
        <p:spPr bwMode="auto">
          <a:xfrm>
            <a:off x="9383473" y="5172820"/>
            <a:ext cx="397866" cy="35394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A7AE819-1BAB-16F3-1937-7BD98E89539F}"/>
              </a:ext>
            </a:extLst>
          </p:cNvPr>
          <p:cNvSpPr/>
          <p:nvPr/>
        </p:nvSpPr>
        <p:spPr bwMode="auto">
          <a:xfrm>
            <a:off x="8425410" y="486161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p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F9E965-5E0D-76D3-18BD-3F4D3008C04E}"/>
              </a:ext>
            </a:extLst>
          </p:cNvPr>
          <p:cNvCxnSpPr>
            <a:stCxn id="49" idx="7"/>
            <a:endCxn id="45" idx="1"/>
          </p:cNvCxnSpPr>
          <p:nvPr/>
        </p:nvCxnSpPr>
        <p:spPr bwMode="auto">
          <a:xfrm flipV="1">
            <a:off x="8815655" y="5349791"/>
            <a:ext cx="567818" cy="1995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50DCEC7-DD45-B69D-4F47-C8D6AFA76066}"/>
              </a:ext>
            </a:extLst>
          </p:cNvPr>
          <p:cNvCxnSpPr>
            <a:stCxn id="46" idx="6"/>
            <a:endCxn id="45" idx="1"/>
          </p:cNvCxnSpPr>
          <p:nvPr/>
        </p:nvCxnSpPr>
        <p:spPr bwMode="auto">
          <a:xfrm>
            <a:off x="8882611" y="5090211"/>
            <a:ext cx="500863" cy="2595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52F06434-2D85-029C-E473-622598727286}"/>
              </a:ext>
            </a:extLst>
          </p:cNvPr>
          <p:cNvSpPr/>
          <p:nvPr/>
        </p:nvSpPr>
        <p:spPr bwMode="auto">
          <a:xfrm>
            <a:off x="8425410" y="548237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3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168AF03-E270-D03B-B686-774B9AC5321E}"/>
              </a:ext>
            </a:extLst>
          </p:cNvPr>
          <p:cNvCxnSpPr>
            <a:stCxn id="45" idx="3"/>
            <a:endCxn id="32" idx="3"/>
          </p:cNvCxnSpPr>
          <p:nvPr/>
        </p:nvCxnSpPr>
        <p:spPr bwMode="auto">
          <a:xfrm flipV="1">
            <a:off x="9781339" y="4103633"/>
            <a:ext cx="522830" cy="12461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med" len="lg"/>
          </a:ln>
          <a:effectLst/>
        </p:spPr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856EBA25-BB80-339C-0E54-10A775AED897}"/>
              </a:ext>
            </a:extLst>
          </p:cNvPr>
          <p:cNvSpPr/>
          <p:nvPr/>
        </p:nvSpPr>
        <p:spPr bwMode="auto">
          <a:xfrm>
            <a:off x="8394704" y="3556000"/>
            <a:ext cx="1534160" cy="1158240"/>
          </a:xfrm>
          <a:prstGeom prst="rect">
            <a:avLst/>
          </a:prstGeom>
          <a:solidFill>
            <a:srgbClr val="CDC9C0">
              <a:alpha val="70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D636616B-9DAD-0331-A435-6D5F88D90ABD}"/>
              </a:ext>
            </a:extLst>
          </p:cNvPr>
          <p:cNvSpPr/>
          <p:nvPr/>
        </p:nvSpPr>
        <p:spPr>
          <a:xfrm>
            <a:off x="7413172" y="1695997"/>
            <a:ext cx="4191000" cy="437603"/>
          </a:xfrm>
          <a:prstGeom prst="roundRect">
            <a:avLst/>
          </a:prstGeom>
          <a:solidFill>
            <a:srgbClr val="CD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indent="-165100">
              <a:spcBef>
                <a:spcPts val="200"/>
              </a:spcBef>
            </a:pPr>
            <a:r>
              <a:rPr lang="en-US" sz="2000" i="1" dirty="0">
                <a:solidFill>
                  <a:schemeClr val="tx1"/>
                </a:solidFill>
                <a:cs typeface="Times New Roman"/>
              </a:rPr>
              <a:t>Queue = 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,  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,  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,  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1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∨</a:t>
            </a:r>
            <a:r>
              <a:rPr lang="en-US" sz="2000" i="1" dirty="0">
                <a:solidFill>
                  <a:schemeClr val="tx1"/>
                </a:solidFill>
                <a:cs typeface="Times New Roman"/>
              </a:rPr>
              <a:t>q</a:t>
            </a:r>
            <a:r>
              <a:rPr lang="en-US" sz="2000" baseline="-25000" dirty="0">
                <a:solidFill>
                  <a:schemeClr val="tx1"/>
                </a:solidFill>
                <a:cs typeface="Times New Roman"/>
              </a:rPr>
              <a:t>3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⟩</a:t>
            </a:r>
          </a:p>
        </p:txBody>
      </p:sp>
    </p:spTree>
    <p:extLst>
      <p:ext uri="{BB962C8B-B14F-4D97-AF65-F5344CB8AC3E}">
        <p14:creationId xmlns:p14="http://schemas.microsoft.com/office/powerpoint/2010/main" val="34617303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E40DE66-2241-3882-DD09-6C7EEFB68949}"/>
              </a:ext>
            </a:extLst>
          </p:cNvPr>
          <p:cNvGrpSpPr>
            <a:grpSpLocks noChangeAspect="1"/>
          </p:cNvGrpSpPr>
          <p:nvPr/>
        </p:nvGrpSpPr>
        <p:grpSpPr>
          <a:xfrm>
            <a:off x="9365579" y="5120328"/>
            <a:ext cx="2528616" cy="1389888"/>
            <a:chOff x="9092408" y="5102469"/>
            <a:chExt cx="2818108" cy="1549011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0620C77-3F4C-4E88-B42C-E57127E0DB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53274" y="5102469"/>
              <a:ext cx="2657242" cy="1147446"/>
              <a:chOff x="5323352" y="4678231"/>
              <a:chExt cx="2952491" cy="1274940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BACE91F3-3A7D-E0E2-7DB6-1F788140DB58}"/>
                  </a:ext>
                </a:extLst>
              </p:cNvPr>
              <p:cNvGrpSpPr/>
              <p:nvPr/>
            </p:nvGrpSpPr>
            <p:grpSpPr>
              <a:xfrm>
                <a:off x="7288292" y="5578688"/>
                <a:ext cx="987551" cy="367987"/>
                <a:chOff x="8801532" y="4013715"/>
                <a:chExt cx="1371600" cy="511093"/>
              </a:xfrm>
            </p:grpSpPr>
            <p:sp>
              <p:nvSpPr>
                <p:cNvPr id="201" name="Lightning Bolt 200">
                  <a:extLst>
                    <a:ext uri="{FF2B5EF4-FFF2-40B4-BE49-F238E27FC236}">
                      <a16:creationId xmlns:a16="http://schemas.microsoft.com/office/drawing/2014/main" id="{0F291EF0-97E8-57C3-B99B-44AA401B2701}"/>
                    </a:ext>
                  </a:extLst>
                </p:cNvPr>
                <p:cNvSpPr/>
                <p:nvPr/>
              </p:nvSpPr>
              <p:spPr>
                <a:xfrm rot="19965343">
                  <a:off x="9139183" y="4118408"/>
                  <a:ext cx="619075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2" name="Freeform 860">
                  <a:extLst>
                    <a:ext uri="{FF2B5EF4-FFF2-40B4-BE49-F238E27FC236}">
                      <a16:creationId xmlns:a16="http://schemas.microsoft.com/office/drawing/2014/main" id="{58EA0F82-2408-8B97-BBC0-37A8D5760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1532" y="4026280"/>
                  <a:ext cx="1371600" cy="320040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1D6145BA-B7D1-0634-B1C2-655DFE415B6D}"/>
                    </a:ext>
                  </a:extLst>
                </p:cNvPr>
                <p:cNvCxnSpPr/>
                <p:nvPr/>
              </p:nvCxnSpPr>
              <p:spPr>
                <a:xfrm>
                  <a:off x="9047075" y="4017699"/>
                  <a:ext cx="1124712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4113C8DE-F5B5-3F3D-6EEE-572BC1D257FC}"/>
                    </a:ext>
                  </a:extLst>
                </p:cNvPr>
                <p:cNvCxnSpPr/>
                <p:nvPr/>
              </p:nvCxnSpPr>
              <p:spPr>
                <a:xfrm flipV="1">
                  <a:off x="9829800" y="4013715"/>
                  <a:ext cx="341987" cy="332605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F7B0B2EE-2ADC-63F3-3757-56FD69F879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97725" y="4349095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C765B6DC-5EB5-0BBB-3388-612DB13686C1}"/>
                  </a:ext>
                </a:extLst>
              </p:cNvPr>
              <p:cNvGrpSpPr/>
              <p:nvPr/>
            </p:nvGrpSpPr>
            <p:grpSpPr>
              <a:xfrm>
                <a:off x="5323352" y="5509529"/>
                <a:ext cx="1253855" cy="443642"/>
                <a:chOff x="6504246" y="3854161"/>
                <a:chExt cx="1741467" cy="616169"/>
              </a:xfrm>
            </p:grpSpPr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40427F0E-510D-ADFA-1571-D16C0A119120}"/>
                    </a:ext>
                  </a:extLst>
                </p:cNvPr>
                <p:cNvGrpSpPr/>
                <p:nvPr/>
              </p:nvGrpSpPr>
              <p:grpSpPr>
                <a:xfrm>
                  <a:off x="6504246" y="3854161"/>
                  <a:ext cx="1589458" cy="616169"/>
                  <a:chOff x="6135946" y="3854161"/>
                  <a:chExt cx="1589458" cy="616169"/>
                </a:xfrm>
              </p:grpSpPr>
              <p:sp>
                <p:nvSpPr>
                  <p:cNvPr id="197" name="Lightning Bolt 196">
                    <a:extLst>
                      <a:ext uri="{FF2B5EF4-FFF2-40B4-BE49-F238E27FC236}">
                        <a16:creationId xmlns:a16="http://schemas.microsoft.com/office/drawing/2014/main" id="{17A48434-23C2-3739-373C-027B3A0879D3}"/>
                      </a:ext>
                    </a:extLst>
                  </p:cNvPr>
                  <p:cNvSpPr/>
                  <p:nvPr/>
                </p:nvSpPr>
                <p:spPr>
                  <a:xfrm rot="19965343">
                    <a:off x="6135946" y="4063930"/>
                    <a:ext cx="760257" cy="406400"/>
                  </a:xfrm>
                  <a:prstGeom prst="lightningBolt">
                    <a:avLst/>
                  </a:prstGeom>
                  <a:solidFill>
                    <a:srgbClr val="CDC9C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EFF088CA-9C86-38D3-7037-4849263C46F9}"/>
                      </a:ext>
                    </a:extLst>
                  </p:cNvPr>
                  <p:cNvCxnSpPr/>
                  <p:nvPr/>
                </p:nvCxnSpPr>
                <p:spPr>
                  <a:xfrm>
                    <a:off x="6591548" y="3854161"/>
                    <a:ext cx="1133856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699B97B3-2FD0-B001-8E28-6A15690EE7BB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V="1">
                    <a:off x="6173361" y="3859976"/>
                    <a:ext cx="423087" cy="41148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4F92D2DF-8C81-2AEE-E293-AC98E2F1B3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01786" y="4296856"/>
                    <a:ext cx="261014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6" name="Freeform 860">
                  <a:extLst>
                    <a:ext uri="{FF2B5EF4-FFF2-40B4-BE49-F238E27FC236}">
                      <a16:creationId xmlns:a16="http://schemas.microsoft.com/office/drawing/2014/main" id="{FFF844B0-6D79-20BE-2F12-4436AE003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2378" y="3865501"/>
                  <a:ext cx="1723335" cy="429768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64" name="Line 853">
                <a:extLst>
                  <a:ext uri="{FF2B5EF4-FFF2-40B4-BE49-F238E27FC236}">
                    <a16:creationId xmlns:a16="http://schemas.microsoft.com/office/drawing/2014/main" id="{7C644C8B-0C64-17BF-3F80-EB651649B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7843" y="5947252"/>
                <a:ext cx="1316735" cy="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447800" contourW="6350" prstMaterial="legacyPlastic">
                <a:bevelT w="13500" h="13500" prst="angle"/>
                <a:bevelB w="13500" h="13500" prst="angle"/>
                <a:extrusionClr>
                  <a:srgbClr val="FBDFC1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b">
                <a:flatTx/>
              </a:bodyPr>
              <a:lstStyle/>
              <a:p>
                <a:r>
                  <a:rPr lang="en-US" sz="1700" dirty="0">
                    <a:latin typeface="Calibri" panose="020F0502020204030204" pitchFamily="34" charset="0"/>
                    <a:ea typeface="Times New Roman"/>
                    <a:cs typeface="Times New Roman"/>
                  </a:rPr>
                  <a:t>          d3</a:t>
                </a:r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E3D9092A-6969-D4CE-623D-C7103C7BCF3E}"/>
                  </a:ext>
                </a:extLst>
              </p:cNvPr>
              <p:cNvGrpSpPr/>
              <p:nvPr/>
            </p:nvGrpSpPr>
            <p:grpSpPr>
              <a:xfrm>
                <a:off x="6377267" y="4678231"/>
                <a:ext cx="1203321" cy="1021208"/>
                <a:chOff x="3906167" y="3324390"/>
                <a:chExt cx="1671281" cy="1418344"/>
              </a:xfrm>
              <a:solidFill>
                <a:srgbClr val="93D2FE"/>
              </a:solidFill>
            </p:grpSpPr>
            <p:sp>
              <p:nvSpPr>
                <p:cNvPr id="171" name="Oval 859">
                  <a:extLst>
                    <a:ext uri="{FF2B5EF4-FFF2-40B4-BE49-F238E27FC236}">
                      <a16:creationId xmlns:a16="http://schemas.microsoft.com/office/drawing/2014/main" id="{8A7C389E-1E9D-C4C0-DAF8-540E4EA4386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80464" y="4434841"/>
                  <a:ext cx="137823" cy="1512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2" name="Oval 861">
                  <a:extLst>
                    <a:ext uri="{FF2B5EF4-FFF2-40B4-BE49-F238E27FC236}">
                      <a16:creationId xmlns:a16="http://schemas.microsoft.com/office/drawing/2014/main" id="{6548F664-FEC7-3E91-BA91-761EBBD9C6E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06168" y="4588788"/>
                  <a:ext cx="142659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3" name="Oval 862">
                  <a:extLst>
                    <a:ext uri="{FF2B5EF4-FFF2-40B4-BE49-F238E27FC236}">
                      <a16:creationId xmlns:a16="http://schemas.microsoft.com/office/drawing/2014/main" id="{67B293DE-EE24-FA2B-B4AB-25701417470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21673" y="4588788"/>
                  <a:ext cx="137823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4" name="Oval 863">
                  <a:extLst>
                    <a:ext uri="{FF2B5EF4-FFF2-40B4-BE49-F238E27FC236}">
                      <a16:creationId xmlns:a16="http://schemas.microsoft.com/office/drawing/2014/main" id="{CE234A51-6FEF-7405-341F-BCB87B8BE0B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1432" y="4586087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75" name="Oval 863">
                  <a:extLst>
                    <a:ext uri="{FF2B5EF4-FFF2-40B4-BE49-F238E27FC236}">
                      <a16:creationId xmlns:a16="http://schemas.microsoft.com/office/drawing/2014/main" id="{D132C2E2-6631-FE0B-0046-43A0B0DE12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90648" y="4587968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90EC2CA0-79CB-E230-E81F-5CC7FB1DA333}"/>
                    </a:ext>
                  </a:extLst>
                </p:cNvPr>
                <p:cNvGrpSpPr/>
                <p:nvPr/>
              </p:nvGrpSpPr>
              <p:grpSpPr>
                <a:xfrm>
                  <a:off x="3906167" y="4047050"/>
                  <a:ext cx="1671281" cy="539042"/>
                  <a:chOff x="1320274" y="4580303"/>
                  <a:chExt cx="1671281" cy="467246"/>
                </a:xfrm>
                <a:grpFill/>
              </p:grpSpPr>
              <p:sp>
                <p:nvSpPr>
                  <p:cNvPr id="191" name="Freeform 860">
                    <a:extLst>
                      <a:ext uri="{FF2B5EF4-FFF2-40B4-BE49-F238E27FC236}">
                        <a16:creationId xmlns:a16="http://schemas.microsoft.com/office/drawing/2014/main" id="{C18D7738-9100-24AD-A805-4919430B04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0274" y="4580303"/>
                    <a:ext cx="743865" cy="15664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2" name="Rectangle 864">
                    <a:extLst>
                      <a:ext uri="{FF2B5EF4-FFF2-40B4-BE49-F238E27FC236}">
                        <a16:creationId xmlns:a16="http://schemas.microsoft.com/office/drawing/2014/main" id="{BD661253-0927-818B-7E3C-0778C10E99A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20274" y="4736954"/>
                    <a:ext cx="557094" cy="310595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 panose="020F0502020204030204" pitchFamily="34" charset="0"/>
                        <a:ea typeface="Calibri"/>
                        <a:cs typeface="Calibri"/>
                      </a:rPr>
                      <a:t>r1</a:t>
                    </a:r>
                  </a:p>
                </p:txBody>
              </p:sp>
              <p:sp>
                <p:nvSpPr>
                  <p:cNvPr id="193" name="Freeform 865">
                    <a:extLst>
                      <a:ext uri="{FF2B5EF4-FFF2-40B4-BE49-F238E27FC236}">
                        <a16:creationId xmlns:a16="http://schemas.microsoft.com/office/drawing/2014/main" id="{5F522D9F-103C-0565-763C-ABCA83754C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580303"/>
                    <a:ext cx="186771" cy="467242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4" name="Freeform 866">
                    <a:extLst>
                      <a:ext uri="{FF2B5EF4-FFF2-40B4-BE49-F238E27FC236}">
                        <a16:creationId xmlns:a16="http://schemas.microsoft.com/office/drawing/2014/main" id="{793BD048-67F8-A34E-B8E6-50CA735F35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878539"/>
                    <a:ext cx="1114187" cy="168998"/>
                  </a:xfrm>
                  <a:custGeom>
                    <a:avLst/>
                    <a:gdLst>
                      <a:gd name="T0" fmla="*/ 0 w 288"/>
                      <a:gd name="T1" fmla="*/ 449 h 48"/>
                      <a:gd name="T2" fmla="*/ 2608 w 288"/>
                      <a:gd name="T3" fmla="*/ 449 h 48"/>
                      <a:gd name="T4" fmla="*/ 3133 w 288"/>
                      <a:gd name="T5" fmla="*/ 0 h 48"/>
                      <a:gd name="T6" fmla="*/ 524 w 288"/>
                      <a:gd name="T7" fmla="*/ 0 h 48"/>
                      <a:gd name="T8" fmla="*/ 0 w 288"/>
                      <a:gd name="T9" fmla="*/ 449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8"/>
                      <a:gd name="T17" fmla="*/ 288 w 28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8">
                        <a:moveTo>
                          <a:pt x="0" y="48"/>
                        </a:moveTo>
                        <a:lnTo>
                          <a:pt x="240" y="48"/>
                        </a:lnTo>
                        <a:lnTo>
                          <a:pt x="288" y="0"/>
                        </a:lnTo>
                        <a:lnTo>
                          <a:pt x="48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4D4F51F7-E5F6-5FCE-8CF5-8BF364CD98AB}"/>
                    </a:ext>
                  </a:extLst>
                </p:cNvPr>
                <p:cNvGrpSpPr/>
                <p:nvPr/>
              </p:nvGrpSpPr>
              <p:grpSpPr>
                <a:xfrm>
                  <a:off x="4596370" y="3324390"/>
                  <a:ext cx="552654" cy="1188720"/>
                  <a:chOff x="1823226" y="3235632"/>
                  <a:chExt cx="552654" cy="1188720"/>
                </a:xfrm>
                <a:grpFill/>
              </p:grpSpPr>
              <p:sp>
                <p:nvSpPr>
                  <p:cNvPr id="178" name="Oval 878">
                    <a:extLst>
                      <a:ext uri="{FF2B5EF4-FFF2-40B4-BE49-F238E27FC236}">
                        <a16:creationId xmlns:a16="http://schemas.microsoft.com/office/drawing/2014/main" id="{6FCEE213-6705-27E3-993B-D6FE3289E0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6977" y="439410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79" name="Rectangle 880">
                    <a:extLst>
                      <a:ext uri="{FF2B5EF4-FFF2-40B4-BE49-F238E27FC236}">
                        <a16:creationId xmlns:a16="http://schemas.microsoft.com/office/drawing/2014/main" id="{DCDB6546-0437-C402-09B8-11270D6772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7548" y="3720625"/>
                    <a:ext cx="109828" cy="68636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80" name="Oval 878">
                    <a:extLst>
                      <a:ext uri="{FF2B5EF4-FFF2-40B4-BE49-F238E27FC236}">
                        <a16:creationId xmlns:a16="http://schemas.microsoft.com/office/drawing/2014/main" id="{8898DD19-4D83-07E1-1D31-21E7C80DBC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8534" y="370836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81" name="Line 881">
                    <a:extLst>
                      <a:ext uri="{FF2B5EF4-FFF2-40B4-BE49-F238E27FC236}">
                        <a16:creationId xmlns:a16="http://schemas.microsoft.com/office/drawing/2014/main" id="{B87301F1-9442-4797-5294-AA39D26F3E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7377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82" name="Line 882">
                    <a:extLst>
                      <a:ext uri="{FF2B5EF4-FFF2-40B4-BE49-F238E27FC236}">
                        <a16:creationId xmlns:a16="http://schemas.microsoft.com/office/drawing/2014/main" id="{415EC0ED-ACA9-3CE0-6B77-E62043E88A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23226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83" name="Rectangle 880">
                    <a:extLst>
                      <a:ext uri="{FF2B5EF4-FFF2-40B4-BE49-F238E27FC236}">
                        <a16:creationId xmlns:a16="http://schemas.microsoft.com/office/drawing/2014/main" id="{C5D8930A-A465-9352-603B-F9358ADD95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00000" flipH="1">
                    <a:off x="2086553" y="3275567"/>
                    <a:ext cx="66541" cy="85795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84" name="Oval 878">
                    <a:extLst>
                      <a:ext uri="{FF2B5EF4-FFF2-40B4-BE49-F238E27FC236}">
                        <a16:creationId xmlns:a16="http://schemas.microsoft.com/office/drawing/2014/main" id="{A3151E68-BFD0-3117-4F26-330CE1C0BC5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00000" flipH="1">
                    <a:off x="2297586" y="3313681"/>
                    <a:ext cx="69069" cy="39007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85" name="Line 882">
                    <a:extLst>
                      <a:ext uri="{FF2B5EF4-FFF2-40B4-BE49-F238E27FC236}">
                        <a16:creationId xmlns:a16="http://schemas.microsoft.com/office/drawing/2014/main" id="{C21F206E-B73C-4702-B0C3-0882F358D2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08380" y="3235632"/>
                    <a:ext cx="166195" cy="553247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86" name="Line 882">
                    <a:extLst>
                      <a:ext uri="{FF2B5EF4-FFF2-40B4-BE49-F238E27FC236}">
                        <a16:creationId xmlns:a16="http://schemas.microsoft.com/office/drawing/2014/main" id="{80BCABEF-A8A8-C90B-48ED-7E34DC5EC8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19974" y="3238739"/>
                    <a:ext cx="147328" cy="577282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87" name="Line 884">
                    <a:extLst>
                      <a:ext uri="{FF2B5EF4-FFF2-40B4-BE49-F238E27FC236}">
                        <a16:creationId xmlns:a16="http://schemas.microsoft.com/office/drawing/2014/main" id="{4265AB80-EC71-3EB7-43F4-5B1F7D465E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360577" y="3338154"/>
                    <a:ext cx="0" cy="103603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88" name="Oval 885">
                    <a:extLst>
                      <a:ext uri="{FF2B5EF4-FFF2-40B4-BE49-F238E27FC236}">
                        <a16:creationId xmlns:a16="http://schemas.microsoft.com/office/drawing/2014/main" id="{9033B1D5-264F-A7DF-907C-B09E4D54D9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343884" y="3447019"/>
                    <a:ext cx="31996" cy="70709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89" name="Line 881">
                    <a:extLst>
                      <a:ext uri="{FF2B5EF4-FFF2-40B4-BE49-F238E27FC236}">
                        <a16:creationId xmlns:a16="http://schemas.microsoft.com/office/drawing/2014/main" id="{ECBB1631-B7EF-D34C-AD58-B653F6B996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148636" y="3292202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0" name="Line 882">
                    <a:extLst>
                      <a:ext uri="{FF2B5EF4-FFF2-40B4-BE49-F238E27FC236}">
                        <a16:creationId xmlns:a16="http://schemas.microsoft.com/office/drawing/2014/main" id="{52270656-06BC-608C-7229-9F7350578E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H="1" flipV="1">
                    <a:off x="2087266" y="3256770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E967974-0963-DC6B-1D3C-1FFF324BDEEC}"/>
                  </a:ext>
                </a:extLst>
              </p:cNvPr>
              <p:cNvGrpSpPr/>
              <p:nvPr/>
            </p:nvGrpSpPr>
            <p:grpSpPr>
              <a:xfrm>
                <a:off x="6990430" y="5198257"/>
                <a:ext cx="538242" cy="371128"/>
                <a:chOff x="1012668" y="950932"/>
                <a:chExt cx="747559" cy="515455"/>
              </a:xfrm>
            </p:grpSpPr>
            <p:sp>
              <p:nvSpPr>
                <p:cNvPr id="167" name="Line 853">
                  <a:extLst>
                    <a:ext uri="{FF2B5EF4-FFF2-40B4-BE49-F238E27FC236}">
                      <a16:creationId xmlns:a16="http://schemas.microsoft.com/office/drawing/2014/main" id="{3A38E41D-8A27-2AC5-FAC6-C23E03A10A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2668" y="1130288"/>
                  <a:ext cx="600568" cy="7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Right">
                    <a:rot lat="60000" lon="0" rev="0"/>
                  </a:camera>
                  <a:lightRig rig="flat" dir="l"/>
                </a:scene3d>
                <a:sp3d extrusionH="266700" contourW="6350" prstMaterial="plastic">
                  <a:bevelT w="13500" h="13500" prst="angle"/>
                  <a:bevelB w="13500" h="13500" prst="angle"/>
                  <a:extrusionClr>
                    <a:srgbClr val="FDFEB5"/>
                  </a:extrusionClr>
                </a:sp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68" name="Rectangle 876">
                  <a:extLst>
                    <a:ext uri="{FF2B5EF4-FFF2-40B4-BE49-F238E27FC236}">
                      <a16:creationId xmlns:a16="http://schemas.microsoft.com/office/drawing/2014/main" id="{0CBF1168-02CC-97A8-E99A-5D01723758C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59818" y="950932"/>
                  <a:ext cx="100" cy="403719"/>
                </a:xfrm>
                <a:prstGeom prst="rect">
                  <a:avLst/>
                </a:prstGeom>
                <a:solidFill>
                  <a:srgbClr val="FDFF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Calibri"/>
                  </a:endParaRPr>
                </a:p>
              </p:txBody>
            </p:sp>
            <p:sp>
              <p:nvSpPr>
                <p:cNvPr id="169" name="Rectangle 873">
                  <a:extLst>
                    <a:ext uri="{FF2B5EF4-FFF2-40B4-BE49-F238E27FC236}">
                      <a16:creationId xmlns:a16="http://schemas.microsoft.com/office/drawing/2014/main" id="{309FAC6E-04C4-24F3-DC74-E1595DC79C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023" y="1137440"/>
                  <a:ext cx="594305" cy="327629"/>
                </a:xfrm>
                <a:prstGeom prst="rect">
                  <a:avLst/>
                </a:prstGeom>
                <a:solidFill>
                  <a:srgbClr val="FDFF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3152" tIns="18288" rIns="73152" bIns="18288" anchor="ctr"/>
                <a:lstStyle/>
                <a:p>
                  <a:pPr algn="ctr"/>
                  <a:r>
                    <a:rPr lang="en-GB" sz="1700" dirty="0">
                      <a:latin typeface="Calibri" panose="020F0502020204030204" pitchFamily="34" charset="0"/>
                      <a:ea typeface="Times New Roman"/>
                      <a:cs typeface="Calibri"/>
                    </a:rPr>
                    <a:t>c1</a:t>
                  </a:r>
                </a:p>
              </p:txBody>
            </p:sp>
            <p:sp>
              <p:nvSpPr>
                <p:cNvPr id="170" name="Freeform 875">
                  <a:extLst>
                    <a:ext uri="{FF2B5EF4-FFF2-40B4-BE49-F238E27FC236}">
                      <a16:creationId xmlns:a16="http://schemas.microsoft.com/office/drawing/2014/main" id="{E74F7F88-593F-6F25-8407-72B804182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3923" y="989071"/>
                  <a:ext cx="146304" cy="477316"/>
                </a:xfrm>
                <a:custGeom>
                  <a:avLst/>
                  <a:gdLst>
                    <a:gd name="T0" fmla="*/ 0 w 48"/>
                    <a:gd name="T1" fmla="*/ 48 h 144"/>
                    <a:gd name="T2" fmla="*/ 48 w 48"/>
                    <a:gd name="T3" fmla="*/ 0 h 144"/>
                    <a:gd name="T4" fmla="*/ 48 w 48"/>
                    <a:gd name="T5" fmla="*/ 96 h 144"/>
                    <a:gd name="T6" fmla="*/ 0 w 48"/>
                    <a:gd name="T7" fmla="*/ 144 h 144"/>
                    <a:gd name="T8" fmla="*/ 0 w 48"/>
                    <a:gd name="T9" fmla="*/ 48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DFFB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2D99F62-3C11-662A-97BC-A38281E6BAF3}"/>
                </a:ext>
              </a:extLst>
            </p:cNvPr>
            <p:cNvSpPr/>
            <p:nvPr/>
          </p:nvSpPr>
          <p:spPr>
            <a:xfrm>
              <a:off x="9092408" y="6297537"/>
              <a:ext cx="269016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1700" i="1" dirty="0">
                  <a:latin typeface="Times New Roman"/>
                  <a:cs typeface="Times New Roman"/>
                </a:rPr>
                <a:t> g</a:t>
              </a:r>
              <a:r>
                <a:rPr lang="ro-RO" sz="1700" dirty="0">
                  <a:latin typeface="Times New Roman"/>
                  <a:cs typeface="Times New Roman"/>
                </a:rPr>
                <a:t> = {</a:t>
              </a:r>
              <a:r>
                <a:rPr lang="ro-RO" sz="1700" dirty="0">
                  <a:latin typeface="Calibri"/>
                  <a:cs typeface="Calibri"/>
                </a:rPr>
                <a:t>loc(r1)=d3, loc(c1)=r1</a:t>
              </a:r>
              <a:r>
                <a:rPr lang="ro-RO" sz="1700" dirty="0">
                  <a:latin typeface="Times New Roman"/>
                  <a:cs typeface="Times New Roman"/>
                </a:rPr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BB67724-BD96-FD6A-0EFB-414CCCBDF675}"/>
              </a:ext>
            </a:extLst>
          </p:cNvPr>
          <p:cNvSpPr/>
          <p:nvPr/>
        </p:nvSpPr>
        <p:spPr>
          <a:xfrm>
            <a:off x="5830648" y="669164"/>
            <a:ext cx="3451716" cy="974626"/>
          </a:xfrm>
          <a:prstGeom prst="rect">
            <a:avLst/>
          </a:prstGeom>
          <a:noFill/>
          <a:ln>
            <a:solidFill>
              <a:srgbClr val="21985D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Queue = </a:t>
            </a:r>
            <a:r>
              <a:rPr lang="ro-RO" dirty="0">
                <a:latin typeface="Times New Roman" charset="0"/>
                <a:cs typeface="Calibri"/>
              </a:rPr>
              <a:t>⟨</a:t>
            </a:r>
            <a:r>
              <a:rPr lang="ro-RO" dirty="0">
                <a:latin typeface="Calibri"/>
                <a:cs typeface="Calibri"/>
              </a:rPr>
              <a:t>loc(r1)=d3, loc(c1)=r1</a:t>
            </a:r>
            <a:r>
              <a:rPr lang="ro-RO" dirty="0">
                <a:latin typeface="Times New Roman" charset="0"/>
                <a:cs typeface="Times New Roman"/>
              </a:rPr>
              <a:t>⟩</a:t>
            </a:r>
            <a:br>
              <a:rPr lang="ro-RO" dirty="0">
                <a:latin typeface="Times New Roman" charset="0"/>
                <a:cs typeface="Times New Roman"/>
              </a:rPr>
            </a:br>
            <a:endParaRPr lang="ro-RO" dirty="0">
              <a:latin typeface="Times New Roman" charset="0"/>
              <a:cs typeface="Times New Roman"/>
            </a:endParaRPr>
          </a:p>
          <a:p>
            <a:pPr indent="-57150">
              <a:spcBef>
                <a:spcPts val="400"/>
              </a:spcBef>
            </a:pPr>
            <a:r>
              <a:rPr lang="en-US" i="1" dirty="0">
                <a:latin typeface="Times New Roman"/>
                <a:cs typeface="Times New Roman"/>
              </a:rPr>
              <a:t>Examined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dirty="0">
                <a:latin typeface="Times New Roman Regular" charset="0"/>
                <a:cs typeface="Times New Roman Regular" charset="0"/>
              </a:rPr>
              <a:t>∅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2E2956-5FB7-249D-59F4-276DA1734A82}"/>
              </a:ext>
            </a:extLst>
          </p:cNvPr>
          <p:cNvSpPr txBox="1">
            <a:spLocks/>
          </p:cNvSpPr>
          <p:nvPr/>
        </p:nvSpPr>
        <p:spPr bwMode="auto">
          <a:xfrm>
            <a:off x="105823" y="56053"/>
            <a:ext cx="7248966" cy="5512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sz="1600" kern="0" dirty="0">
                <a:latin typeface="Calibri"/>
                <a:cs typeface="Calibri"/>
              </a:rPr>
              <a:t>RPG-Landmarks</a:t>
            </a:r>
            <a:r>
              <a:rPr lang="en-US" sz="1600" kern="0" dirty="0">
                <a:cs typeface="Times New Roman"/>
              </a:rPr>
              <a:t>(Σ,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kern="0" dirty="0">
                <a:cs typeface="Times New Roman"/>
              </a:rPr>
              <a:t>, </a:t>
            </a:r>
            <a:r>
              <a:rPr lang="en-US" sz="1600" i="1" kern="0" dirty="0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⟨</a:t>
            </a:r>
            <a:r>
              <a:rPr lang="en-US" sz="1600" kern="0" dirty="0" err="1">
                <a:cs typeface="Times New Roman"/>
              </a:rPr>
              <a:t>all literals in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 err="1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⟩; </a:t>
            </a:r>
            <a:r>
              <a:rPr lang="en-US" sz="1600" i="1" kern="0" dirty="0">
                <a:cs typeface="Times New Roman"/>
              </a:rPr>
              <a:t>Examined </a:t>
            </a:r>
            <a:r>
              <a:rPr lang="en-US" sz="1600" kern="0" dirty="0"/>
              <a:t>←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 dirty="0">
                <a:cs typeface="Times New Roman"/>
              </a:rPr>
              <a:t>while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Queue </a:t>
            </a:r>
            <a:r>
              <a:rPr lang="en-US" sz="1600" kern="0" dirty="0">
                <a:cs typeface="Times New Roman"/>
              </a:rPr>
              <a:t>≠ ⟨⟩</a:t>
            </a:r>
            <a:r>
              <a:rPr lang="en-US" sz="1600" b="1" kern="0" dirty="0">
                <a:latin typeface="Times New Roman Regular" charset="0"/>
                <a:cs typeface="Times New Roman Regular" charset="0"/>
              </a:rPr>
              <a:t> do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 ← </a:t>
            </a:r>
            <a:r>
              <a:rPr lang="en-US" sz="1600" kern="0" dirty="0">
                <a:latin typeface="Calibri" panose="020F0502020204030204" pitchFamily="34" charset="0"/>
                <a:cs typeface="Times New Roman"/>
              </a:rPr>
              <a:t>pop</a:t>
            </a:r>
            <a:r>
              <a:rPr lang="en-US" sz="1600" kern="0" dirty="0">
                <a:cs typeface="Times New Roman"/>
              </a:rPr>
              <a:t>(</a:t>
            </a: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>
                <a:latin typeface="Times New Roman" panose="02020603050405020304" pitchFamily="18" charset="0"/>
              </a:rPr>
              <a:t>if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φ</a:t>
            </a:r>
            <a:r>
              <a:rPr lang="en-US" sz="1600" kern="0">
                <a:latin typeface="Times New Roman" panose="02020603050405020304" pitchFamily="18" charset="0"/>
              </a:rPr>
              <a:t> ∉ </a:t>
            </a:r>
            <a:r>
              <a:rPr lang="en-US" sz="1600" i="1" kern="0">
                <a:latin typeface="Times New Roman" panose="02020603050405020304" pitchFamily="18" charset="0"/>
              </a:rPr>
              <a:t>Examined </a:t>
            </a:r>
            <a:r>
              <a:rPr lang="en-US" sz="1600" kern="0">
                <a:latin typeface="Times New Roman" panose="02020603050405020304" pitchFamily="18" charset="0"/>
              </a:rPr>
              <a:t>and </a:t>
            </a:r>
            <a:r>
              <a:rPr lang="en-US" sz="1600" i="1" kern="0">
                <a:latin typeface="Times New Roman" panose="02020603050405020304" pitchFamily="18" charset="0"/>
              </a:rPr>
              <a:t>s</a:t>
            </a:r>
            <a:r>
              <a:rPr lang="en-US" sz="1600" kern="0" baseline="-25000">
                <a:latin typeface="Times New Roman" panose="02020603050405020304" pitchFamily="18" charset="0"/>
              </a:rPr>
              <a:t>0</a:t>
            </a:r>
            <a:r>
              <a:rPr lang="en-US" sz="1600" kern="0">
                <a:latin typeface="Times New Roman" panose="02020603050405020304" pitchFamily="18" charset="0"/>
              </a:rPr>
              <a:t> ⊭ </a:t>
            </a:r>
            <a:r>
              <a:rPr lang="en-US" sz="1600" i="1" kern="0" dirty="0" err="1"/>
              <a:t>φ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b="1" kern="0">
                <a:latin typeface="Times New Roman" panose="02020603050405020304" pitchFamily="18" charset="0"/>
              </a:rPr>
              <a:t>then </a:t>
            </a:r>
            <a:endParaRPr lang="en-US" sz="1600" i="1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1: look for an “action landmark”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R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{actions whose effects include a literal in </a:t>
            </a: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generate RPG from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i="1" kern="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using </a:t>
            </a:r>
            <a:r>
              <a:rPr lang="en-US" sz="1600" i="1" kern="0" dirty="0">
                <a:cs typeface="Times New Roman"/>
              </a:rPr>
              <a:t>A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∖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R</a:t>
            </a:r>
            <a:r>
              <a:rPr lang="en-US" sz="1600" kern="0" dirty="0">
                <a:cs typeface="Times New Roman"/>
              </a:rPr>
              <a:t>, stopping when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>
                <a:cs typeface="Times New Roman"/>
                <a:sym typeface="Wingdings"/>
              </a:rPr>
              <a:t>=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–</a:t>
            </a:r>
            <a:r>
              <a:rPr lang="en-US" sz="1600" kern="0" baseline="-25000" dirty="0">
                <a:cs typeface="Times New Roman"/>
                <a:sym typeface="Wingdings"/>
              </a:rPr>
              <a:t>1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>
                <a:latin typeface="Times New Roman" panose="02020603050405020304" pitchFamily="18" charset="0"/>
              </a:rPr>
              <a:t>// ŝ</a:t>
            </a:r>
            <a:r>
              <a:rPr lang="en-US" sz="1600" i="1" kern="0" baseline="-25000">
                <a:latin typeface="Times New Roman" panose="02020603050405020304" pitchFamily="18" charset="0"/>
              </a:rPr>
              <a:t>k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now includes every atom that’s achievable without R</a:t>
            </a:r>
            <a:br>
              <a:rPr lang="en-US" sz="1600" kern="0">
                <a:latin typeface="Times New Roman" panose="02020603050405020304" pitchFamily="18" charset="0"/>
              </a:rPr>
            </a:b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/>
              <a:t> ← {all actions in </a:t>
            </a:r>
            <a:r>
              <a:rPr lang="en-US" sz="1600" i="1" kern="0" dirty="0"/>
              <a:t>R</a:t>
            </a:r>
            <a:r>
              <a:rPr lang="en-US" sz="1600" kern="0" dirty="0"/>
              <a:t> that are r-applicable in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kern="0" dirty="0"/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if </a:t>
            </a: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>
                <a:cs typeface="Times New Roman"/>
              </a:rPr>
              <a:t> =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  <a:r>
              <a:rPr lang="en-US" sz="1600" kern="0" dirty="0">
                <a:cs typeface="Times New Roman"/>
              </a:rPr>
              <a:t> then return </a:t>
            </a:r>
            <a:r>
              <a:rPr lang="en-US" sz="1600" kern="0" dirty="0">
                <a:latin typeface="Calibri"/>
                <a:cs typeface="Calibri"/>
              </a:rPr>
              <a:t>failure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2: get new landmarks from actions’ preconditions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 err="1"/>
              <a:t>Φ</a:t>
            </a:r>
            <a:r>
              <a:rPr lang="en-US" sz="1600" kern="0" dirty="0"/>
              <a:t> ← {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1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2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kern="0" dirty="0">
                <a:ea typeface="ＭＳ ゴシック"/>
                <a:cs typeface="Times New Roman"/>
              </a:rPr>
              <a:t>…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m</a:t>
            </a:r>
            <a:r>
              <a:rPr lang="en-US" sz="1600" kern="0" dirty="0"/>
              <a:t> | </a:t>
            </a:r>
            <a:r>
              <a:rPr lang="en-US" sz="1600" i="1" kern="0" dirty="0"/>
              <a:t>m </a:t>
            </a:r>
            <a:r>
              <a:rPr lang="en-US" sz="1600" kern="0" dirty="0"/>
              <a:t>≤ 4, 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is a precondition of at least one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</a:t>
            </a:r>
            <a:r>
              <a:rPr lang="en-US" sz="1600" kern="0" dirty="0"/>
              <a:t>, and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 </a:t>
            </a:r>
            <a:r>
              <a:rPr lang="en-US" sz="1600" kern="0" dirty="0"/>
              <a:t>has at least one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as a precondition}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/>
              <a:t>append to </a:t>
            </a:r>
            <a:r>
              <a:rPr lang="en-US" sz="1600" i="1" kern="0" dirty="0"/>
              <a:t>Queue every </a:t>
            </a:r>
            <a:r>
              <a:rPr lang="en-US" sz="1600" i="1" kern="0" dirty="0" err="1"/>
              <a:t>φ</a:t>
            </a:r>
            <a:r>
              <a:rPr lang="en-US" sz="1600" kern="0" dirty="0"/>
              <a:t> ∈ </a:t>
            </a:r>
            <a:r>
              <a:rPr lang="en-US" sz="1600" kern="0" dirty="0" err="1"/>
              <a:t>Φ</a:t>
            </a:r>
            <a:r>
              <a:rPr lang="en-US" sz="1600" kern="0" dirty="0"/>
              <a:t> that isn’t subsumed by another </a:t>
            </a:r>
            <a:r>
              <a:rPr lang="en-US" sz="1600" i="1" kern="0" dirty="0" err="1"/>
              <a:t>φ</a:t>
            </a:r>
            <a:r>
              <a:rPr lang="en-US" sz="1600" kern="0" dirty="0"/>
              <a:t>′</a:t>
            </a:r>
            <a:r>
              <a:rPr lang="en-US" sz="1600" kern="0" baseline="-25000" dirty="0"/>
              <a:t> </a:t>
            </a:r>
            <a:r>
              <a:rPr lang="en-US" sz="1600" kern="0" dirty="0"/>
              <a:t>∈</a:t>
            </a:r>
            <a:r>
              <a:rPr lang="en-US" sz="1600" kern="0" baseline="-25000" dirty="0"/>
              <a:t> </a:t>
            </a:r>
            <a:r>
              <a:rPr lang="en-US" sz="1600" kern="0" dirty="0" err="1"/>
              <a:t>Φ</a:t>
            </a:r>
            <a:r>
              <a:rPr lang="en-US" sz="1600" kern="0" dirty="0"/>
              <a:t> </a:t>
            </a:r>
          </a:p>
          <a:p>
            <a:pPr marL="809626" lvl="3" indent="0">
              <a:spcBef>
                <a:spcPts val="400"/>
              </a:spcBef>
              <a:buNone/>
            </a:pPr>
            <a:r>
              <a:rPr lang="en-US" sz="1600" kern="0" dirty="0">
                <a:cs typeface="Times New Roman"/>
              </a:rPr>
              <a:t>add </a:t>
            </a:r>
            <a:r>
              <a:rPr lang="en-US" sz="1600" i="1" kern="0" dirty="0">
                <a:cs typeface="Times New Roman"/>
              </a:rPr>
              <a:t>φ </a:t>
            </a:r>
            <a:r>
              <a:rPr lang="en-US" sz="1600" kern="0" dirty="0">
                <a:cs typeface="Times New Roman"/>
              </a:rPr>
              <a:t>to </a:t>
            </a:r>
            <a:r>
              <a:rPr lang="en-US" sz="1600" i="1" kern="0" dirty="0">
                <a:cs typeface="Times New Roman"/>
              </a:rPr>
              <a:t>Examined</a:t>
            </a:r>
            <a:endParaRPr lang="en-US" sz="1600" i="1" kern="0" dirty="0"/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return </a:t>
            </a:r>
            <a:r>
              <a:rPr lang="en-US" sz="1600" i="1" kern="0" dirty="0">
                <a:cs typeface="Times New Roman"/>
              </a:rPr>
              <a:t>Examined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8979242" y="4996035"/>
            <a:ext cx="1081714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118610"/>
                </a:solidFill>
                <a:latin typeface="Times New Roman"/>
                <a:cs typeface="Times New Roman"/>
              </a:rPr>
              <a:t>true in s</a:t>
            </a:r>
            <a:r>
              <a:rPr lang="en-US" baseline="-25000" dirty="0">
                <a:solidFill>
                  <a:srgbClr val="118610"/>
                </a:solidFill>
                <a:latin typeface="Times New Roman"/>
                <a:cs typeface="Times New Roman"/>
              </a:rPr>
              <a:t>0</a:t>
            </a:r>
            <a:endParaRPr lang="en-US" dirty="0">
              <a:solidFill>
                <a:srgbClr val="118610"/>
              </a:solidFill>
              <a:latin typeface="Times New Roman"/>
              <a:cs typeface="Times New Roman"/>
            </a:endParaRP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9598821" y="5368506"/>
            <a:ext cx="474638" cy="914826"/>
          </a:xfrm>
          <a:prstGeom prst="straightConnector1">
            <a:avLst/>
          </a:prstGeom>
          <a:ln w="12700">
            <a:solidFill>
              <a:srgbClr val="1186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D6F4B06-4863-AE4F-ADBC-AB7875E2B027}"/>
              </a:ext>
            </a:extLst>
          </p:cNvPr>
          <p:cNvSpPr txBox="1"/>
          <p:nvPr/>
        </p:nvSpPr>
        <p:spPr>
          <a:xfrm>
            <a:off x="10700843" y="4718321"/>
            <a:ext cx="1458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add to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Queue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503334" y="93131"/>
            <a:ext cx="2506134" cy="558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337962" y="377605"/>
            <a:ext cx="3717504" cy="33352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BF1821F-C234-B04D-91FA-D2075302DD53}"/>
              </a:ext>
            </a:extLst>
          </p:cNvPr>
          <p:cNvCxnSpPr>
            <a:cxnSpLocks/>
          </p:cNvCxnSpPr>
          <p:nvPr/>
        </p:nvCxnSpPr>
        <p:spPr bwMode="auto">
          <a:xfrm flipH="1">
            <a:off x="11370654" y="5087653"/>
            <a:ext cx="205752" cy="11808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C03C986E-97DF-E84A-B8B4-73F88F7CD527}"/>
              </a:ext>
            </a:extLst>
          </p:cNvPr>
          <p:cNvSpPr txBox="1">
            <a:spLocks/>
          </p:cNvSpPr>
          <p:nvPr/>
        </p:nvSpPr>
        <p:spPr bwMode="auto">
          <a:xfrm>
            <a:off x="9346233" y="495175"/>
            <a:ext cx="2806744" cy="394712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>
                <a:latin typeface="Times New Roman"/>
                <a:cs typeface="Times New Roman"/>
              </a:rPr>
              <a:t>c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r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move</a:t>
            </a:r>
            <a:r>
              <a:rPr lang="en-US" sz="1800" dirty="0"/>
              <a:t>(</a:t>
            </a:r>
            <a:r>
              <a:rPr lang="en-US" sz="1800" i="1" dirty="0"/>
              <a:t>r, d, e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/>
              <a:t>e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unload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)=</a:t>
            </a:r>
            <a:r>
              <a:rPr lang="en-US" sz="1800" i="1" dirty="0"/>
              <a:t>r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 </a:t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en-US" sz="1800" dirty="0"/>
              <a:t>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dirty="0">
                <a:latin typeface="Calibri"/>
                <a:cs typeface="Calibri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l</a:t>
            </a:r>
            <a:br>
              <a:rPr lang="en-US" sz="1800" i="1" baseline="-25000" dirty="0"/>
            </a:br>
            <a:br>
              <a:rPr lang="en-US" sz="1800" i="1" baseline="-25000" dirty="0"/>
            </a:br>
            <a:r>
              <a:rPr lang="en-US" sz="1800" i="1" dirty="0"/>
              <a:t>r</a:t>
            </a:r>
            <a:r>
              <a:rPr lang="en-US" sz="1800" dirty="0"/>
              <a:t> ∈ </a:t>
            </a:r>
            <a:r>
              <a:rPr lang="en-US" sz="1800" i="1" dirty="0"/>
              <a:t>Robots</a:t>
            </a:r>
            <a:br>
              <a:rPr lang="en-US" sz="1800" dirty="0"/>
            </a:br>
            <a:r>
              <a:rPr lang="en-US" sz="1800" i="1" dirty="0"/>
              <a:t>c</a:t>
            </a:r>
            <a:r>
              <a:rPr lang="en-US" sz="1800" dirty="0"/>
              <a:t> ∈ </a:t>
            </a:r>
            <a:r>
              <a:rPr lang="en-US" sz="1800" i="1" dirty="0"/>
              <a:t>Containers</a:t>
            </a:r>
            <a:br>
              <a:rPr lang="en-US" sz="1800" dirty="0"/>
            </a:br>
            <a:r>
              <a:rPr lang="en-US" sz="1800" i="1" dirty="0" err="1"/>
              <a:t>l,d,e</a:t>
            </a:r>
            <a:r>
              <a:rPr lang="en-US" sz="1800" dirty="0"/>
              <a:t> ∈ </a:t>
            </a:r>
            <a:r>
              <a:rPr lang="en-US" sz="1800" i="1" dirty="0" err="1"/>
              <a:t>Locs</a:t>
            </a:r>
            <a:endParaRPr lang="en-US" sz="1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BA46794-F3D3-09C4-D9FF-2B8A9C3D6487}"/>
              </a:ext>
            </a:extLst>
          </p:cNvPr>
          <p:cNvGrpSpPr/>
          <p:nvPr/>
        </p:nvGrpSpPr>
        <p:grpSpPr>
          <a:xfrm>
            <a:off x="512295" y="4858433"/>
            <a:ext cx="4906458" cy="1773936"/>
            <a:chOff x="512295" y="4858433"/>
            <a:chExt cx="4906458" cy="1773936"/>
          </a:xfrm>
        </p:grpSpPr>
        <p:sp>
          <p:nvSpPr>
            <p:cNvPr id="9" name="Rectangle 891">
              <a:extLst>
                <a:ext uri="{FF2B5EF4-FFF2-40B4-BE49-F238E27FC236}">
                  <a16:creationId xmlns:a16="http://schemas.microsoft.com/office/drawing/2014/main" id="{9AC45912-4023-8A87-894C-349E9CC2C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766" y="6079826"/>
              <a:ext cx="65" cy="261610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0" name="Rectangle 891">
              <a:extLst>
                <a:ext uri="{FF2B5EF4-FFF2-40B4-BE49-F238E27FC236}">
                  <a16:creationId xmlns:a16="http://schemas.microsoft.com/office/drawing/2014/main" id="{625CDEE0-82A1-407C-BF91-453148CA0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149" y="6131430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7538FE2-E3D2-7F1E-ABC1-807B090E517D}"/>
                </a:ext>
              </a:extLst>
            </p:cNvPr>
            <p:cNvGrpSpPr/>
            <p:nvPr/>
          </p:nvGrpSpPr>
          <p:grpSpPr>
            <a:xfrm>
              <a:off x="878377" y="5526070"/>
              <a:ext cx="1474982" cy="713196"/>
              <a:chOff x="1045285" y="2272625"/>
              <a:chExt cx="2535019" cy="1225752"/>
            </a:xfrm>
          </p:grpSpPr>
          <p:sp>
            <p:nvSpPr>
              <p:cNvPr id="53" name="Line 853">
                <a:extLst>
                  <a:ext uri="{FF2B5EF4-FFF2-40B4-BE49-F238E27FC236}">
                    <a16:creationId xmlns:a16="http://schemas.microsoft.com/office/drawing/2014/main" id="{39D7EF27-2453-BFF6-C2F6-1F46680D1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85" y="3492318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8796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9AA23FE-69C4-724A-5903-C60155C1BE05}"/>
                  </a:ext>
                </a:extLst>
              </p:cNvPr>
              <p:cNvCxnSpPr/>
              <p:nvPr/>
            </p:nvCxnSpPr>
            <p:spPr>
              <a:xfrm>
                <a:off x="2180139" y="22726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 860">
                <a:extLst>
                  <a:ext uri="{FF2B5EF4-FFF2-40B4-BE49-F238E27FC236}">
                    <a16:creationId xmlns:a16="http://schemas.microsoft.com/office/drawing/2014/main" id="{8D92A767-6D6F-5AF0-75DE-253C4118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6" name="Freeform 860">
                <a:extLst>
                  <a:ext uri="{FF2B5EF4-FFF2-40B4-BE49-F238E27FC236}">
                    <a16:creationId xmlns:a16="http://schemas.microsoft.com/office/drawing/2014/main" id="{F730CE7A-4481-3B02-F702-ECC92608D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284995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2" name="Line 853">
              <a:extLst>
                <a:ext uri="{FF2B5EF4-FFF2-40B4-BE49-F238E27FC236}">
                  <a16:creationId xmlns:a16="http://schemas.microsoft.com/office/drawing/2014/main" id="{1DFBF857-CAD6-C768-1A82-5D859F125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855" y="6261794"/>
              <a:ext cx="47883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78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50" name="Freeform 860">
              <a:extLst>
                <a:ext uri="{FF2B5EF4-FFF2-40B4-BE49-F238E27FC236}">
                  <a16:creationId xmlns:a16="http://schemas.microsoft.com/office/drawing/2014/main" id="{986CA8BF-40F8-6F42-BFAC-F16B9B2CB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94" y="5726420"/>
              <a:ext cx="228776" cy="96035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2" name="Freeform 860">
              <a:extLst>
                <a:ext uri="{FF2B5EF4-FFF2-40B4-BE49-F238E27FC236}">
                  <a16:creationId xmlns:a16="http://schemas.microsoft.com/office/drawing/2014/main" id="{9FD56F34-BFDA-DEEE-EEE5-252EF6F16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56" y="5575809"/>
              <a:ext cx="706011" cy="23941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509E2E6-3D53-FA16-F9CD-5FC93FC06333}"/>
                </a:ext>
              </a:extLst>
            </p:cNvPr>
            <p:cNvCxnSpPr/>
            <p:nvPr/>
          </p:nvCxnSpPr>
          <p:spPr>
            <a:xfrm>
              <a:off x="2114581" y="6206333"/>
              <a:ext cx="532036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860">
              <a:extLst>
                <a:ext uri="{FF2B5EF4-FFF2-40B4-BE49-F238E27FC236}">
                  <a16:creationId xmlns:a16="http://schemas.microsoft.com/office/drawing/2014/main" id="{7CAB1537-79EE-4570-0083-60FF84245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754" y="6241432"/>
              <a:ext cx="718250" cy="2197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6" name="Freeform 860">
              <a:extLst>
                <a:ext uri="{FF2B5EF4-FFF2-40B4-BE49-F238E27FC236}">
                  <a16:creationId xmlns:a16="http://schemas.microsoft.com/office/drawing/2014/main" id="{F80DD135-C510-F9E0-C865-890534D9B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777" y="6210206"/>
              <a:ext cx="908041" cy="23810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7" name="Line 853">
              <a:extLst>
                <a:ext uri="{FF2B5EF4-FFF2-40B4-BE49-F238E27FC236}">
                  <a16:creationId xmlns:a16="http://schemas.microsoft.com/office/drawing/2014/main" id="{EF34168A-0309-12F5-E39A-86FACB52A4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418" y="6628844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8" name="Line 853">
              <a:extLst>
                <a:ext uri="{FF2B5EF4-FFF2-40B4-BE49-F238E27FC236}">
                  <a16:creationId xmlns:a16="http://schemas.microsoft.com/office/drawing/2014/main" id="{1F356CFC-1C5A-EEA0-453A-51F42FA11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295" y="6625319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19" name="Line 853">
              <a:extLst>
                <a:ext uri="{FF2B5EF4-FFF2-40B4-BE49-F238E27FC236}">
                  <a16:creationId xmlns:a16="http://schemas.microsoft.com/office/drawing/2014/main" id="{DA340F55-5315-A6B7-32EC-D1DD2E5B0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580" y="5883948"/>
              <a:ext cx="1064074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56864BF-88E8-93AF-A53F-A7D2AE56CDF4}"/>
                </a:ext>
              </a:extLst>
            </p:cNvPr>
            <p:cNvGrpSpPr/>
            <p:nvPr/>
          </p:nvGrpSpPr>
          <p:grpSpPr>
            <a:xfrm>
              <a:off x="2187053" y="4858433"/>
              <a:ext cx="972422" cy="825254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6" name="Oval 859">
                <a:extLst>
                  <a:ext uri="{FF2B5EF4-FFF2-40B4-BE49-F238E27FC236}">
                    <a16:creationId xmlns:a16="http://schemas.microsoft.com/office/drawing/2014/main" id="{B2811FD4-C46F-0551-866D-BEDE8C181FC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" name="Oval 861">
                <a:extLst>
                  <a:ext uri="{FF2B5EF4-FFF2-40B4-BE49-F238E27FC236}">
                    <a16:creationId xmlns:a16="http://schemas.microsoft.com/office/drawing/2014/main" id="{A94556B3-0EF6-160C-E2D7-48AC1B21B1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8" name="Oval 862">
                <a:extLst>
                  <a:ext uri="{FF2B5EF4-FFF2-40B4-BE49-F238E27FC236}">
                    <a16:creationId xmlns:a16="http://schemas.microsoft.com/office/drawing/2014/main" id="{54A352C9-7234-2BEF-BE64-349134B33B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9" name="Oval 863">
                <a:extLst>
                  <a:ext uri="{FF2B5EF4-FFF2-40B4-BE49-F238E27FC236}">
                    <a16:creationId xmlns:a16="http://schemas.microsoft.com/office/drawing/2014/main" id="{B3823B19-4887-BF83-ED66-140915F258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0" name="Oval 863">
                <a:extLst>
                  <a:ext uri="{FF2B5EF4-FFF2-40B4-BE49-F238E27FC236}">
                    <a16:creationId xmlns:a16="http://schemas.microsoft.com/office/drawing/2014/main" id="{225F18CF-4E94-1B1D-8099-816E8185EB7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C26847-266F-010F-C733-144695B77D8B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46" name="Freeform 860">
                  <a:extLst>
                    <a:ext uri="{FF2B5EF4-FFF2-40B4-BE49-F238E27FC236}">
                      <a16:creationId xmlns:a16="http://schemas.microsoft.com/office/drawing/2014/main" id="{E75BB823-AA22-9317-0224-1387201DA0F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7" name="Rectangle 864">
                  <a:extLst>
                    <a:ext uri="{FF2B5EF4-FFF2-40B4-BE49-F238E27FC236}">
                      <a16:creationId xmlns:a16="http://schemas.microsoft.com/office/drawing/2014/main" id="{AE0AD5D6-4037-73D4-045C-C550BFD99D0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48" name="Freeform 865">
                  <a:extLst>
                    <a:ext uri="{FF2B5EF4-FFF2-40B4-BE49-F238E27FC236}">
                      <a16:creationId xmlns:a16="http://schemas.microsoft.com/office/drawing/2014/main" id="{865AEDBC-299D-4729-B328-062306C16FD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9" name="Freeform 866">
                  <a:extLst>
                    <a:ext uri="{FF2B5EF4-FFF2-40B4-BE49-F238E27FC236}">
                      <a16:creationId xmlns:a16="http://schemas.microsoft.com/office/drawing/2014/main" id="{7F8AB6E8-E50C-57E3-345E-39E2C61C2B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D65F3F0-5BEC-E915-7579-8AC4B81F3F53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33" name="Oval 878">
                  <a:extLst>
                    <a:ext uri="{FF2B5EF4-FFF2-40B4-BE49-F238E27FC236}">
                      <a16:creationId xmlns:a16="http://schemas.microsoft.com/office/drawing/2014/main" id="{B5AD4D3D-6B8A-AE38-3E69-805DB4029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4" name="Rectangle 880">
                  <a:extLst>
                    <a:ext uri="{FF2B5EF4-FFF2-40B4-BE49-F238E27FC236}">
                      <a16:creationId xmlns:a16="http://schemas.microsoft.com/office/drawing/2014/main" id="{98D02EEC-1B1F-543E-02E0-60D0C6FB03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5" name="Oval 878">
                  <a:extLst>
                    <a:ext uri="{FF2B5EF4-FFF2-40B4-BE49-F238E27FC236}">
                      <a16:creationId xmlns:a16="http://schemas.microsoft.com/office/drawing/2014/main" id="{A1A554ED-3A3C-FBB6-6BF2-5DBB52BFDE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6" name="Line 881">
                  <a:extLst>
                    <a:ext uri="{FF2B5EF4-FFF2-40B4-BE49-F238E27FC236}">
                      <a16:creationId xmlns:a16="http://schemas.microsoft.com/office/drawing/2014/main" id="{B070B489-CC40-DF2A-9113-4465DB5D06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7" name="Line 882">
                  <a:extLst>
                    <a:ext uri="{FF2B5EF4-FFF2-40B4-BE49-F238E27FC236}">
                      <a16:creationId xmlns:a16="http://schemas.microsoft.com/office/drawing/2014/main" id="{1649285D-A379-F4E0-E4AF-185564087C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8" name="Rectangle 880">
                  <a:extLst>
                    <a:ext uri="{FF2B5EF4-FFF2-40B4-BE49-F238E27FC236}">
                      <a16:creationId xmlns:a16="http://schemas.microsoft.com/office/drawing/2014/main" id="{11CE507F-C2FB-CE74-CA87-549E00B9F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9" name="Oval 878">
                  <a:extLst>
                    <a:ext uri="{FF2B5EF4-FFF2-40B4-BE49-F238E27FC236}">
                      <a16:creationId xmlns:a16="http://schemas.microsoft.com/office/drawing/2014/main" id="{F3A64378-AB23-70EB-F52D-93C9F8FC6E0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0" name="Line 882">
                  <a:extLst>
                    <a:ext uri="{FF2B5EF4-FFF2-40B4-BE49-F238E27FC236}">
                      <a16:creationId xmlns:a16="http://schemas.microsoft.com/office/drawing/2014/main" id="{580FFB28-48A1-3C13-94A2-90ED74A7F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1" name="Line 882">
                  <a:extLst>
                    <a:ext uri="{FF2B5EF4-FFF2-40B4-BE49-F238E27FC236}">
                      <a16:creationId xmlns:a16="http://schemas.microsoft.com/office/drawing/2014/main" id="{148D4687-FB34-8054-B92E-0143903652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2" name="Line 884">
                  <a:extLst>
                    <a:ext uri="{FF2B5EF4-FFF2-40B4-BE49-F238E27FC236}">
                      <a16:creationId xmlns:a16="http://schemas.microsoft.com/office/drawing/2014/main" id="{98751573-4BB7-09C7-794C-F71D3C32A3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Oval 885">
                  <a:extLst>
                    <a:ext uri="{FF2B5EF4-FFF2-40B4-BE49-F238E27FC236}">
                      <a16:creationId xmlns:a16="http://schemas.microsoft.com/office/drawing/2014/main" id="{7313421A-2D8F-4082-F8E7-2803BA5DE4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4" name="Line 881">
                  <a:extLst>
                    <a:ext uri="{FF2B5EF4-FFF2-40B4-BE49-F238E27FC236}">
                      <a16:creationId xmlns:a16="http://schemas.microsoft.com/office/drawing/2014/main" id="{890CDAFC-D077-652F-E8D7-F96FA0FB1F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Line 882">
                  <a:extLst>
                    <a:ext uri="{FF2B5EF4-FFF2-40B4-BE49-F238E27FC236}">
                      <a16:creationId xmlns:a16="http://schemas.microsoft.com/office/drawing/2014/main" id="{05FFC777-39C2-D1CF-A8AD-972D44CB94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5EF5173-B9AE-0585-1320-1B0C9BF9DCFB}"/>
                </a:ext>
              </a:extLst>
            </p:cNvPr>
            <p:cNvGrpSpPr/>
            <p:nvPr/>
          </p:nvGrpSpPr>
          <p:grpSpPr>
            <a:xfrm>
              <a:off x="563879" y="6238796"/>
              <a:ext cx="434962" cy="326624"/>
              <a:chOff x="1012668" y="905028"/>
              <a:chExt cx="747559" cy="561359"/>
            </a:xfrm>
          </p:grpSpPr>
          <p:sp>
            <p:nvSpPr>
              <p:cNvPr id="22" name="Line 853">
                <a:extLst>
                  <a:ext uri="{FF2B5EF4-FFF2-40B4-BE49-F238E27FC236}">
                    <a16:creationId xmlns:a16="http://schemas.microsoft.com/office/drawing/2014/main" id="{3D871C22-D804-786F-F804-60C42C26A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23" name="Rectangle 876">
                <a:extLst>
                  <a:ext uri="{FF2B5EF4-FFF2-40B4-BE49-F238E27FC236}">
                    <a16:creationId xmlns:a16="http://schemas.microsoft.com/office/drawing/2014/main" id="{1B54E78C-22F8-D22F-C551-28C3121C84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05028"/>
                <a:ext cx="112" cy="449622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4" name="Rectangle 873">
                <a:extLst>
                  <a:ext uri="{FF2B5EF4-FFF2-40B4-BE49-F238E27FC236}">
                    <a16:creationId xmlns:a16="http://schemas.microsoft.com/office/drawing/2014/main" id="{E8815A5E-E2B4-C452-0AB6-58E4B0B2D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5" name="Freeform 875">
                <a:extLst>
                  <a:ext uri="{FF2B5EF4-FFF2-40B4-BE49-F238E27FC236}">
                    <a16:creationId xmlns:a16="http://schemas.microsoft.com/office/drawing/2014/main" id="{389B9646-0298-F53D-F2DF-EDF21B2A2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F46060-6E4D-C9BA-87FB-D6C8D767750A}"/>
                </a:ext>
              </a:extLst>
            </p:cNvPr>
            <p:cNvSpPr/>
            <p:nvPr/>
          </p:nvSpPr>
          <p:spPr>
            <a:xfrm>
              <a:off x="3798535" y="5736760"/>
              <a:ext cx="1620218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i="1" dirty="0">
                  <a:latin typeface="Times New Roman"/>
                  <a:cs typeface="Times New Roman"/>
                </a:rPr>
                <a:t>s</a:t>
              </a:r>
              <a:r>
                <a:rPr lang="en-US" sz="1700" baseline="-25000" dirty="0">
                  <a:latin typeface="Times New Roman"/>
                  <a:cs typeface="Times New Roman"/>
                </a:rPr>
                <a:t>0</a:t>
              </a:r>
              <a:r>
                <a:rPr lang="en-US" sz="1700" dirty="0">
                  <a:latin typeface="Times New Roman"/>
                  <a:ea typeface="Times New Roman"/>
                  <a:cs typeface="Times New Roman"/>
                </a:rPr>
                <a:t> = </a:t>
              </a:r>
              <a:r>
                <a:rPr lang="ro-RO" sz="1700" dirty="0"/>
                <a:t>{</a:t>
              </a:r>
              <a:r>
                <a:rPr lang="ro-RO" sz="1700" dirty="0">
                  <a:latin typeface="Calibri"/>
                </a:rPr>
                <a:t>loc(r1)=d3,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cargo(r1)=nil,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loc(c1)=d1</a:t>
              </a:r>
              <a:r>
                <a:rPr lang="ro-RO" sz="1700" dirty="0"/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3327E29-6E66-1E02-4719-075AEB65AA78}"/>
                </a:ext>
              </a:extLst>
            </p:cNvPr>
            <p:cNvCxnSpPr/>
            <p:nvPr/>
          </p:nvCxnSpPr>
          <p:spPr>
            <a:xfrm>
              <a:off x="3241859" y="5580542"/>
              <a:ext cx="65440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85270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2E2956-5FB7-249D-59F4-276DA1734A82}"/>
              </a:ext>
            </a:extLst>
          </p:cNvPr>
          <p:cNvSpPr txBox="1">
            <a:spLocks/>
          </p:cNvSpPr>
          <p:nvPr/>
        </p:nvSpPr>
        <p:spPr bwMode="auto">
          <a:xfrm>
            <a:off x="105823" y="56053"/>
            <a:ext cx="7248966" cy="5512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sz="1600" kern="0" dirty="0">
                <a:latin typeface="Calibri"/>
                <a:cs typeface="Calibri"/>
              </a:rPr>
              <a:t>RPG-Landmarks</a:t>
            </a:r>
            <a:r>
              <a:rPr lang="en-US" sz="1600" kern="0" dirty="0">
                <a:cs typeface="Times New Roman"/>
              </a:rPr>
              <a:t>(Σ,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kern="0" dirty="0">
                <a:cs typeface="Times New Roman"/>
              </a:rPr>
              <a:t>, </a:t>
            </a:r>
            <a:r>
              <a:rPr lang="en-US" sz="1600" i="1" kern="0" dirty="0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⟨</a:t>
            </a:r>
            <a:r>
              <a:rPr lang="en-US" sz="1600" kern="0" dirty="0" err="1">
                <a:cs typeface="Times New Roman"/>
              </a:rPr>
              <a:t>all literals in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 err="1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⟩; </a:t>
            </a:r>
            <a:r>
              <a:rPr lang="en-US" sz="1600" i="1" kern="0" dirty="0">
                <a:cs typeface="Times New Roman"/>
              </a:rPr>
              <a:t>Examined </a:t>
            </a:r>
            <a:r>
              <a:rPr lang="en-US" sz="1600" kern="0" dirty="0"/>
              <a:t>←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 dirty="0">
                <a:cs typeface="Times New Roman"/>
              </a:rPr>
              <a:t>while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Queue </a:t>
            </a:r>
            <a:r>
              <a:rPr lang="en-US" sz="1600" kern="0" dirty="0">
                <a:cs typeface="Times New Roman"/>
              </a:rPr>
              <a:t>≠ ⟨⟩</a:t>
            </a:r>
            <a:r>
              <a:rPr lang="en-US" sz="1600" b="1" kern="0" dirty="0">
                <a:latin typeface="Times New Roman Regular" charset="0"/>
                <a:cs typeface="Times New Roman Regular" charset="0"/>
              </a:rPr>
              <a:t> do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 ← </a:t>
            </a:r>
            <a:r>
              <a:rPr lang="en-US" sz="1600" kern="0" dirty="0">
                <a:latin typeface="Calibri" panose="020F0502020204030204" pitchFamily="34" charset="0"/>
                <a:cs typeface="Times New Roman"/>
              </a:rPr>
              <a:t>pop</a:t>
            </a:r>
            <a:r>
              <a:rPr lang="en-US" sz="1600" kern="0" dirty="0">
                <a:cs typeface="Times New Roman"/>
              </a:rPr>
              <a:t>(</a:t>
            </a: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>
                <a:latin typeface="Times New Roman" panose="02020603050405020304" pitchFamily="18" charset="0"/>
              </a:rPr>
              <a:t>if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φ</a:t>
            </a:r>
            <a:r>
              <a:rPr lang="en-US" sz="1600" kern="0">
                <a:latin typeface="Times New Roman" panose="02020603050405020304" pitchFamily="18" charset="0"/>
              </a:rPr>
              <a:t> ∉ </a:t>
            </a:r>
            <a:r>
              <a:rPr lang="en-US" sz="1600" i="1" kern="0">
                <a:latin typeface="Times New Roman" panose="02020603050405020304" pitchFamily="18" charset="0"/>
              </a:rPr>
              <a:t>Examined </a:t>
            </a:r>
            <a:r>
              <a:rPr lang="en-US" sz="1600" kern="0">
                <a:latin typeface="Times New Roman" panose="02020603050405020304" pitchFamily="18" charset="0"/>
              </a:rPr>
              <a:t>and </a:t>
            </a:r>
            <a:r>
              <a:rPr lang="en-US" sz="1600" i="1" kern="0">
                <a:latin typeface="Times New Roman" panose="02020603050405020304" pitchFamily="18" charset="0"/>
              </a:rPr>
              <a:t>s</a:t>
            </a:r>
            <a:r>
              <a:rPr lang="en-US" sz="1600" kern="0" baseline="-25000">
                <a:latin typeface="Times New Roman" panose="02020603050405020304" pitchFamily="18" charset="0"/>
              </a:rPr>
              <a:t>0</a:t>
            </a:r>
            <a:r>
              <a:rPr lang="en-US" sz="1600" kern="0">
                <a:latin typeface="Times New Roman" panose="02020603050405020304" pitchFamily="18" charset="0"/>
              </a:rPr>
              <a:t> ⊭ </a:t>
            </a:r>
            <a:r>
              <a:rPr lang="en-US" sz="1600" i="1" kern="0" dirty="0" err="1"/>
              <a:t>φ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b="1" kern="0">
                <a:latin typeface="Times New Roman" panose="02020603050405020304" pitchFamily="18" charset="0"/>
              </a:rPr>
              <a:t>then </a:t>
            </a:r>
            <a:endParaRPr lang="en-US" sz="1600" i="1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1: look for an “action landmark”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R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{actions whose effects include a literal in </a:t>
            </a: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generate RPG from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i="1" kern="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using </a:t>
            </a:r>
            <a:r>
              <a:rPr lang="en-US" sz="1600" i="1" kern="0" dirty="0">
                <a:cs typeface="Times New Roman"/>
              </a:rPr>
              <a:t>A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∖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R</a:t>
            </a:r>
            <a:r>
              <a:rPr lang="en-US" sz="1600" kern="0" dirty="0">
                <a:cs typeface="Times New Roman"/>
              </a:rPr>
              <a:t>, stopping when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>
                <a:cs typeface="Times New Roman"/>
                <a:sym typeface="Wingdings"/>
              </a:rPr>
              <a:t>=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–</a:t>
            </a:r>
            <a:r>
              <a:rPr lang="en-US" sz="1600" kern="0" baseline="-25000" dirty="0">
                <a:cs typeface="Times New Roman"/>
                <a:sym typeface="Wingdings"/>
              </a:rPr>
              <a:t>1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>
                <a:latin typeface="Times New Roman" panose="02020603050405020304" pitchFamily="18" charset="0"/>
              </a:rPr>
              <a:t>// ŝ</a:t>
            </a:r>
            <a:r>
              <a:rPr lang="en-US" sz="1600" i="1" kern="0" baseline="-25000">
                <a:latin typeface="Times New Roman" panose="02020603050405020304" pitchFamily="18" charset="0"/>
              </a:rPr>
              <a:t>k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now includes every atom that’s achievable without R</a:t>
            </a:r>
            <a:br>
              <a:rPr lang="en-US" sz="1600" kern="0">
                <a:latin typeface="Times New Roman" panose="02020603050405020304" pitchFamily="18" charset="0"/>
              </a:rPr>
            </a:b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/>
              <a:t> ← {all actions in </a:t>
            </a:r>
            <a:r>
              <a:rPr lang="en-US" sz="1600" i="1" kern="0" dirty="0"/>
              <a:t>R</a:t>
            </a:r>
            <a:r>
              <a:rPr lang="en-US" sz="1600" kern="0" dirty="0"/>
              <a:t> that are r-applicable in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kern="0" dirty="0"/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if </a:t>
            </a: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>
                <a:cs typeface="Times New Roman"/>
              </a:rPr>
              <a:t> =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  <a:r>
              <a:rPr lang="en-US" sz="1600" kern="0" dirty="0">
                <a:cs typeface="Times New Roman"/>
              </a:rPr>
              <a:t> then return </a:t>
            </a:r>
            <a:r>
              <a:rPr lang="en-US" sz="1600" kern="0" dirty="0">
                <a:latin typeface="Calibri"/>
                <a:cs typeface="Calibri"/>
              </a:rPr>
              <a:t>failure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2: get new landmarks from actions’ preconditions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 err="1"/>
              <a:t>Φ</a:t>
            </a:r>
            <a:r>
              <a:rPr lang="en-US" sz="1600" kern="0" dirty="0"/>
              <a:t> ← {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1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2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kern="0" dirty="0">
                <a:ea typeface="ＭＳ ゴシック"/>
                <a:cs typeface="Times New Roman"/>
              </a:rPr>
              <a:t>…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m</a:t>
            </a:r>
            <a:r>
              <a:rPr lang="en-US" sz="1600" kern="0" dirty="0"/>
              <a:t> | </a:t>
            </a:r>
            <a:r>
              <a:rPr lang="en-US" sz="1600" i="1" kern="0" dirty="0"/>
              <a:t>m </a:t>
            </a:r>
            <a:r>
              <a:rPr lang="en-US" sz="1600" kern="0" dirty="0"/>
              <a:t>≤ 4, 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is a precondition of at least one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</a:t>
            </a:r>
            <a:r>
              <a:rPr lang="en-US" sz="1600" kern="0" dirty="0"/>
              <a:t>, and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 </a:t>
            </a:r>
            <a:r>
              <a:rPr lang="en-US" sz="1600" kern="0" dirty="0"/>
              <a:t>has at least one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as a precondition}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/>
              <a:t>append to </a:t>
            </a:r>
            <a:r>
              <a:rPr lang="en-US" sz="1600" i="1" kern="0" dirty="0"/>
              <a:t>Queue every </a:t>
            </a:r>
            <a:r>
              <a:rPr lang="en-US" sz="1600" i="1" kern="0" dirty="0" err="1"/>
              <a:t>φ</a:t>
            </a:r>
            <a:r>
              <a:rPr lang="en-US" sz="1600" kern="0" dirty="0"/>
              <a:t> ∈ </a:t>
            </a:r>
            <a:r>
              <a:rPr lang="en-US" sz="1600" kern="0" dirty="0" err="1"/>
              <a:t>Φ</a:t>
            </a:r>
            <a:r>
              <a:rPr lang="en-US" sz="1600" kern="0" dirty="0"/>
              <a:t> that isn’t subsumed by another </a:t>
            </a:r>
            <a:r>
              <a:rPr lang="en-US" sz="1600" i="1" kern="0" dirty="0" err="1"/>
              <a:t>φ</a:t>
            </a:r>
            <a:r>
              <a:rPr lang="en-US" sz="1600" kern="0" dirty="0"/>
              <a:t>′</a:t>
            </a:r>
            <a:r>
              <a:rPr lang="en-US" sz="1600" kern="0" baseline="-25000" dirty="0"/>
              <a:t> </a:t>
            </a:r>
            <a:r>
              <a:rPr lang="en-US" sz="1600" kern="0" dirty="0"/>
              <a:t>∈</a:t>
            </a:r>
            <a:r>
              <a:rPr lang="en-US" sz="1600" kern="0" baseline="-25000" dirty="0"/>
              <a:t> </a:t>
            </a:r>
            <a:r>
              <a:rPr lang="en-US" sz="1600" kern="0" dirty="0" err="1"/>
              <a:t>Φ</a:t>
            </a:r>
            <a:r>
              <a:rPr lang="en-US" sz="1600" kern="0" dirty="0"/>
              <a:t> </a:t>
            </a:r>
          </a:p>
          <a:p>
            <a:pPr marL="809626" lvl="3" indent="0">
              <a:spcBef>
                <a:spcPts val="400"/>
              </a:spcBef>
              <a:buNone/>
            </a:pPr>
            <a:r>
              <a:rPr lang="en-US" sz="1600" kern="0" dirty="0">
                <a:cs typeface="Times New Roman"/>
              </a:rPr>
              <a:t>add </a:t>
            </a:r>
            <a:r>
              <a:rPr lang="en-US" sz="1600" i="1" kern="0" dirty="0">
                <a:cs typeface="Times New Roman"/>
              </a:rPr>
              <a:t>φ </a:t>
            </a:r>
            <a:r>
              <a:rPr lang="en-US" sz="1600" kern="0" dirty="0">
                <a:cs typeface="Times New Roman"/>
              </a:rPr>
              <a:t>to </a:t>
            </a:r>
            <a:r>
              <a:rPr lang="en-US" sz="1600" i="1" kern="0" dirty="0">
                <a:cs typeface="Times New Roman"/>
              </a:rPr>
              <a:t>Examined</a:t>
            </a:r>
            <a:endParaRPr lang="en-US" sz="1600" i="1" kern="0" dirty="0"/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return </a:t>
            </a:r>
            <a:r>
              <a:rPr lang="en-US" sz="1600" i="1" kern="0" dirty="0">
                <a:cs typeface="Times New Roman"/>
              </a:rPr>
              <a:t>Examined</a:t>
            </a: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503334" y="93131"/>
            <a:ext cx="2506134" cy="558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363900" y="671717"/>
            <a:ext cx="3029858" cy="90275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C03C986E-97DF-E84A-B8B4-73F88F7CD527}"/>
              </a:ext>
            </a:extLst>
          </p:cNvPr>
          <p:cNvSpPr txBox="1">
            <a:spLocks/>
          </p:cNvSpPr>
          <p:nvPr/>
        </p:nvSpPr>
        <p:spPr bwMode="auto">
          <a:xfrm>
            <a:off x="9346233" y="495175"/>
            <a:ext cx="2806744" cy="394712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>
                <a:latin typeface="Times New Roman"/>
                <a:cs typeface="Times New Roman"/>
              </a:rPr>
              <a:t>c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r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move</a:t>
            </a:r>
            <a:r>
              <a:rPr lang="en-US" sz="1800" dirty="0"/>
              <a:t>(</a:t>
            </a:r>
            <a:r>
              <a:rPr lang="en-US" sz="1800" i="1" dirty="0"/>
              <a:t>r, d, e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/>
              <a:t>e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unload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)=</a:t>
            </a:r>
            <a:r>
              <a:rPr lang="en-US" sz="1800" i="1" dirty="0"/>
              <a:t>r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 </a:t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en-US" sz="1800" dirty="0"/>
              <a:t>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dirty="0">
                <a:latin typeface="Calibri"/>
                <a:cs typeface="Calibri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l</a:t>
            </a:r>
            <a:br>
              <a:rPr lang="en-US" sz="1800" i="1" baseline="-25000" dirty="0"/>
            </a:br>
            <a:br>
              <a:rPr lang="en-US" sz="1800" i="1" baseline="-25000" dirty="0"/>
            </a:br>
            <a:r>
              <a:rPr lang="en-US" sz="1800" i="1" dirty="0"/>
              <a:t>r</a:t>
            </a:r>
            <a:r>
              <a:rPr lang="en-US" sz="1800" dirty="0"/>
              <a:t> ∈ </a:t>
            </a:r>
            <a:r>
              <a:rPr lang="en-US" sz="1800" i="1" dirty="0"/>
              <a:t>Robots</a:t>
            </a:r>
            <a:br>
              <a:rPr lang="en-US" sz="1800" dirty="0"/>
            </a:br>
            <a:r>
              <a:rPr lang="en-US" sz="1800" i="1" dirty="0"/>
              <a:t>c</a:t>
            </a:r>
            <a:r>
              <a:rPr lang="en-US" sz="1800" dirty="0"/>
              <a:t> ∈ </a:t>
            </a:r>
            <a:r>
              <a:rPr lang="en-US" sz="1800" i="1" dirty="0"/>
              <a:t>Containers</a:t>
            </a:r>
            <a:br>
              <a:rPr lang="en-US" sz="1800" dirty="0"/>
            </a:br>
            <a:r>
              <a:rPr lang="en-US" sz="1800" i="1" dirty="0" err="1"/>
              <a:t>l,d,e</a:t>
            </a:r>
            <a:r>
              <a:rPr lang="en-US" sz="1800" dirty="0"/>
              <a:t> ∈ </a:t>
            </a:r>
            <a:r>
              <a:rPr lang="en-US" sz="1800" i="1" dirty="0" err="1"/>
              <a:t>Locs</a:t>
            </a:r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3FC78A-A19C-1FAC-3910-7280FEC3374B}"/>
              </a:ext>
            </a:extLst>
          </p:cNvPr>
          <p:cNvSpPr/>
          <p:nvPr/>
        </p:nvSpPr>
        <p:spPr>
          <a:xfrm>
            <a:off x="5830648" y="669164"/>
            <a:ext cx="3451716" cy="1302921"/>
          </a:xfrm>
          <a:prstGeom prst="rect">
            <a:avLst/>
          </a:prstGeom>
          <a:noFill/>
          <a:ln>
            <a:solidFill>
              <a:srgbClr val="21985D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Queue = </a:t>
            </a:r>
            <a:r>
              <a:rPr lang="ro-RO" dirty="0">
                <a:latin typeface="Times New Roman" charset="0"/>
                <a:cs typeface="Calibri"/>
              </a:rPr>
              <a:t>⟨</a:t>
            </a:r>
            <a:r>
              <a:rPr lang="ro-RO" dirty="0">
                <a:latin typeface="Calibri"/>
                <a:cs typeface="Calibri"/>
              </a:rPr>
              <a:t>loc(c1)=r1</a:t>
            </a:r>
            <a:r>
              <a:rPr lang="ro-RO" dirty="0">
                <a:latin typeface="Times New Roman" charset="0"/>
                <a:cs typeface="Times New Roman"/>
              </a:rPr>
              <a:t>⟩</a:t>
            </a:r>
            <a:br>
              <a:rPr lang="ro-RO" dirty="0">
                <a:latin typeface="Times New Roman" charset="0"/>
                <a:cs typeface="Times New Roman"/>
              </a:rPr>
            </a:br>
            <a:endParaRPr lang="ro-RO" dirty="0">
              <a:latin typeface="Times New Roman" charset="0"/>
              <a:cs typeface="Times New Roman"/>
            </a:endParaRPr>
          </a:p>
          <a:p>
            <a:pPr indent="-57150">
              <a:spcBef>
                <a:spcPts val="400"/>
              </a:spcBef>
            </a:pPr>
            <a:r>
              <a:rPr lang="en-US" i="1" dirty="0">
                <a:latin typeface="Times New Roman"/>
                <a:cs typeface="Times New Roman"/>
              </a:rPr>
              <a:t>Examined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indent="-57150">
              <a:spcBef>
                <a:spcPts val="400"/>
              </a:spcBef>
            </a:pPr>
            <a:r>
              <a:rPr lang="en-US" i="1" dirty="0">
                <a:solidFill>
                  <a:srgbClr val="C00000"/>
                </a:solidFill>
                <a:latin typeface="Times New Roman Regular" charset="0"/>
                <a:cs typeface="Times New Roman"/>
              </a:rPr>
              <a:t>φ</a:t>
            </a:r>
            <a:r>
              <a:rPr lang="en-US" dirty="0">
                <a:solidFill>
                  <a:srgbClr val="C00000"/>
                </a:solidFill>
                <a:latin typeface="Times New Roman Regular" charset="0"/>
                <a:cs typeface="Times New Roman"/>
              </a:rPr>
              <a:t> = </a:t>
            </a:r>
            <a:r>
              <a:rPr lang="ro-RO" dirty="0">
                <a:solidFill>
                  <a:srgbClr val="C00000"/>
                </a:solidFill>
                <a:latin typeface="Calibri"/>
                <a:cs typeface="Calibri"/>
              </a:rPr>
              <a:t>loc(r1)=d3</a:t>
            </a:r>
            <a:r>
              <a:rPr lang="ro-RO" dirty="0">
                <a:latin typeface="Times New Roman" panose="02020603050405020304" pitchFamily="18" charset="0"/>
                <a:cs typeface="Calibri"/>
              </a:rPr>
              <a:t>   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  <a:sym typeface="Wingdings" pitchFamily="2" charset="2"/>
              </a:rPr>
              <a:t> 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</a:t>
            </a:r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s</a:t>
            </a:r>
            <a:r>
              <a:rPr lang="ro-RO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0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⊨ </a:t>
            </a:r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φ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1037BF-A624-D603-F1E2-34B67EA94F69}"/>
              </a:ext>
            </a:extLst>
          </p:cNvPr>
          <p:cNvGrpSpPr/>
          <p:nvPr/>
        </p:nvGrpSpPr>
        <p:grpSpPr>
          <a:xfrm>
            <a:off x="512295" y="4858433"/>
            <a:ext cx="4906458" cy="1773936"/>
            <a:chOff x="512295" y="4858433"/>
            <a:chExt cx="4906458" cy="1773936"/>
          </a:xfrm>
        </p:grpSpPr>
        <p:sp>
          <p:nvSpPr>
            <p:cNvPr id="52" name="Rectangle 891">
              <a:extLst>
                <a:ext uri="{FF2B5EF4-FFF2-40B4-BE49-F238E27FC236}">
                  <a16:creationId xmlns:a16="http://schemas.microsoft.com/office/drawing/2014/main" id="{86919BFC-9969-E138-1F14-83010E873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766" y="6079826"/>
              <a:ext cx="65" cy="261610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3" name="Rectangle 891">
              <a:extLst>
                <a:ext uri="{FF2B5EF4-FFF2-40B4-BE49-F238E27FC236}">
                  <a16:creationId xmlns:a16="http://schemas.microsoft.com/office/drawing/2014/main" id="{D0C97756-52CD-D96E-D502-8F33D2D23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149" y="6131430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C1383F-6486-6BBD-46C6-F554A3A4EDB3}"/>
                </a:ext>
              </a:extLst>
            </p:cNvPr>
            <p:cNvGrpSpPr/>
            <p:nvPr/>
          </p:nvGrpSpPr>
          <p:grpSpPr>
            <a:xfrm>
              <a:off x="878377" y="5526070"/>
              <a:ext cx="1474982" cy="713196"/>
              <a:chOff x="1045285" y="2272625"/>
              <a:chExt cx="2535019" cy="1225752"/>
            </a:xfrm>
          </p:grpSpPr>
          <p:sp>
            <p:nvSpPr>
              <p:cNvPr id="96" name="Line 853">
                <a:extLst>
                  <a:ext uri="{FF2B5EF4-FFF2-40B4-BE49-F238E27FC236}">
                    <a16:creationId xmlns:a16="http://schemas.microsoft.com/office/drawing/2014/main" id="{459B0941-2A45-7EF9-29D5-B5F5310CD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85" y="3492318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8796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AFEB024-5A26-E10C-FB90-FAC1ED56F06A}"/>
                  </a:ext>
                </a:extLst>
              </p:cNvPr>
              <p:cNvCxnSpPr/>
              <p:nvPr/>
            </p:nvCxnSpPr>
            <p:spPr>
              <a:xfrm>
                <a:off x="2180139" y="22726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reeform 860">
                <a:extLst>
                  <a:ext uri="{FF2B5EF4-FFF2-40B4-BE49-F238E27FC236}">
                    <a16:creationId xmlns:a16="http://schemas.microsoft.com/office/drawing/2014/main" id="{A493AD20-F1FE-10F6-C953-CBFB52734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99" name="Freeform 860">
                <a:extLst>
                  <a:ext uri="{FF2B5EF4-FFF2-40B4-BE49-F238E27FC236}">
                    <a16:creationId xmlns:a16="http://schemas.microsoft.com/office/drawing/2014/main" id="{D1F8DD04-96D1-81CA-0639-773350C72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284995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55" name="Line 853">
              <a:extLst>
                <a:ext uri="{FF2B5EF4-FFF2-40B4-BE49-F238E27FC236}">
                  <a16:creationId xmlns:a16="http://schemas.microsoft.com/office/drawing/2014/main" id="{1121262F-20A9-C76F-18A3-65607C173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855" y="6261794"/>
              <a:ext cx="47883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78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56" name="Freeform 860">
              <a:extLst>
                <a:ext uri="{FF2B5EF4-FFF2-40B4-BE49-F238E27FC236}">
                  <a16:creationId xmlns:a16="http://schemas.microsoft.com/office/drawing/2014/main" id="{2AFF38C7-2A4C-345F-FAD7-FB716B44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94" y="5726420"/>
              <a:ext cx="228776" cy="96035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7" name="Freeform 860">
              <a:extLst>
                <a:ext uri="{FF2B5EF4-FFF2-40B4-BE49-F238E27FC236}">
                  <a16:creationId xmlns:a16="http://schemas.microsoft.com/office/drawing/2014/main" id="{CFC78E71-94E6-E4DB-BB0B-C3D191F29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56" y="5575809"/>
              <a:ext cx="706011" cy="23941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908628E-80E5-8D89-EDBC-81B3BCA866B1}"/>
                </a:ext>
              </a:extLst>
            </p:cNvPr>
            <p:cNvCxnSpPr/>
            <p:nvPr/>
          </p:nvCxnSpPr>
          <p:spPr>
            <a:xfrm>
              <a:off x="2114581" y="6206333"/>
              <a:ext cx="532036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860">
              <a:extLst>
                <a:ext uri="{FF2B5EF4-FFF2-40B4-BE49-F238E27FC236}">
                  <a16:creationId xmlns:a16="http://schemas.microsoft.com/office/drawing/2014/main" id="{7D39CCCB-C42E-689B-A568-C0D0096B9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754" y="6241432"/>
              <a:ext cx="718250" cy="2197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0" name="Freeform 860">
              <a:extLst>
                <a:ext uri="{FF2B5EF4-FFF2-40B4-BE49-F238E27FC236}">
                  <a16:creationId xmlns:a16="http://schemas.microsoft.com/office/drawing/2014/main" id="{3B40E32B-1E9E-FC6F-CB8F-1DCFB483F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777" y="6210206"/>
              <a:ext cx="908041" cy="23810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1" name="Line 853">
              <a:extLst>
                <a:ext uri="{FF2B5EF4-FFF2-40B4-BE49-F238E27FC236}">
                  <a16:creationId xmlns:a16="http://schemas.microsoft.com/office/drawing/2014/main" id="{45606A3D-6858-5EFF-EA7E-E808DDB67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418" y="6628844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62" name="Line 853">
              <a:extLst>
                <a:ext uri="{FF2B5EF4-FFF2-40B4-BE49-F238E27FC236}">
                  <a16:creationId xmlns:a16="http://schemas.microsoft.com/office/drawing/2014/main" id="{0A37B959-BD06-D9E2-DFE7-1FB988099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295" y="6625319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63" name="Line 853">
              <a:extLst>
                <a:ext uri="{FF2B5EF4-FFF2-40B4-BE49-F238E27FC236}">
                  <a16:creationId xmlns:a16="http://schemas.microsoft.com/office/drawing/2014/main" id="{2010D163-F1E4-C8AC-C92E-179CE0C80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580" y="5883948"/>
              <a:ext cx="1064074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57B45B2-A599-2250-005E-C70C144BE480}"/>
                </a:ext>
              </a:extLst>
            </p:cNvPr>
            <p:cNvGrpSpPr/>
            <p:nvPr/>
          </p:nvGrpSpPr>
          <p:grpSpPr>
            <a:xfrm>
              <a:off x="2187053" y="4858433"/>
              <a:ext cx="972422" cy="825254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72" name="Oval 859">
                <a:extLst>
                  <a:ext uri="{FF2B5EF4-FFF2-40B4-BE49-F238E27FC236}">
                    <a16:creationId xmlns:a16="http://schemas.microsoft.com/office/drawing/2014/main" id="{78363D55-75D8-470A-2143-428D19C66F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3" name="Oval 861">
                <a:extLst>
                  <a:ext uri="{FF2B5EF4-FFF2-40B4-BE49-F238E27FC236}">
                    <a16:creationId xmlns:a16="http://schemas.microsoft.com/office/drawing/2014/main" id="{A0CC6C47-457D-BCFA-64E4-6052355CE2B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4" name="Oval 862">
                <a:extLst>
                  <a:ext uri="{FF2B5EF4-FFF2-40B4-BE49-F238E27FC236}">
                    <a16:creationId xmlns:a16="http://schemas.microsoft.com/office/drawing/2014/main" id="{1FA4EA4E-CC67-462E-3FC0-71CB323115E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5" name="Oval 863">
                <a:extLst>
                  <a:ext uri="{FF2B5EF4-FFF2-40B4-BE49-F238E27FC236}">
                    <a16:creationId xmlns:a16="http://schemas.microsoft.com/office/drawing/2014/main" id="{45E36ADB-7654-1587-C99A-1DDD5872F5A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6" name="Oval 863">
                <a:extLst>
                  <a:ext uri="{FF2B5EF4-FFF2-40B4-BE49-F238E27FC236}">
                    <a16:creationId xmlns:a16="http://schemas.microsoft.com/office/drawing/2014/main" id="{7B9384FE-2710-429E-1D56-A429A4178DF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4141DB8-2452-6EAF-607B-60143188622E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92" name="Freeform 860">
                  <a:extLst>
                    <a:ext uri="{FF2B5EF4-FFF2-40B4-BE49-F238E27FC236}">
                      <a16:creationId xmlns:a16="http://schemas.microsoft.com/office/drawing/2014/main" id="{CE66EC9C-F452-36DD-4B0C-BB946D6773A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Rectangle 864">
                  <a:extLst>
                    <a:ext uri="{FF2B5EF4-FFF2-40B4-BE49-F238E27FC236}">
                      <a16:creationId xmlns:a16="http://schemas.microsoft.com/office/drawing/2014/main" id="{0006D578-2F79-2159-82D8-BC09DFEC6B9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94" name="Freeform 865">
                  <a:extLst>
                    <a:ext uri="{FF2B5EF4-FFF2-40B4-BE49-F238E27FC236}">
                      <a16:creationId xmlns:a16="http://schemas.microsoft.com/office/drawing/2014/main" id="{C33ED468-C0D7-307F-0B83-F7E3DE274AF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Freeform 866">
                  <a:extLst>
                    <a:ext uri="{FF2B5EF4-FFF2-40B4-BE49-F238E27FC236}">
                      <a16:creationId xmlns:a16="http://schemas.microsoft.com/office/drawing/2014/main" id="{AA5E8659-D26A-5100-FBB0-42F5B301A4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2F3D26AE-542B-1F4C-7971-EC53E68D5873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79" name="Oval 878">
                  <a:extLst>
                    <a:ext uri="{FF2B5EF4-FFF2-40B4-BE49-F238E27FC236}">
                      <a16:creationId xmlns:a16="http://schemas.microsoft.com/office/drawing/2014/main" id="{A6B5C4AB-83C0-EAEA-5DDF-27B6F9EA3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0" name="Rectangle 880">
                  <a:extLst>
                    <a:ext uri="{FF2B5EF4-FFF2-40B4-BE49-F238E27FC236}">
                      <a16:creationId xmlns:a16="http://schemas.microsoft.com/office/drawing/2014/main" id="{E27B9398-6392-EA11-4D34-AF7682B3A1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1" name="Oval 878">
                  <a:extLst>
                    <a:ext uri="{FF2B5EF4-FFF2-40B4-BE49-F238E27FC236}">
                      <a16:creationId xmlns:a16="http://schemas.microsoft.com/office/drawing/2014/main" id="{D5D885CA-C168-DB48-F95D-E2CBAC1CBE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2" name="Line 881">
                  <a:extLst>
                    <a:ext uri="{FF2B5EF4-FFF2-40B4-BE49-F238E27FC236}">
                      <a16:creationId xmlns:a16="http://schemas.microsoft.com/office/drawing/2014/main" id="{8BF2F9E0-2779-FBC7-AD63-33F5FB35E9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3" name="Line 882">
                  <a:extLst>
                    <a:ext uri="{FF2B5EF4-FFF2-40B4-BE49-F238E27FC236}">
                      <a16:creationId xmlns:a16="http://schemas.microsoft.com/office/drawing/2014/main" id="{D4885E88-10A1-69A5-E42F-09F09BA059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4" name="Rectangle 880">
                  <a:extLst>
                    <a:ext uri="{FF2B5EF4-FFF2-40B4-BE49-F238E27FC236}">
                      <a16:creationId xmlns:a16="http://schemas.microsoft.com/office/drawing/2014/main" id="{A5E78D78-03C3-0D0D-4564-85EEBD21A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5" name="Oval 878">
                  <a:extLst>
                    <a:ext uri="{FF2B5EF4-FFF2-40B4-BE49-F238E27FC236}">
                      <a16:creationId xmlns:a16="http://schemas.microsoft.com/office/drawing/2014/main" id="{AE7F1E4B-60AC-080E-D861-92750419DB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6" name="Line 882">
                  <a:extLst>
                    <a:ext uri="{FF2B5EF4-FFF2-40B4-BE49-F238E27FC236}">
                      <a16:creationId xmlns:a16="http://schemas.microsoft.com/office/drawing/2014/main" id="{82DC6EA5-6D1F-75C2-C883-693AAA65B0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7" name="Line 882">
                  <a:extLst>
                    <a:ext uri="{FF2B5EF4-FFF2-40B4-BE49-F238E27FC236}">
                      <a16:creationId xmlns:a16="http://schemas.microsoft.com/office/drawing/2014/main" id="{B959D533-792B-B1F6-E73D-B478FF5A1C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8" name="Line 884">
                  <a:extLst>
                    <a:ext uri="{FF2B5EF4-FFF2-40B4-BE49-F238E27FC236}">
                      <a16:creationId xmlns:a16="http://schemas.microsoft.com/office/drawing/2014/main" id="{FAD1CEEA-2E4B-346C-255B-C7EFB97670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9" name="Oval 885">
                  <a:extLst>
                    <a:ext uri="{FF2B5EF4-FFF2-40B4-BE49-F238E27FC236}">
                      <a16:creationId xmlns:a16="http://schemas.microsoft.com/office/drawing/2014/main" id="{A11B669C-1990-7376-04EF-659CA8DEC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0" name="Line 881">
                  <a:extLst>
                    <a:ext uri="{FF2B5EF4-FFF2-40B4-BE49-F238E27FC236}">
                      <a16:creationId xmlns:a16="http://schemas.microsoft.com/office/drawing/2014/main" id="{B0269B64-1103-3DA8-1CB0-CB3FF9A4B5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1" name="Line 882">
                  <a:extLst>
                    <a:ext uri="{FF2B5EF4-FFF2-40B4-BE49-F238E27FC236}">
                      <a16:creationId xmlns:a16="http://schemas.microsoft.com/office/drawing/2014/main" id="{96BE585B-8982-9B06-4681-AF24ADC69A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B3B44C7-0AFC-6BDE-AC2F-0EE212D2E9E6}"/>
                </a:ext>
              </a:extLst>
            </p:cNvPr>
            <p:cNvGrpSpPr/>
            <p:nvPr/>
          </p:nvGrpSpPr>
          <p:grpSpPr>
            <a:xfrm>
              <a:off x="563879" y="6238796"/>
              <a:ext cx="434962" cy="326624"/>
              <a:chOff x="1012668" y="905028"/>
              <a:chExt cx="747559" cy="561359"/>
            </a:xfrm>
          </p:grpSpPr>
          <p:sp>
            <p:nvSpPr>
              <p:cNvPr id="68" name="Line 853">
                <a:extLst>
                  <a:ext uri="{FF2B5EF4-FFF2-40B4-BE49-F238E27FC236}">
                    <a16:creationId xmlns:a16="http://schemas.microsoft.com/office/drawing/2014/main" id="{A0B70CD8-5EF2-E916-E86A-AD9D92BF1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69" name="Rectangle 876">
                <a:extLst>
                  <a:ext uri="{FF2B5EF4-FFF2-40B4-BE49-F238E27FC236}">
                    <a16:creationId xmlns:a16="http://schemas.microsoft.com/office/drawing/2014/main" id="{ADF4DB35-646C-B10B-A6B2-AE3ABFA057A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05028"/>
                <a:ext cx="112" cy="449622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70" name="Rectangle 873">
                <a:extLst>
                  <a:ext uri="{FF2B5EF4-FFF2-40B4-BE49-F238E27FC236}">
                    <a16:creationId xmlns:a16="http://schemas.microsoft.com/office/drawing/2014/main" id="{6684EC3E-B231-178F-DB6C-AB18929CC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71" name="Freeform 875">
                <a:extLst>
                  <a:ext uri="{FF2B5EF4-FFF2-40B4-BE49-F238E27FC236}">
                    <a16:creationId xmlns:a16="http://schemas.microsoft.com/office/drawing/2014/main" id="{57AB08C1-6014-874D-446A-D488153B8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0248B7E-5ACF-F911-AE17-F9FA1C2C2788}"/>
                </a:ext>
              </a:extLst>
            </p:cNvPr>
            <p:cNvSpPr/>
            <p:nvPr/>
          </p:nvSpPr>
          <p:spPr>
            <a:xfrm>
              <a:off x="3798535" y="5736760"/>
              <a:ext cx="1620218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i="1" dirty="0">
                  <a:latin typeface="Times New Roman"/>
                  <a:cs typeface="Times New Roman"/>
                </a:rPr>
                <a:t>s</a:t>
              </a:r>
              <a:r>
                <a:rPr lang="en-US" sz="1700" baseline="-25000" dirty="0">
                  <a:latin typeface="Times New Roman"/>
                  <a:cs typeface="Times New Roman"/>
                </a:rPr>
                <a:t>0</a:t>
              </a:r>
              <a:r>
                <a:rPr lang="en-US" sz="1700" dirty="0">
                  <a:latin typeface="Times New Roman"/>
                  <a:ea typeface="Times New Roman"/>
                  <a:cs typeface="Times New Roman"/>
                </a:rPr>
                <a:t> = </a:t>
              </a:r>
              <a:r>
                <a:rPr lang="ro-RO" sz="1700" dirty="0"/>
                <a:t>{</a:t>
              </a:r>
              <a:r>
                <a:rPr lang="ro-RO" sz="1700" dirty="0">
                  <a:latin typeface="Calibri"/>
                </a:rPr>
                <a:t>loc(r1)=d3,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cargo(r1)=nil,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loc(c1)=d1</a:t>
              </a:r>
              <a:r>
                <a:rPr lang="ro-RO" sz="1700" dirty="0"/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25024EF-C798-4798-CE0D-725728043D96}"/>
                </a:ext>
              </a:extLst>
            </p:cNvPr>
            <p:cNvCxnSpPr/>
            <p:nvPr/>
          </p:nvCxnSpPr>
          <p:spPr>
            <a:xfrm>
              <a:off x="3241859" y="5580542"/>
              <a:ext cx="65440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D50CD4C-C573-7743-63E5-9AEACF2DFBA4}"/>
              </a:ext>
            </a:extLst>
          </p:cNvPr>
          <p:cNvGrpSpPr>
            <a:grpSpLocks noChangeAspect="1"/>
          </p:cNvGrpSpPr>
          <p:nvPr/>
        </p:nvGrpSpPr>
        <p:grpSpPr>
          <a:xfrm>
            <a:off x="9365579" y="5120328"/>
            <a:ext cx="2528616" cy="1389888"/>
            <a:chOff x="9092408" y="5102469"/>
            <a:chExt cx="2818108" cy="1549011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4986036-5C07-1CB2-213D-54D2F6F06D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53274" y="5102469"/>
              <a:ext cx="2657242" cy="1147446"/>
              <a:chOff x="5323352" y="4678231"/>
              <a:chExt cx="2952491" cy="1274940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02EA5164-E159-6557-9147-379135119774}"/>
                  </a:ext>
                </a:extLst>
              </p:cNvPr>
              <p:cNvGrpSpPr/>
              <p:nvPr/>
            </p:nvGrpSpPr>
            <p:grpSpPr>
              <a:xfrm>
                <a:off x="7288292" y="5578688"/>
                <a:ext cx="987551" cy="367987"/>
                <a:chOff x="8801532" y="4013715"/>
                <a:chExt cx="1371600" cy="511093"/>
              </a:xfrm>
            </p:grpSpPr>
            <p:sp>
              <p:nvSpPr>
                <p:cNvPr id="208" name="Lightning Bolt 207">
                  <a:extLst>
                    <a:ext uri="{FF2B5EF4-FFF2-40B4-BE49-F238E27FC236}">
                      <a16:creationId xmlns:a16="http://schemas.microsoft.com/office/drawing/2014/main" id="{0A954EBF-6482-DB6C-B588-407E95FEA480}"/>
                    </a:ext>
                  </a:extLst>
                </p:cNvPr>
                <p:cNvSpPr/>
                <p:nvPr/>
              </p:nvSpPr>
              <p:spPr>
                <a:xfrm rot="19965343">
                  <a:off x="9139183" y="4118408"/>
                  <a:ext cx="619075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9" name="Freeform 860">
                  <a:extLst>
                    <a:ext uri="{FF2B5EF4-FFF2-40B4-BE49-F238E27FC236}">
                      <a16:creationId xmlns:a16="http://schemas.microsoft.com/office/drawing/2014/main" id="{CB201E8F-D825-EDA0-7A47-9BB565949C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1532" y="4026280"/>
                  <a:ext cx="1371600" cy="320040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14057D95-DDC3-AF28-754C-F1C2A6BE0039}"/>
                    </a:ext>
                  </a:extLst>
                </p:cNvPr>
                <p:cNvCxnSpPr/>
                <p:nvPr/>
              </p:nvCxnSpPr>
              <p:spPr>
                <a:xfrm>
                  <a:off x="9047075" y="4017699"/>
                  <a:ext cx="1124712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173D6F63-65D6-F812-B5D8-1C4655098EF3}"/>
                    </a:ext>
                  </a:extLst>
                </p:cNvPr>
                <p:cNvCxnSpPr/>
                <p:nvPr/>
              </p:nvCxnSpPr>
              <p:spPr>
                <a:xfrm flipV="1">
                  <a:off x="9829800" y="4013715"/>
                  <a:ext cx="341987" cy="332605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AFB0DECE-8724-83E9-0DBA-C6405E39FD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97725" y="4349095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4E9EE789-66EB-63C7-31F3-96879BEA3D81}"/>
                  </a:ext>
                </a:extLst>
              </p:cNvPr>
              <p:cNvGrpSpPr/>
              <p:nvPr/>
            </p:nvGrpSpPr>
            <p:grpSpPr>
              <a:xfrm>
                <a:off x="5323352" y="5509529"/>
                <a:ext cx="1253855" cy="443642"/>
                <a:chOff x="6504246" y="3854161"/>
                <a:chExt cx="1741467" cy="616169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DCB7568F-317C-C5DF-D4D7-C6773B0FCF07}"/>
                    </a:ext>
                  </a:extLst>
                </p:cNvPr>
                <p:cNvGrpSpPr/>
                <p:nvPr/>
              </p:nvGrpSpPr>
              <p:grpSpPr>
                <a:xfrm>
                  <a:off x="6504246" y="3854161"/>
                  <a:ext cx="1589458" cy="616169"/>
                  <a:chOff x="6135946" y="3854161"/>
                  <a:chExt cx="1589458" cy="616169"/>
                </a:xfrm>
              </p:grpSpPr>
              <p:sp>
                <p:nvSpPr>
                  <p:cNvPr id="204" name="Lightning Bolt 203">
                    <a:extLst>
                      <a:ext uri="{FF2B5EF4-FFF2-40B4-BE49-F238E27FC236}">
                        <a16:creationId xmlns:a16="http://schemas.microsoft.com/office/drawing/2014/main" id="{15362866-4519-0216-C07C-E561CB192361}"/>
                      </a:ext>
                    </a:extLst>
                  </p:cNvPr>
                  <p:cNvSpPr/>
                  <p:nvPr/>
                </p:nvSpPr>
                <p:spPr>
                  <a:xfrm rot="19965343">
                    <a:off x="6135946" y="4063930"/>
                    <a:ext cx="760257" cy="406400"/>
                  </a:xfrm>
                  <a:prstGeom prst="lightningBolt">
                    <a:avLst/>
                  </a:prstGeom>
                  <a:solidFill>
                    <a:srgbClr val="CDC9C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4877324F-9329-315E-333B-20DF8672ECDC}"/>
                      </a:ext>
                    </a:extLst>
                  </p:cNvPr>
                  <p:cNvCxnSpPr/>
                  <p:nvPr/>
                </p:nvCxnSpPr>
                <p:spPr>
                  <a:xfrm>
                    <a:off x="6591548" y="3854161"/>
                    <a:ext cx="1133856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3CE7549F-6977-F951-026E-907BD05D08A2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V="1">
                    <a:off x="6173361" y="3859976"/>
                    <a:ext cx="423087" cy="41148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AA8CCCA8-464D-EFF7-47E2-4216BC234D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01786" y="4296856"/>
                    <a:ext cx="261014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3" name="Freeform 860">
                  <a:extLst>
                    <a:ext uri="{FF2B5EF4-FFF2-40B4-BE49-F238E27FC236}">
                      <a16:creationId xmlns:a16="http://schemas.microsoft.com/office/drawing/2014/main" id="{5F0FC015-2BF0-69A2-B90D-D9499CA7F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2378" y="3865501"/>
                  <a:ext cx="1723335" cy="429768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06" name="Line 853">
                <a:extLst>
                  <a:ext uri="{FF2B5EF4-FFF2-40B4-BE49-F238E27FC236}">
                    <a16:creationId xmlns:a16="http://schemas.microsoft.com/office/drawing/2014/main" id="{95208EE6-590F-3C14-7368-0CBA89611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7843" y="5947252"/>
                <a:ext cx="1316735" cy="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447800" contourW="6350" prstMaterial="legacyPlastic">
                <a:bevelT w="13500" h="13500" prst="angle"/>
                <a:bevelB w="13500" h="13500" prst="angle"/>
                <a:extrusionClr>
                  <a:srgbClr val="FBDFC1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b">
                <a:flatTx/>
              </a:bodyPr>
              <a:lstStyle/>
              <a:p>
                <a:r>
                  <a:rPr lang="en-US" sz="1700" dirty="0">
                    <a:latin typeface="Calibri" panose="020F0502020204030204" pitchFamily="34" charset="0"/>
                    <a:ea typeface="Times New Roman"/>
                    <a:cs typeface="Times New Roman"/>
                  </a:rPr>
                  <a:t>          d3</a:t>
                </a:r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D3C7DD36-6C69-5832-521F-27CBF00A4D3D}"/>
                  </a:ext>
                </a:extLst>
              </p:cNvPr>
              <p:cNvGrpSpPr/>
              <p:nvPr/>
            </p:nvGrpSpPr>
            <p:grpSpPr>
              <a:xfrm>
                <a:off x="6377267" y="4678231"/>
                <a:ext cx="1203321" cy="1021208"/>
                <a:chOff x="3906167" y="3324390"/>
                <a:chExt cx="1671281" cy="1418344"/>
              </a:xfrm>
              <a:solidFill>
                <a:srgbClr val="93D2FE"/>
              </a:solidFill>
            </p:grpSpPr>
            <p:sp>
              <p:nvSpPr>
                <p:cNvPr id="113" name="Oval 859">
                  <a:extLst>
                    <a:ext uri="{FF2B5EF4-FFF2-40B4-BE49-F238E27FC236}">
                      <a16:creationId xmlns:a16="http://schemas.microsoft.com/office/drawing/2014/main" id="{6F387282-0105-DEC9-ACC1-31DE46F09FE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80464" y="4434841"/>
                  <a:ext cx="137823" cy="1512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4" name="Oval 861">
                  <a:extLst>
                    <a:ext uri="{FF2B5EF4-FFF2-40B4-BE49-F238E27FC236}">
                      <a16:creationId xmlns:a16="http://schemas.microsoft.com/office/drawing/2014/main" id="{BF4C148F-B9C2-9EAE-33C0-5991AD51B5D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06168" y="4588788"/>
                  <a:ext cx="142659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6" name="Oval 862">
                  <a:extLst>
                    <a:ext uri="{FF2B5EF4-FFF2-40B4-BE49-F238E27FC236}">
                      <a16:creationId xmlns:a16="http://schemas.microsoft.com/office/drawing/2014/main" id="{E3A5BE80-C2A6-81CC-3CE9-E55CE8F709A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21673" y="4588788"/>
                  <a:ext cx="137823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7" name="Oval 863">
                  <a:extLst>
                    <a:ext uri="{FF2B5EF4-FFF2-40B4-BE49-F238E27FC236}">
                      <a16:creationId xmlns:a16="http://schemas.microsoft.com/office/drawing/2014/main" id="{017F2745-E2B0-C726-BAEE-630886FE8D6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1432" y="4586087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8" name="Oval 863">
                  <a:extLst>
                    <a:ext uri="{FF2B5EF4-FFF2-40B4-BE49-F238E27FC236}">
                      <a16:creationId xmlns:a16="http://schemas.microsoft.com/office/drawing/2014/main" id="{37462944-B644-32B7-42E6-716625B0A62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90648" y="4587968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F1BD0288-1D1B-50E3-8112-63DF3208F18D}"/>
                    </a:ext>
                  </a:extLst>
                </p:cNvPr>
                <p:cNvGrpSpPr/>
                <p:nvPr/>
              </p:nvGrpSpPr>
              <p:grpSpPr>
                <a:xfrm>
                  <a:off x="3906167" y="4047050"/>
                  <a:ext cx="1671281" cy="539042"/>
                  <a:chOff x="1320274" y="4580303"/>
                  <a:chExt cx="1671281" cy="467246"/>
                </a:xfrm>
                <a:grpFill/>
              </p:grpSpPr>
              <p:sp>
                <p:nvSpPr>
                  <p:cNvPr id="198" name="Freeform 860">
                    <a:extLst>
                      <a:ext uri="{FF2B5EF4-FFF2-40B4-BE49-F238E27FC236}">
                        <a16:creationId xmlns:a16="http://schemas.microsoft.com/office/drawing/2014/main" id="{60489801-689B-4551-78DB-2EDB97ED8B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0274" y="4580303"/>
                    <a:ext cx="743865" cy="15664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9" name="Rectangle 864">
                    <a:extLst>
                      <a:ext uri="{FF2B5EF4-FFF2-40B4-BE49-F238E27FC236}">
                        <a16:creationId xmlns:a16="http://schemas.microsoft.com/office/drawing/2014/main" id="{EA5E7F16-0ACD-CB5F-79FB-A9545A6C47C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20274" y="4736954"/>
                    <a:ext cx="557094" cy="310595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 panose="020F0502020204030204" pitchFamily="34" charset="0"/>
                        <a:ea typeface="Calibri"/>
                        <a:cs typeface="Calibri"/>
                      </a:rPr>
                      <a:t>r1</a:t>
                    </a:r>
                  </a:p>
                </p:txBody>
              </p:sp>
              <p:sp>
                <p:nvSpPr>
                  <p:cNvPr id="200" name="Freeform 865">
                    <a:extLst>
                      <a:ext uri="{FF2B5EF4-FFF2-40B4-BE49-F238E27FC236}">
                        <a16:creationId xmlns:a16="http://schemas.microsoft.com/office/drawing/2014/main" id="{38ED02D3-8163-993C-AF8D-76208DBFAE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580303"/>
                    <a:ext cx="186771" cy="467242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1" name="Freeform 866">
                    <a:extLst>
                      <a:ext uri="{FF2B5EF4-FFF2-40B4-BE49-F238E27FC236}">
                        <a16:creationId xmlns:a16="http://schemas.microsoft.com/office/drawing/2014/main" id="{FACECC11-B2E2-50D4-08AC-0BE0E7E075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878539"/>
                    <a:ext cx="1114187" cy="168998"/>
                  </a:xfrm>
                  <a:custGeom>
                    <a:avLst/>
                    <a:gdLst>
                      <a:gd name="T0" fmla="*/ 0 w 288"/>
                      <a:gd name="T1" fmla="*/ 449 h 48"/>
                      <a:gd name="T2" fmla="*/ 2608 w 288"/>
                      <a:gd name="T3" fmla="*/ 449 h 48"/>
                      <a:gd name="T4" fmla="*/ 3133 w 288"/>
                      <a:gd name="T5" fmla="*/ 0 h 48"/>
                      <a:gd name="T6" fmla="*/ 524 w 288"/>
                      <a:gd name="T7" fmla="*/ 0 h 48"/>
                      <a:gd name="T8" fmla="*/ 0 w 288"/>
                      <a:gd name="T9" fmla="*/ 449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8"/>
                      <a:gd name="T17" fmla="*/ 288 w 28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8">
                        <a:moveTo>
                          <a:pt x="0" y="48"/>
                        </a:moveTo>
                        <a:lnTo>
                          <a:pt x="240" y="48"/>
                        </a:lnTo>
                        <a:lnTo>
                          <a:pt x="288" y="0"/>
                        </a:lnTo>
                        <a:lnTo>
                          <a:pt x="48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CFCBC206-E839-608A-ED0A-D3831B4499E5}"/>
                    </a:ext>
                  </a:extLst>
                </p:cNvPr>
                <p:cNvGrpSpPr/>
                <p:nvPr/>
              </p:nvGrpSpPr>
              <p:grpSpPr>
                <a:xfrm>
                  <a:off x="4596370" y="3324390"/>
                  <a:ext cx="552654" cy="1188720"/>
                  <a:chOff x="1823226" y="3235632"/>
                  <a:chExt cx="552654" cy="1188720"/>
                </a:xfrm>
                <a:grpFill/>
              </p:grpSpPr>
              <p:sp>
                <p:nvSpPr>
                  <p:cNvPr id="121" name="Oval 878">
                    <a:extLst>
                      <a:ext uri="{FF2B5EF4-FFF2-40B4-BE49-F238E27FC236}">
                        <a16:creationId xmlns:a16="http://schemas.microsoft.com/office/drawing/2014/main" id="{5B8E95F7-0FA9-10A5-12D7-23ED2F0FE5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6977" y="439410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2" name="Rectangle 880">
                    <a:extLst>
                      <a:ext uri="{FF2B5EF4-FFF2-40B4-BE49-F238E27FC236}">
                        <a16:creationId xmlns:a16="http://schemas.microsoft.com/office/drawing/2014/main" id="{ABE2BED1-B315-0F81-A837-7BC83998C0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7548" y="3720625"/>
                    <a:ext cx="109828" cy="68636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3" name="Oval 878">
                    <a:extLst>
                      <a:ext uri="{FF2B5EF4-FFF2-40B4-BE49-F238E27FC236}">
                        <a16:creationId xmlns:a16="http://schemas.microsoft.com/office/drawing/2014/main" id="{D813384F-D3C3-CA57-D99C-C32D093E21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8534" y="370836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4" name="Line 881">
                    <a:extLst>
                      <a:ext uri="{FF2B5EF4-FFF2-40B4-BE49-F238E27FC236}">
                        <a16:creationId xmlns:a16="http://schemas.microsoft.com/office/drawing/2014/main" id="{EB213AFC-BED3-EC0E-E24E-2291791720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7377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5" name="Line 882">
                    <a:extLst>
                      <a:ext uri="{FF2B5EF4-FFF2-40B4-BE49-F238E27FC236}">
                        <a16:creationId xmlns:a16="http://schemas.microsoft.com/office/drawing/2014/main" id="{03D1AEB0-8FFB-EE0E-E73A-45586052C4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23226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6" name="Rectangle 880">
                    <a:extLst>
                      <a:ext uri="{FF2B5EF4-FFF2-40B4-BE49-F238E27FC236}">
                        <a16:creationId xmlns:a16="http://schemas.microsoft.com/office/drawing/2014/main" id="{6CF0BE76-2EAD-DF5E-8091-966C3A44D1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00000" flipH="1">
                    <a:off x="2086553" y="3275567"/>
                    <a:ext cx="66541" cy="85795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7" name="Oval 878">
                    <a:extLst>
                      <a:ext uri="{FF2B5EF4-FFF2-40B4-BE49-F238E27FC236}">
                        <a16:creationId xmlns:a16="http://schemas.microsoft.com/office/drawing/2014/main" id="{7C2CD516-750B-1965-F5D0-B72D1A4C18F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00000" flipH="1">
                    <a:off x="2297586" y="3313681"/>
                    <a:ext cx="69069" cy="39007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2" name="Line 882">
                    <a:extLst>
                      <a:ext uri="{FF2B5EF4-FFF2-40B4-BE49-F238E27FC236}">
                        <a16:creationId xmlns:a16="http://schemas.microsoft.com/office/drawing/2014/main" id="{F06F42C5-F912-8DE2-FC37-92FC2A06C7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08380" y="3235632"/>
                    <a:ext cx="166195" cy="553247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3" name="Line 882">
                    <a:extLst>
                      <a:ext uri="{FF2B5EF4-FFF2-40B4-BE49-F238E27FC236}">
                        <a16:creationId xmlns:a16="http://schemas.microsoft.com/office/drawing/2014/main" id="{C62E50C1-A387-3CC6-7CE5-A64409F2C6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19974" y="3238739"/>
                    <a:ext cx="147328" cy="577282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4" name="Line 884">
                    <a:extLst>
                      <a:ext uri="{FF2B5EF4-FFF2-40B4-BE49-F238E27FC236}">
                        <a16:creationId xmlns:a16="http://schemas.microsoft.com/office/drawing/2014/main" id="{6A4F477B-FEEB-F9C5-30B3-83804D1392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360577" y="3338154"/>
                    <a:ext cx="0" cy="103603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5" name="Oval 885">
                    <a:extLst>
                      <a:ext uri="{FF2B5EF4-FFF2-40B4-BE49-F238E27FC236}">
                        <a16:creationId xmlns:a16="http://schemas.microsoft.com/office/drawing/2014/main" id="{7903413A-95C7-61F9-20EB-06F06A697A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343884" y="3447019"/>
                    <a:ext cx="31996" cy="70709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6" name="Line 881">
                    <a:extLst>
                      <a:ext uri="{FF2B5EF4-FFF2-40B4-BE49-F238E27FC236}">
                        <a16:creationId xmlns:a16="http://schemas.microsoft.com/office/drawing/2014/main" id="{2BE876D3-A78E-B02B-73A9-B21E427064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148636" y="3292202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7" name="Line 882">
                    <a:extLst>
                      <a:ext uri="{FF2B5EF4-FFF2-40B4-BE49-F238E27FC236}">
                        <a16:creationId xmlns:a16="http://schemas.microsoft.com/office/drawing/2014/main" id="{E0A43718-ED16-1992-015A-A14D2D9D76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H="1" flipV="1">
                    <a:off x="2087266" y="3256770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C85DEB1-738C-5579-06A2-1DF00F6C7919}"/>
                  </a:ext>
                </a:extLst>
              </p:cNvPr>
              <p:cNvGrpSpPr/>
              <p:nvPr/>
            </p:nvGrpSpPr>
            <p:grpSpPr>
              <a:xfrm>
                <a:off x="6990430" y="5198257"/>
                <a:ext cx="538242" cy="371128"/>
                <a:chOff x="1012668" y="950932"/>
                <a:chExt cx="747559" cy="515455"/>
              </a:xfrm>
            </p:grpSpPr>
            <p:sp>
              <p:nvSpPr>
                <p:cNvPr id="109" name="Line 853">
                  <a:extLst>
                    <a:ext uri="{FF2B5EF4-FFF2-40B4-BE49-F238E27FC236}">
                      <a16:creationId xmlns:a16="http://schemas.microsoft.com/office/drawing/2014/main" id="{699B07E2-86EF-99B6-F5D5-771DDB8EA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2668" y="1130288"/>
                  <a:ext cx="600568" cy="7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Right">
                    <a:rot lat="60000" lon="0" rev="0"/>
                  </a:camera>
                  <a:lightRig rig="flat" dir="l"/>
                </a:scene3d>
                <a:sp3d extrusionH="266700" contourW="6350" prstMaterial="plastic">
                  <a:bevelT w="13500" h="13500" prst="angle"/>
                  <a:bevelB w="13500" h="13500" prst="angle"/>
                  <a:extrusionClr>
                    <a:srgbClr val="FDFEB5"/>
                  </a:extrusionClr>
                </a:sp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0" name="Rectangle 876">
                  <a:extLst>
                    <a:ext uri="{FF2B5EF4-FFF2-40B4-BE49-F238E27FC236}">
                      <a16:creationId xmlns:a16="http://schemas.microsoft.com/office/drawing/2014/main" id="{593EC519-09B0-840B-EA91-A8E467D1C6C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59818" y="950932"/>
                  <a:ext cx="100" cy="403719"/>
                </a:xfrm>
                <a:prstGeom prst="rect">
                  <a:avLst/>
                </a:prstGeom>
                <a:solidFill>
                  <a:srgbClr val="FDFF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Calibri"/>
                  </a:endParaRPr>
                </a:p>
              </p:txBody>
            </p:sp>
            <p:sp>
              <p:nvSpPr>
                <p:cNvPr id="111" name="Rectangle 873">
                  <a:extLst>
                    <a:ext uri="{FF2B5EF4-FFF2-40B4-BE49-F238E27FC236}">
                      <a16:creationId xmlns:a16="http://schemas.microsoft.com/office/drawing/2014/main" id="{865C58EF-B743-6992-5642-738EDDD41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023" y="1137440"/>
                  <a:ext cx="594305" cy="327629"/>
                </a:xfrm>
                <a:prstGeom prst="rect">
                  <a:avLst/>
                </a:prstGeom>
                <a:solidFill>
                  <a:srgbClr val="FDFF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3152" tIns="18288" rIns="73152" bIns="18288" anchor="ctr"/>
                <a:lstStyle/>
                <a:p>
                  <a:pPr algn="ctr"/>
                  <a:r>
                    <a:rPr lang="en-GB" sz="1700" dirty="0">
                      <a:latin typeface="Calibri" panose="020F0502020204030204" pitchFamily="34" charset="0"/>
                      <a:ea typeface="Times New Roman"/>
                      <a:cs typeface="Calibri"/>
                    </a:rPr>
                    <a:t>c1</a:t>
                  </a:r>
                </a:p>
              </p:txBody>
            </p:sp>
            <p:sp>
              <p:nvSpPr>
                <p:cNvPr id="112" name="Freeform 875">
                  <a:extLst>
                    <a:ext uri="{FF2B5EF4-FFF2-40B4-BE49-F238E27FC236}">
                      <a16:creationId xmlns:a16="http://schemas.microsoft.com/office/drawing/2014/main" id="{3E7B882E-B159-5E96-32AD-D863B8163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3923" y="989071"/>
                  <a:ext cx="146304" cy="477316"/>
                </a:xfrm>
                <a:custGeom>
                  <a:avLst/>
                  <a:gdLst>
                    <a:gd name="T0" fmla="*/ 0 w 48"/>
                    <a:gd name="T1" fmla="*/ 48 h 144"/>
                    <a:gd name="T2" fmla="*/ 48 w 48"/>
                    <a:gd name="T3" fmla="*/ 0 h 144"/>
                    <a:gd name="T4" fmla="*/ 48 w 48"/>
                    <a:gd name="T5" fmla="*/ 96 h 144"/>
                    <a:gd name="T6" fmla="*/ 0 w 48"/>
                    <a:gd name="T7" fmla="*/ 144 h 144"/>
                    <a:gd name="T8" fmla="*/ 0 w 48"/>
                    <a:gd name="T9" fmla="*/ 48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DFFB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2D3EE6D-D44E-C20A-E635-37695433A0F4}"/>
                </a:ext>
              </a:extLst>
            </p:cNvPr>
            <p:cNvSpPr/>
            <p:nvPr/>
          </p:nvSpPr>
          <p:spPr>
            <a:xfrm>
              <a:off x="9092408" y="6297537"/>
              <a:ext cx="269016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1700" i="1" dirty="0">
                  <a:latin typeface="Times New Roman"/>
                  <a:cs typeface="Times New Roman"/>
                </a:rPr>
                <a:t> g</a:t>
              </a:r>
              <a:r>
                <a:rPr lang="ro-RO" sz="1700" dirty="0">
                  <a:latin typeface="Times New Roman"/>
                  <a:cs typeface="Times New Roman"/>
                </a:rPr>
                <a:t> = {</a:t>
              </a:r>
              <a:r>
                <a:rPr lang="ro-RO" sz="1700" dirty="0">
                  <a:latin typeface="Calibri"/>
                  <a:cs typeface="Calibri"/>
                </a:rPr>
                <a:t>loc(r1)=d3, loc(c1)=r1</a:t>
              </a:r>
              <a:r>
                <a:rPr lang="ro-RO" sz="1700" dirty="0">
                  <a:latin typeface="Times New Roman"/>
                  <a:cs typeface="Times New Roman"/>
                </a:rPr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3934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2E2956-5FB7-249D-59F4-276DA1734A82}"/>
              </a:ext>
            </a:extLst>
          </p:cNvPr>
          <p:cNvSpPr txBox="1">
            <a:spLocks/>
          </p:cNvSpPr>
          <p:nvPr/>
        </p:nvSpPr>
        <p:spPr bwMode="auto">
          <a:xfrm>
            <a:off x="105823" y="56053"/>
            <a:ext cx="7248966" cy="5512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sz="1600" kern="0" dirty="0">
                <a:latin typeface="Calibri"/>
                <a:cs typeface="Calibri"/>
              </a:rPr>
              <a:t>RPG-Landmarks</a:t>
            </a:r>
            <a:r>
              <a:rPr lang="en-US" sz="1600" kern="0" dirty="0">
                <a:cs typeface="Times New Roman"/>
              </a:rPr>
              <a:t>(Σ,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kern="0" dirty="0">
                <a:cs typeface="Times New Roman"/>
              </a:rPr>
              <a:t>, </a:t>
            </a:r>
            <a:r>
              <a:rPr lang="en-US" sz="1600" i="1" kern="0" dirty="0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⟨</a:t>
            </a:r>
            <a:r>
              <a:rPr lang="en-US" sz="1600" kern="0" dirty="0" err="1">
                <a:cs typeface="Times New Roman"/>
              </a:rPr>
              <a:t>all literals in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 err="1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⟩; </a:t>
            </a:r>
            <a:r>
              <a:rPr lang="en-US" sz="1600" i="1" kern="0" dirty="0">
                <a:cs typeface="Times New Roman"/>
              </a:rPr>
              <a:t>Examined </a:t>
            </a:r>
            <a:r>
              <a:rPr lang="en-US" sz="1600" kern="0" dirty="0"/>
              <a:t>←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 dirty="0">
                <a:cs typeface="Times New Roman"/>
              </a:rPr>
              <a:t>while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Queue </a:t>
            </a:r>
            <a:r>
              <a:rPr lang="en-US" sz="1600" kern="0" dirty="0">
                <a:cs typeface="Times New Roman"/>
              </a:rPr>
              <a:t>≠ ⟨⟩</a:t>
            </a:r>
            <a:r>
              <a:rPr lang="en-US" sz="1600" b="1" kern="0" dirty="0">
                <a:latin typeface="Times New Roman Regular" charset="0"/>
                <a:cs typeface="Times New Roman Regular" charset="0"/>
              </a:rPr>
              <a:t> do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 ← </a:t>
            </a:r>
            <a:r>
              <a:rPr lang="en-US" sz="1600" kern="0" dirty="0">
                <a:latin typeface="Calibri" panose="020F0502020204030204" pitchFamily="34" charset="0"/>
                <a:cs typeface="Times New Roman"/>
              </a:rPr>
              <a:t>pop</a:t>
            </a:r>
            <a:r>
              <a:rPr lang="en-US" sz="1600" kern="0" dirty="0">
                <a:cs typeface="Times New Roman"/>
              </a:rPr>
              <a:t>(</a:t>
            </a: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>
                <a:latin typeface="Times New Roman" panose="02020603050405020304" pitchFamily="18" charset="0"/>
              </a:rPr>
              <a:t>if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φ</a:t>
            </a:r>
            <a:r>
              <a:rPr lang="en-US" sz="1600" kern="0">
                <a:latin typeface="Times New Roman" panose="02020603050405020304" pitchFamily="18" charset="0"/>
              </a:rPr>
              <a:t> ∉ </a:t>
            </a:r>
            <a:r>
              <a:rPr lang="en-US" sz="1600" i="1" kern="0">
                <a:latin typeface="Times New Roman" panose="02020603050405020304" pitchFamily="18" charset="0"/>
              </a:rPr>
              <a:t>Examined </a:t>
            </a:r>
            <a:r>
              <a:rPr lang="en-US" sz="1600" kern="0">
                <a:latin typeface="Times New Roman" panose="02020603050405020304" pitchFamily="18" charset="0"/>
              </a:rPr>
              <a:t>and </a:t>
            </a:r>
            <a:r>
              <a:rPr lang="en-US" sz="1600" i="1" kern="0">
                <a:latin typeface="Times New Roman" panose="02020603050405020304" pitchFamily="18" charset="0"/>
              </a:rPr>
              <a:t>s</a:t>
            </a:r>
            <a:r>
              <a:rPr lang="en-US" sz="1600" kern="0" baseline="-25000">
                <a:latin typeface="Times New Roman" panose="02020603050405020304" pitchFamily="18" charset="0"/>
              </a:rPr>
              <a:t>0</a:t>
            </a:r>
            <a:r>
              <a:rPr lang="en-US" sz="1600" kern="0">
                <a:latin typeface="Times New Roman" panose="02020603050405020304" pitchFamily="18" charset="0"/>
              </a:rPr>
              <a:t> ⊭ </a:t>
            </a:r>
            <a:r>
              <a:rPr lang="en-US" sz="1600" i="1" kern="0" dirty="0" err="1"/>
              <a:t>φ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b="1" kern="0">
                <a:latin typeface="Times New Roman" panose="02020603050405020304" pitchFamily="18" charset="0"/>
              </a:rPr>
              <a:t>then </a:t>
            </a:r>
            <a:endParaRPr lang="en-US" sz="1600" i="1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1: look for an “action landmark”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R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{actions whose effects include a literal in </a:t>
            </a: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generate RPG from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i="1" kern="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using </a:t>
            </a:r>
            <a:r>
              <a:rPr lang="en-US" sz="1600" i="1" kern="0" dirty="0">
                <a:cs typeface="Times New Roman"/>
              </a:rPr>
              <a:t>A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∖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R</a:t>
            </a:r>
            <a:r>
              <a:rPr lang="en-US" sz="1600" kern="0" dirty="0">
                <a:cs typeface="Times New Roman"/>
              </a:rPr>
              <a:t>, stopping when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>
                <a:cs typeface="Times New Roman"/>
                <a:sym typeface="Wingdings"/>
              </a:rPr>
              <a:t>=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–</a:t>
            </a:r>
            <a:r>
              <a:rPr lang="en-US" sz="1600" kern="0" baseline="-25000" dirty="0">
                <a:cs typeface="Times New Roman"/>
                <a:sym typeface="Wingdings"/>
              </a:rPr>
              <a:t>1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>
                <a:latin typeface="Times New Roman" panose="02020603050405020304" pitchFamily="18" charset="0"/>
              </a:rPr>
              <a:t>// ŝ</a:t>
            </a:r>
            <a:r>
              <a:rPr lang="en-US" sz="1600" i="1" kern="0" baseline="-25000">
                <a:latin typeface="Times New Roman" panose="02020603050405020304" pitchFamily="18" charset="0"/>
              </a:rPr>
              <a:t>k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now includes every atom that’s achievable without R</a:t>
            </a:r>
            <a:br>
              <a:rPr lang="en-US" sz="1600" kern="0">
                <a:latin typeface="Times New Roman" panose="02020603050405020304" pitchFamily="18" charset="0"/>
              </a:rPr>
            </a:b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/>
              <a:t> ← {all actions in </a:t>
            </a:r>
            <a:r>
              <a:rPr lang="en-US" sz="1600" i="1" kern="0" dirty="0"/>
              <a:t>R</a:t>
            </a:r>
            <a:r>
              <a:rPr lang="en-US" sz="1600" kern="0" dirty="0"/>
              <a:t> that are r-applicable in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kern="0" dirty="0"/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if </a:t>
            </a: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>
                <a:cs typeface="Times New Roman"/>
              </a:rPr>
              <a:t> =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  <a:r>
              <a:rPr lang="en-US" sz="1600" kern="0" dirty="0">
                <a:cs typeface="Times New Roman"/>
              </a:rPr>
              <a:t> then return </a:t>
            </a:r>
            <a:r>
              <a:rPr lang="en-US" sz="1600" kern="0" dirty="0">
                <a:latin typeface="Calibri"/>
                <a:cs typeface="Calibri"/>
              </a:rPr>
              <a:t>failure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2: get new landmarks from actions’ preconditions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 err="1"/>
              <a:t>Φ</a:t>
            </a:r>
            <a:r>
              <a:rPr lang="en-US" sz="1600" kern="0" dirty="0"/>
              <a:t> ← {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1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2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kern="0" dirty="0">
                <a:ea typeface="ＭＳ ゴシック"/>
                <a:cs typeface="Times New Roman"/>
              </a:rPr>
              <a:t>…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m</a:t>
            </a:r>
            <a:r>
              <a:rPr lang="en-US" sz="1600" kern="0" dirty="0"/>
              <a:t> | </a:t>
            </a:r>
            <a:r>
              <a:rPr lang="en-US" sz="1600" i="1" kern="0" dirty="0"/>
              <a:t>m </a:t>
            </a:r>
            <a:r>
              <a:rPr lang="en-US" sz="1600" kern="0" dirty="0"/>
              <a:t>≤ 4, 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is a precondition of at least one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</a:t>
            </a:r>
            <a:r>
              <a:rPr lang="en-US" sz="1600" kern="0" dirty="0"/>
              <a:t>, and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 </a:t>
            </a:r>
            <a:r>
              <a:rPr lang="en-US" sz="1600" kern="0" dirty="0"/>
              <a:t>has at least one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as a precondition}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/>
              <a:t>append to </a:t>
            </a:r>
            <a:r>
              <a:rPr lang="en-US" sz="1600" i="1" kern="0" dirty="0"/>
              <a:t>Queue every </a:t>
            </a:r>
            <a:r>
              <a:rPr lang="en-US" sz="1600" i="1" kern="0" dirty="0" err="1"/>
              <a:t>φ</a:t>
            </a:r>
            <a:r>
              <a:rPr lang="en-US" sz="1600" kern="0" dirty="0"/>
              <a:t> ∈ </a:t>
            </a:r>
            <a:r>
              <a:rPr lang="en-US" sz="1600" kern="0" dirty="0" err="1"/>
              <a:t>Φ</a:t>
            </a:r>
            <a:r>
              <a:rPr lang="en-US" sz="1600" kern="0" dirty="0"/>
              <a:t> that isn’t subsumed by another </a:t>
            </a:r>
            <a:r>
              <a:rPr lang="en-US" sz="1600" i="1" kern="0" dirty="0" err="1"/>
              <a:t>φ</a:t>
            </a:r>
            <a:r>
              <a:rPr lang="en-US" sz="1600" kern="0" dirty="0"/>
              <a:t>′</a:t>
            </a:r>
            <a:r>
              <a:rPr lang="en-US" sz="1600" kern="0" baseline="-25000" dirty="0"/>
              <a:t> </a:t>
            </a:r>
            <a:r>
              <a:rPr lang="en-US" sz="1600" kern="0" dirty="0"/>
              <a:t>∈</a:t>
            </a:r>
            <a:r>
              <a:rPr lang="en-US" sz="1600" kern="0" baseline="-25000" dirty="0"/>
              <a:t> </a:t>
            </a:r>
            <a:r>
              <a:rPr lang="en-US" sz="1600" kern="0" dirty="0" err="1"/>
              <a:t>Φ</a:t>
            </a:r>
            <a:r>
              <a:rPr lang="en-US" sz="1600" kern="0" dirty="0"/>
              <a:t> </a:t>
            </a:r>
          </a:p>
          <a:p>
            <a:pPr marL="809626" lvl="3" indent="0">
              <a:spcBef>
                <a:spcPts val="400"/>
              </a:spcBef>
              <a:buNone/>
            </a:pPr>
            <a:r>
              <a:rPr lang="en-US" sz="1600" kern="0" dirty="0">
                <a:cs typeface="Times New Roman"/>
              </a:rPr>
              <a:t>add </a:t>
            </a:r>
            <a:r>
              <a:rPr lang="en-US" sz="1600" i="1" kern="0" dirty="0">
                <a:cs typeface="Times New Roman"/>
              </a:rPr>
              <a:t>φ </a:t>
            </a:r>
            <a:r>
              <a:rPr lang="en-US" sz="1600" kern="0" dirty="0">
                <a:cs typeface="Times New Roman"/>
              </a:rPr>
              <a:t>to </a:t>
            </a:r>
            <a:r>
              <a:rPr lang="en-US" sz="1600" i="1" kern="0" dirty="0">
                <a:cs typeface="Times New Roman"/>
              </a:rPr>
              <a:t>Examined</a:t>
            </a:r>
            <a:endParaRPr lang="en-US" sz="1600" i="1" kern="0" dirty="0"/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return </a:t>
            </a:r>
            <a:r>
              <a:rPr lang="en-US" sz="1600" i="1" kern="0" dirty="0">
                <a:cs typeface="Times New Roman"/>
              </a:rPr>
              <a:t>Examined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FD4770-1CE8-3004-45E4-4FD0CD2CBEF1}"/>
              </a:ext>
            </a:extLst>
          </p:cNvPr>
          <p:cNvSpPr/>
          <p:nvPr/>
        </p:nvSpPr>
        <p:spPr>
          <a:xfrm>
            <a:off x="5830648" y="669164"/>
            <a:ext cx="3451716" cy="1908215"/>
          </a:xfrm>
          <a:prstGeom prst="rect">
            <a:avLst/>
          </a:prstGeom>
          <a:noFill/>
          <a:ln>
            <a:solidFill>
              <a:srgbClr val="21985D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Queue = </a:t>
            </a:r>
            <a:r>
              <a:rPr lang="ro-RO" dirty="0">
                <a:latin typeface="Times New Roman" charset="0"/>
                <a:cs typeface="Calibri"/>
              </a:rPr>
              <a:t>⟨</a:t>
            </a:r>
            <a:r>
              <a:rPr lang="ro-RO" dirty="0">
                <a:latin typeface="Times New Roman" charset="0"/>
                <a:cs typeface="Times New Roman"/>
              </a:rPr>
              <a:t>⟩</a:t>
            </a:r>
            <a:br>
              <a:rPr lang="ro-RO" dirty="0">
                <a:latin typeface="Times New Roman" charset="0"/>
                <a:cs typeface="Times New Roman"/>
              </a:rPr>
            </a:br>
            <a:endParaRPr lang="ro-RO" dirty="0">
              <a:latin typeface="Times New Roman" charset="0"/>
              <a:cs typeface="Times New Roman"/>
            </a:endParaRPr>
          </a:p>
          <a:p>
            <a:pPr indent="-57150">
              <a:spcBef>
                <a:spcPts val="400"/>
              </a:spcBef>
            </a:pPr>
            <a:r>
              <a:rPr lang="en-US" i="1" dirty="0">
                <a:latin typeface="Times New Roman"/>
                <a:cs typeface="Times New Roman"/>
              </a:rPr>
              <a:t>Examined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solidFill>
                  <a:srgbClr val="C00000"/>
                </a:solidFill>
                <a:latin typeface="Times New Roman Regular" charset="0"/>
                <a:cs typeface="Times New Roman"/>
              </a:rPr>
              <a:t>φ</a:t>
            </a:r>
            <a:r>
              <a:rPr lang="en-US" dirty="0">
                <a:solidFill>
                  <a:srgbClr val="C00000"/>
                </a:solidFill>
                <a:latin typeface="Times New Roman Regular" charset="0"/>
                <a:cs typeface="Times New Roman"/>
              </a:rPr>
              <a:t> = </a:t>
            </a:r>
            <a:r>
              <a:rPr lang="ro-RO" dirty="0">
                <a:solidFill>
                  <a:srgbClr val="C00000"/>
                </a:solidFill>
                <a:latin typeface="Calibri"/>
                <a:cs typeface="Calibri"/>
              </a:rPr>
              <a:t>loc(c1)=r1</a:t>
            </a:r>
            <a:r>
              <a:rPr lang="ro-RO" dirty="0">
                <a:latin typeface="Calibri"/>
                <a:cs typeface="Calibri"/>
              </a:rPr>
              <a:t>    </a:t>
            </a:r>
            <a:r>
              <a:rPr lang="ro-RO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 </a:t>
            </a:r>
            <a:r>
              <a:rPr lang="ro-RO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  <a:sym typeface="Wingdings" pitchFamily="2" charset="2"/>
              </a:rPr>
              <a:t> </a:t>
            </a:r>
            <a:r>
              <a:rPr lang="ro-RO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 </a:t>
            </a:r>
            <a:r>
              <a:rPr lang="ro-RO" i="1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s</a:t>
            </a:r>
            <a:r>
              <a:rPr lang="ro-RO" baseline="-25000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0</a:t>
            </a:r>
            <a:r>
              <a:rPr lang="ro-RO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 ⊭ </a:t>
            </a:r>
            <a:r>
              <a:rPr lang="ro-RO" i="1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φ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 = {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load(r1,c1,d1), load(r1,c1,d2),</a:t>
            </a:r>
            <a:br>
              <a:rPr lang="en-US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	load(r1,c1,d3)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503334" y="93131"/>
            <a:ext cx="2506134" cy="558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C03C986E-97DF-E84A-B8B4-73F88F7CD527}"/>
              </a:ext>
            </a:extLst>
          </p:cNvPr>
          <p:cNvSpPr txBox="1">
            <a:spLocks/>
          </p:cNvSpPr>
          <p:nvPr/>
        </p:nvSpPr>
        <p:spPr bwMode="auto">
          <a:xfrm>
            <a:off x="9346233" y="495175"/>
            <a:ext cx="2806744" cy="394712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>
                <a:latin typeface="Times New Roman"/>
                <a:cs typeface="Times New Roman"/>
              </a:rPr>
              <a:t>c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r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move</a:t>
            </a:r>
            <a:r>
              <a:rPr lang="en-US" sz="1800" dirty="0"/>
              <a:t>(</a:t>
            </a:r>
            <a:r>
              <a:rPr lang="en-US" sz="1800" i="1" dirty="0"/>
              <a:t>r, d, e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/>
              <a:t>e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unload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)=</a:t>
            </a:r>
            <a:r>
              <a:rPr lang="en-US" sz="1800" i="1" dirty="0"/>
              <a:t>r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 </a:t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en-US" sz="1800" dirty="0"/>
              <a:t>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dirty="0">
                <a:latin typeface="Calibri"/>
                <a:cs typeface="Calibri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l</a:t>
            </a:r>
            <a:br>
              <a:rPr lang="en-US" sz="1800" i="1" baseline="-25000" dirty="0"/>
            </a:br>
            <a:br>
              <a:rPr lang="en-US" sz="1800" i="1" baseline="-25000" dirty="0"/>
            </a:br>
            <a:r>
              <a:rPr lang="en-US" sz="1800" i="1" dirty="0"/>
              <a:t>r</a:t>
            </a:r>
            <a:r>
              <a:rPr lang="en-US" sz="1800" dirty="0"/>
              <a:t> ∈ </a:t>
            </a:r>
            <a:r>
              <a:rPr lang="en-US" sz="1800" i="1" dirty="0"/>
              <a:t>Robots</a:t>
            </a:r>
            <a:br>
              <a:rPr lang="en-US" sz="1800" dirty="0"/>
            </a:br>
            <a:r>
              <a:rPr lang="en-US" sz="1800" i="1" dirty="0"/>
              <a:t>c</a:t>
            </a:r>
            <a:r>
              <a:rPr lang="en-US" sz="1800" dirty="0"/>
              <a:t> ∈ </a:t>
            </a:r>
            <a:r>
              <a:rPr lang="en-US" sz="1800" i="1" dirty="0"/>
              <a:t>Containers</a:t>
            </a:r>
            <a:br>
              <a:rPr lang="en-US" sz="1800" dirty="0"/>
            </a:br>
            <a:r>
              <a:rPr lang="en-US" sz="1800" i="1" dirty="0" err="1"/>
              <a:t>l,d,e</a:t>
            </a:r>
            <a:r>
              <a:rPr lang="en-US" sz="1800" dirty="0"/>
              <a:t> ∈ </a:t>
            </a:r>
            <a:r>
              <a:rPr lang="en-US" sz="1800" i="1" dirty="0" err="1"/>
              <a:t>Locs</a:t>
            </a:r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DDF747-812B-2D31-EF7D-EED4471D8AD4}"/>
              </a:ext>
            </a:extLst>
          </p:cNvPr>
          <p:cNvSpPr/>
          <p:nvPr/>
        </p:nvSpPr>
        <p:spPr bwMode="auto">
          <a:xfrm>
            <a:off x="363898" y="703990"/>
            <a:ext cx="5382125" cy="211403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65ABD7-7754-F50B-2926-7676D1A270EE}"/>
              </a:ext>
            </a:extLst>
          </p:cNvPr>
          <p:cNvSpPr/>
          <p:nvPr/>
        </p:nvSpPr>
        <p:spPr bwMode="auto">
          <a:xfrm>
            <a:off x="3926076" y="4893727"/>
            <a:ext cx="5042749" cy="1820339"/>
          </a:xfrm>
          <a:prstGeom prst="rect">
            <a:avLst/>
          </a:prstGeom>
          <a:solidFill>
            <a:srgbClr val="FFFFFF">
              <a:alpha val="17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70C1"/>
              </a:solidFill>
              <a:latin typeface="Helvetica" pitchFamily="-11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3D9FEB-A3F1-5CD1-D09F-6E7821D5B213}"/>
              </a:ext>
            </a:extLst>
          </p:cNvPr>
          <p:cNvSpPr/>
          <p:nvPr/>
        </p:nvSpPr>
        <p:spPr>
          <a:xfrm>
            <a:off x="3912419" y="6357849"/>
            <a:ext cx="3549048" cy="323165"/>
          </a:xfrm>
          <a:prstGeom prst="rect">
            <a:avLst/>
          </a:prstGeom>
          <a:noFill/>
          <a:ln>
            <a:noFill/>
          </a:ln>
        </p:spPr>
        <p:txBody>
          <a:bodyPr wrap="none" bIns="0">
            <a:spAutoFit/>
          </a:bodyPr>
          <a:lstStyle/>
          <a:p>
            <a:pPr>
              <a:tabLst>
                <a:tab pos="517525" algn="l"/>
              </a:tabLst>
            </a:pPr>
            <a:r>
              <a:rPr lang="en-US" i="1" dirty="0">
                <a:solidFill>
                  <a:srgbClr val="0070C1"/>
                </a:solidFill>
                <a:latin typeface="Times New Roman"/>
                <a:cs typeface="Times New Roman"/>
              </a:rPr>
              <a:t>Relaxed planning graph using A</a:t>
            </a:r>
            <a:r>
              <a:rPr lang="en-US" i="1" baseline="-25000" dirty="0">
                <a:solidFill>
                  <a:srgbClr val="0070C1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70C1"/>
                </a:solidFill>
                <a:latin typeface="Times New Roman"/>
                <a:cs typeface="Times New Roman"/>
              </a:rPr>
              <a:t>∖</a:t>
            </a:r>
            <a:r>
              <a:rPr lang="en-US" i="1" baseline="-25000" dirty="0">
                <a:solidFill>
                  <a:srgbClr val="0070C1"/>
                </a:solidFill>
                <a:latin typeface="Times New Roman"/>
                <a:cs typeface="Times New Roman"/>
              </a:rPr>
              <a:t> </a:t>
            </a:r>
            <a:r>
              <a:rPr lang="en-US" i="1" dirty="0">
                <a:solidFill>
                  <a:srgbClr val="0070C1"/>
                </a:solidFill>
                <a:latin typeface="Times New Roman"/>
                <a:cs typeface="Times New Roman"/>
              </a:rPr>
              <a:t>R</a:t>
            </a:r>
            <a:endParaRPr lang="en-US" dirty="0">
              <a:solidFill>
                <a:srgbClr val="0070C1"/>
              </a:solidFill>
              <a:latin typeface="Calibri"/>
              <a:cs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DC31EE-1C0B-0276-8298-69EB34BFEDB6}"/>
              </a:ext>
            </a:extLst>
          </p:cNvPr>
          <p:cNvSpPr/>
          <p:nvPr/>
        </p:nvSpPr>
        <p:spPr>
          <a:xfrm>
            <a:off x="3806363" y="4880248"/>
            <a:ext cx="1643527" cy="1154162"/>
          </a:xfrm>
          <a:prstGeom prst="rect">
            <a:avLst/>
          </a:prstGeom>
          <a:noFill/>
        </p:spPr>
        <p:txBody>
          <a:bodyPr wrap="none" bIns="0">
            <a:spAutoFit/>
          </a:bodyPr>
          <a:lstStyle/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i="1" dirty="0">
                <a:solidFill>
                  <a:srgbClr val="0070C1"/>
                </a:solidFill>
                <a:latin typeface="Times New Roman"/>
                <a:cs typeface="Times New Roman"/>
              </a:rPr>
              <a:t>           ŝ</a:t>
            </a:r>
            <a:r>
              <a:rPr lang="en-US" baseline="-25000" dirty="0">
                <a:solidFill>
                  <a:srgbClr val="0070C1"/>
                </a:solidFill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rgbClr val="0070C1"/>
                </a:solidFill>
                <a:latin typeface="Times New Roman"/>
                <a:cs typeface="Times New Roman"/>
              </a:rPr>
              <a:t>:</a:t>
            </a:r>
            <a:endParaRPr lang="en-US" baseline="30000" dirty="0">
              <a:solidFill>
                <a:srgbClr val="0070C1"/>
              </a:solidFill>
              <a:latin typeface="Times New Roman"/>
              <a:cs typeface="Times New Roman"/>
            </a:endParaRP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     </a:t>
            </a:r>
            <a:r>
              <a:rPr lang="en-US" dirty="0" err="1">
                <a:solidFill>
                  <a:srgbClr val="0070C1"/>
                </a:solidFill>
                <a:latin typeface="Calibri"/>
                <a:cs typeface="Calibri"/>
              </a:rPr>
              <a:t>loc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(c1</a:t>
            </a:r>
            <a:r>
              <a:rPr lang="is-IS" dirty="0">
                <a:solidFill>
                  <a:srgbClr val="0070C1"/>
                </a:solidFill>
                <a:latin typeface="Calibri"/>
                <a:cs typeface="Calibri"/>
              </a:rPr>
              <a:t>)=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d1</a:t>
            </a: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     </a:t>
            </a:r>
            <a:r>
              <a:rPr lang="en-US" dirty="0" err="1">
                <a:solidFill>
                  <a:srgbClr val="0070C1"/>
                </a:solidFill>
                <a:latin typeface="Calibri"/>
                <a:cs typeface="Calibri"/>
              </a:rPr>
              <a:t>loc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(r1</a:t>
            </a:r>
            <a:r>
              <a:rPr lang="is-IS" dirty="0">
                <a:solidFill>
                  <a:srgbClr val="0070C1"/>
                </a:solidFill>
                <a:latin typeface="Calibri"/>
                <a:cs typeface="Calibri"/>
              </a:rPr>
              <a:t>)=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d3</a:t>
            </a: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     cargo(r1</a:t>
            </a:r>
            <a:r>
              <a:rPr lang="is-IS" dirty="0">
                <a:solidFill>
                  <a:srgbClr val="0070C1"/>
                </a:solidFill>
                <a:latin typeface="Calibri"/>
                <a:cs typeface="Calibri"/>
              </a:rPr>
              <a:t>)=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nil</a:t>
            </a:r>
            <a:endParaRPr lang="en-US" dirty="0">
              <a:solidFill>
                <a:srgbClr val="0070C1"/>
              </a:solidFill>
              <a:latin typeface="Times New Roman"/>
              <a:cs typeface="Times New Roman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B7825AC-BED8-C9AA-5E88-13214E9A84AD}"/>
              </a:ext>
            </a:extLst>
          </p:cNvPr>
          <p:cNvSpPr/>
          <p:nvPr/>
        </p:nvSpPr>
        <p:spPr>
          <a:xfrm>
            <a:off x="5342763" y="4880248"/>
            <a:ext cx="1903342" cy="877163"/>
          </a:xfrm>
          <a:prstGeom prst="rect">
            <a:avLst/>
          </a:prstGeom>
          <a:noFill/>
        </p:spPr>
        <p:txBody>
          <a:bodyPr wrap="none" bIns="0">
            <a:spAutoFit/>
          </a:bodyPr>
          <a:lstStyle/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i="1" dirty="0">
                <a:solidFill>
                  <a:srgbClr val="0070C1"/>
                </a:solidFill>
                <a:latin typeface="Times New Roman" charset="0"/>
              </a:rPr>
              <a:t>           A</a:t>
            </a:r>
            <a:r>
              <a:rPr lang="en-US" baseline="-25000" dirty="0">
                <a:solidFill>
                  <a:srgbClr val="0070C1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rgbClr val="0070C1"/>
                </a:solidFill>
                <a:latin typeface="Times New Roman" charset="0"/>
              </a:rPr>
              <a:t>:</a:t>
            </a:r>
            <a:endParaRPr lang="en-US" baseline="30000" dirty="0">
              <a:solidFill>
                <a:srgbClr val="0070C1"/>
              </a:solidFill>
              <a:latin typeface="Times New Roman"/>
              <a:cs typeface="Times New Roman"/>
            </a:endParaRP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ea typeface="Calibri"/>
                <a:cs typeface="Calibri"/>
              </a:rPr>
              <a:t>     move(r1,d3,d1)</a:t>
            </a: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ea typeface="Calibri"/>
                <a:cs typeface="Calibri"/>
              </a:rPr>
              <a:t>     move(r1,d3,d2)</a:t>
            </a:r>
            <a:endParaRPr lang="en-US" dirty="0">
              <a:solidFill>
                <a:srgbClr val="0070C1"/>
              </a:solidFill>
              <a:latin typeface="Times New Roman"/>
              <a:ea typeface="Calibri"/>
              <a:cs typeface="Times New Roman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F465D12-466E-6651-1D4A-1FC312307C04}"/>
              </a:ext>
            </a:extLst>
          </p:cNvPr>
          <p:cNvCxnSpPr/>
          <p:nvPr/>
        </p:nvCxnSpPr>
        <p:spPr bwMode="auto">
          <a:xfrm flipV="1">
            <a:off x="5168796" y="5357425"/>
            <a:ext cx="476144" cy="2558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1424AE6-8653-B627-6CA6-0402F2FB9A34}"/>
              </a:ext>
            </a:extLst>
          </p:cNvPr>
          <p:cNvCxnSpPr/>
          <p:nvPr/>
        </p:nvCxnSpPr>
        <p:spPr bwMode="auto">
          <a:xfrm>
            <a:off x="5168796" y="5638649"/>
            <a:ext cx="4854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C426541-9513-87B0-D5C8-7236EC900B56}"/>
              </a:ext>
            </a:extLst>
          </p:cNvPr>
          <p:cNvSpPr/>
          <p:nvPr/>
        </p:nvSpPr>
        <p:spPr>
          <a:xfrm>
            <a:off x="7379255" y="4859842"/>
            <a:ext cx="1672253" cy="1708160"/>
          </a:xfrm>
          <a:prstGeom prst="rect">
            <a:avLst/>
          </a:prstGeom>
          <a:noFill/>
        </p:spPr>
        <p:txBody>
          <a:bodyPr wrap="none" bIns="0">
            <a:spAutoFit/>
          </a:bodyPr>
          <a:lstStyle/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Times New Roman" charset="0"/>
              </a:rPr>
              <a:t>both </a:t>
            </a:r>
            <a:r>
              <a:rPr lang="en-US" i="1" dirty="0">
                <a:solidFill>
                  <a:srgbClr val="0070C1"/>
                </a:solidFill>
                <a:latin typeface="Times New Roman" charset="0"/>
              </a:rPr>
              <a:t>ŝ</a:t>
            </a:r>
            <a:r>
              <a:rPr lang="en-US" baseline="-25000" dirty="0">
                <a:solidFill>
                  <a:srgbClr val="0070C1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rgbClr val="0070C1"/>
                </a:solidFill>
                <a:latin typeface="Times New Roman" charset="0"/>
              </a:rPr>
              <a:t> and </a:t>
            </a:r>
            <a:r>
              <a:rPr lang="en-US" i="1" dirty="0">
                <a:solidFill>
                  <a:srgbClr val="0070C1"/>
                </a:solidFill>
                <a:latin typeface="Times New Roman" charset="0"/>
              </a:rPr>
              <a:t>ŝ</a:t>
            </a:r>
            <a:r>
              <a:rPr lang="en-US" baseline="-25000" dirty="0">
                <a:solidFill>
                  <a:srgbClr val="0070C1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rgbClr val="0070C1"/>
                </a:solidFill>
                <a:latin typeface="Times New Roman" charset="0"/>
              </a:rPr>
              <a:t>:</a:t>
            </a:r>
            <a:endParaRPr lang="en-US" baseline="30000" dirty="0">
              <a:solidFill>
                <a:srgbClr val="0070C1"/>
              </a:solidFill>
              <a:latin typeface="Times New Roman"/>
              <a:cs typeface="Times New Roman"/>
            </a:endParaRP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     </a:t>
            </a:r>
            <a:r>
              <a:rPr lang="en-US" dirty="0" err="1">
                <a:solidFill>
                  <a:srgbClr val="0070C1"/>
                </a:solidFill>
                <a:latin typeface="Calibri"/>
                <a:cs typeface="Calibri"/>
              </a:rPr>
              <a:t>loc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(r1</a:t>
            </a:r>
            <a:r>
              <a:rPr lang="is-IS" dirty="0">
                <a:solidFill>
                  <a:srgbClr val="0070C1"/>
                </a:solidFill>
                <a:latin typeface="Calibri"/>
                <a:cs typeface="Calibri"/>
              </a:rPr>
              <a:t>)=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d1</a:t>
            </a: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     </a:t>
            </a:r>
            <a:r>
              <a:rPr lang="en-US" dirty="0" err="1">
                <a:solidFill>
                  <a:srgbClr val="0070C1"/>
                </a:solidFill>
                <a:latin typeface="Calibri"/>
                <a:cs typeface="Calibri"/>
              </a:rPr>
              <a:t>loc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(r1</a:t>
            </a:r>
            <a:r>
              <a:rPr lang="is-IS" dirty="0">
                <a:solidFill>
                  <a:srgbClr val="0070C1"/>
                </a:solidFill>
                <a:latin typeface="Calibri"/>
                <a:cs typeface="Calibri"/>
              </a:rPr>
              <a:t>)=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d2</a:t>
            </a:r>
            <a:endParaRPr lang="en-US" sz="1000" baseline="30000" dirty="0">
              <a:solidFill>
                <a:srgbClr val="0070C1"/>
              </a:solidFill>
              <a:latin typeface="Calibri"/>
              <a:cs typeface="Calibri"/>
            </a:endParaRP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     </a:t>
            </a:r>
            <a:r>
              <a:rPr lang="en-US" dirty="0" err="1">
                <a:solidFill>
                  <a:srgbClr val="0070C1"/>
                </a:solidFill>
                <a:latin typeface="Calibri"/>
                <a:cs typeface="Calibri"/>
              </a:rPr>
              <a:t>loc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(c1</a:t>
            </a:r>
            <a:r>
              <a:rPr lang="is-IS" dirty="0">
                <a:solidFill>
                  <a:srgbClr val="0070C1"/>
                </a:solidFill>
                <a:latin typeface="Calibri"/>
                <a:cs typeface="Calibri"/>
              </a:rPr>
              <a:t>)=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d1</a:t>
            </a: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     </a:t>
            </a:r>
            <a:r>
              <a:rPr lang="en-US" dirty="0" err="1">
                <a:solidFill>
                  <a:srgbClr val="0070C1"/>
                </a:solidFill>
                <a:latin typeface="Calibri"/>
                <a:cs typeface="Calibri"/>
              </a:rPr>
              <a:t>loc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(r1</a:t>
            </a:r>
            <a:r>
              <a:rPr lang="is-IS" dirty="0">
                <a:solidFill>
                  <a:srgbClr val="0070C1"/>
                </a:solidFill>
                <a:latin typeface="Calibri"/>
                <a:cs typeface="Calibri"/>
              </a:rPr>
              <a:t>)=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d3</a:t>
            </a: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     cargo(r1</a:t>
            </a:r>
            <a:r>
              <a:rPr lang="is-IS" dirty="0">
                <a:solidFill>
                  <a:srgbClr val="0070C1"/>
                </a:solidFill>
                <a:latin typeface="Calibri"/>
                <a:cs typeface="Calibri"/>
              </a:rPr>
              <a:t>)=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nil</a:t>
            </a:r>
            <a:endParaRPr lang="en-US" dirty="0">
              <a:solidFill>
                <a:srgbClr val="0070C1"/>
              </a:solidFill>
              <a:latin typeface="Times New Roman"/>
              <a:cs typeface="Times New Roman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C2ED8595-5619-0C28-5BA1-3EEAD612C62B}"/>
              </a:ext>
            </a:extLst>
          </p:cNvPr>
          <p:cNvSpPr txBox="1">
            <a:spLocks/>
          </p:cNvSpPr>
          <p:nvPr/>
        </p:nvSpPr>
        <p:spPr bwMode="auto">
          <a:xfrm>
            <a:off x="6682144" y="6031249"/>
            <a:ext cx="928621" cy="3218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0487" tIns="44450" rIns="90487" bIns="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70C1"/>
                </a:solidFill>
                <a:latin typeface="Times New Roman"/>
                <a:cs typeface="Times New Roman"/>
              </a:rPr>
              <a:t>From </a:t>
            </a:r>
            <a:r>
              <a:rPr lang="en-US" sz="1800" i="1" dirty="0">
                <a:solidFill>
                  <a:srgbClr val="0070C1"/>
                </a:solidFill>
                <a:latin typeface="Times New Roman"/>
                <a:cs typeface="Times New Roman"/>
              </a:rPr>
              <a:t>ŝ</a:t>
            </a:r>
            <a:r>
              <a:rPr lang="en-US" sz="1800" baseline="-25000" dirty="0">
                <a:solidFill>
                  <a:srgbClr val="0070C1"/>
                </a:solidFill>
                <a:latin typeface="Times New Roman"/>
                <a:cs typeface="Times New Roman"/>
              </a:rPr>
              <a:t>0</a:t>
            </a:r>
            <a:endParaRPr lang="en-US" sz="1800" i="1" dirty="0">
              <a:solidFill>
                <a:srgbClr val="0070C1"/>
              </a:solidFill>
              <a:latin typeface="Times New Roman"/>
              <a:cs typeface="Times New Roman"/>
            </a:endParaRPr>
          </a:p>
        </p:txBody>
      </p:sp>
      <p:sp>
        <p:nvSpPr>
          <p:cNvPr id="59" name="Left Brace 58">
            <a:extLst>
              <a:ext uri="{FF2B5EF4-FFF2-40B4-BE49-F238E27FC236}">
                <a16:creationId xmlns:a16="http://schemas.microsoft.com/office/drawing/2014/main" id="{DE7E9E6E-10CD-B67F-C7E1-69F0AA953741}"/>
              </a:ext>
            </a:extLst>
          </p:cNvPr>
          <p:cNvSpPr/>
          <p:nvPr/>
        </p:nvSpPr>
        <p:spPr bwMode="auto">
          <a:xfrm>
            <a:off x="7542034" y="5795413"/>
            <a:ext cx="139869" cy="804002"/>
          </a:xfrm>
          <a:prstGeom prst="leftBrace">
            <a:avLst/>
          </a:prstGeom>
          <a:noFill/>
          <a:ln w="19050" cap="flat" cmpd="sng" algn="ctr">
            <a:solidFill>
              <a:srgbClr val="0070C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70C1"/>
              </a:solidFill>
              <a:latin typeface="Calibri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5DD12EE-5B10-0823-7203-F948FF6B8A5A}"/>
              </a:ext>
            </a:extLst>
          </p:cNvPr>
          <p:cNvCxnSpPr/>
          <p:nvPr/>
        </p:nvCxnSpPr>
        <p:spPr bwMode="auto">
          <a:xfrm>
            <a:off x="7167214" y="5354169"/>
            <a:ext cx="4854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A305B6F-135D-A9A7-DD97-91BC0C666F37}"/>
              </a:ext>
            </a:extLst>
          </p:cNvPr>
          <p:cNvCxnSpPr/>
          <p:nvPr/>
        </p:nvCxnSpPr>
        <p:spPr bwMode="auto">
          <a:xfrm>
            <a:off x="7176928" y="5628489"/>
            <a:ext cx="4854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5EEE018-8C58-80EB-B847-B434CD628770}"/>
              </a:ext>
            </a:extLst>
          </p:cNvPr>
          <p:cNvSpPr/>
          <p:nvPr/>
        </p:nvSpPr>
        <p:spPr>
          <a:xfrm>
            <a:off x="6303819" y="2999839"/>
            <a:ext cx="2604654" cy="646331"/>
          </a:xfrm>
          <a:prstGeom prst="rect">
            <a:avLst/>
          </a:prstGeom>
          <a:noFill/>
          <a:ln>
            <a:noFill/>
          </a:ln>
        </p:spPr>
        <p:txBody>
          <a:bodyPr wrap="square" bIns="4572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i="1" dirty="0">
                <a:solidFill>
                  <a:srgbClr val="0070C1"/>
                </a:solidFill>
                <a:latin typeface="Times New Roman"/>
                <a:cs typeface="Times New Roman"/>
              </a:rPr>
              <a:t>A</a:t>
            </a:r>
            <a:r>
              <a:rPr lang="en-US" dirty="0">
                <a:solidFill>
                  <a:srgbClr val="0070C1"/>
                </a:solidFill>
                <a:latin typeface="Times New Roman"/>
                <a:cs typeface="Times New Roman"/>
              </a:rPr>
              <a:t> ∖ </a:t>
            </a:r>
            <a:r>
              <a:rPr lang="en-US" i="1" dirty="0">
                <a:solidFill>
                  <a:srgbClr val="0070C1"/>
                </a:solidFill>
                <a:latin typeface="Times New Roman"/>
                <a:cs typeface="Times New Roman"/>
              </a:rPr>
              <a:t>R</a:t>
            </a:r>
            <a:r>
              <a:rPr lang="en-US" dirty="0">
                <a:solidFill>
                  <a:srgbClr val="0070C1"/>
                </a:solidFill>
                <a:latin typeface="Times New Roman"/>
                <a:cs typeface="Times New Roman"/>
              </a:rPr>
              <a:t> = {the </a:t>
            </a:r>
            <a:r>
              <a:rPr lang="en-US" dirty="0">
                <a:solidFill>
                  <a:srgbClr val="0070C1"/>
                </a:solidFill>
                <a:latin typeface="Calibri" panose="020F0502020204030204" pitchFamily="34" charset="0"/>
                <a:cs typeface="Times New Roman"/>
              </a:rPr>
              <a:t>move </a:t>
            </a:r>
            <a:r>
              <a:rPr lang="en-US" dirty="0">
                <a:solidFill>
                  <a:srgbClr val="0070C1"/>
                </a:solidFill>
                <a:latin typeface="Times New Roman"/>
                <a:cs typeface="Times New Roman"/>
              </a:rPr>
              <a:t>and</a:t>
            </a:r>
            <a:br>
              <a:rPr lang="en-US" dirty="0">
                <a:solidFill>
                  <a:srgbClr val="0070C1"/>
                </a:solidFill>
                <a:latin typeface="Times New Roman"/>
                <a:cs typeface="Times New Roman"/>
              </a:rPr>
            </a:br>
            <a:r>
              <a:rPr lang="en-US" dirty="0">
                <a:solidFill>
                  <a:srgbClr val="0070C1"/>
                </a:solidFill>
                <a:latin typeface="Times New Roman"/>
                <a:cs typeface="Times New Roman"/>
              </a:rPr>
              <a:t>		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unload </a:t>
            </a:r>
            <a:r>
              <a:rPr lang="en-US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actions}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F88C19F-10C4-79EB-B0E6-AA7C4479BDFE}"/>
              </a:ext>
            </a:extLst>
          </p:cNvPr>
          <p:cNvGrpSpPr/>
          <p:nvPr/>
        </p:nvGrpSpPr>
        <p:grpSpPr>
          <a:xfrm>
            <a:off x="512295" y="4858433"/>
            <a:ext cx="3383969" cy="1773936"/>
            <a:chOff x="512295" y="4858433"/>
            <a:chExt cx="3383969" cy="1773936"/>
          </a:xfrm>
        </p:grpSpPr>
        <p:sp>
          <p:nvSpPr>
            <p:cNvPr id="114" name="Rectangle 891">
              <a:extLst>
                <a:ext uri="{FF2B5EF4-FFF2-40B4-BE49-F238E27FC236}">
                  <a16:creationId xmlns:a16="http://schemas.microsoft.com/office/drawing/2014/main" id="{7065D3DF-B206-37DA-3D67-57338CF25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766" y="6079826"/>
              <a:ext cx="65" cy="261610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16" name="Rectangle 891">
              <a:extLst>
                <a:ext uri="{FF2B5EF4-FFF2-40B4-BE49-F238E27FC236}">
                  <a16:creationId xmlns:a16="http://schemas.microsoft.com/office/drawing/2014/main" id="{51A62BBD-2095-34F3-11D9-5D7D7F93A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149" y="6131430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41FF169-981E-DC46-C563-6C3132521F87}"/>
                </a:ext>
              </a:extLst>
            </p:cNvPr>
            <p:cNvGrpSpPr/>
            <p:nvPr/>
          </p:nvGrpSpPr>
          <p:grpSpPr>
            <a:xfrm>
              <a:off x="878377" y="5526070"/>
              <a:ext cx="1474982" cy="713196"/>
              <a:chOff x="1045285" y="2272625"/>
              <a:chExt cx="2535019" cy="1225752"/>
            </a:xfrm>
          </p:grpSpPr>
          <p:sp>
            <p:nvSpPr>
              <p:cNvPr id="223" name="Line 853">
                <a:extLst>
                  <a:ext uri="{FF2B5EF4-FFF2-40B4-BE49-F238E27FC236}">
                    <a16:creationId xmlns:a16="http://schemas.microsoft.com/office/drawing/2014/main" id="{F7B03044-B281-85FB-9EA8-4CEF1767E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85" y="3492318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8796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2961A768-D747-8B7D-485F-D88A238B0316}"/>
                  </a:ext>
                </a:extLst>
              </p:cNvPr>
              <p:cNvCxnSpPr/>
              <p:nvPr/>
            </p:nvCxnSpPr>
            <p:spPr>
              <a:xfrm>
                <a:off x="2180139" y="22726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Freeform 860">
                <a:extLst>
                  <a:ext uri="{FF2B5EF4-FFF2-40B4-BE49-F238E27FC236}">
                    <a16:creationId xmlns:a16="http://schemas.microsoft.com/office/drawing/2014/main" id="{D82BE640-E39C-0A1D-72C0-EE49E8AD9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26" name="Freeform 860">
                <a:extLst>
                  <a:ext uri="{FF2B5EF4-FFF2-40B4-BE49-F238E27FC236}">
                    <a16:creationId xmlns:a16="http://schemas.microsoft.com/office/drawing/2014/main" id="{256676F1-B633-6845-9BA0-31E53B4CE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284995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18" name="Line 853">
              <a:extLst>
                <a:ext uri="{FF2B5EF4-FFF2-40B4-BE49-F238E27FC236}">
                  <a16:creationId xmlns:a16="http://schemas.microsoft.com/office/drawing/2014/main" id="{9A50EEC9-B104-4E43-195F-7C5087121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855" y="6261794"/>
              <a:ext cx="47883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78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119" name="Freeform 860">
              <a:extLst>
                <a:ext uri="{FF2B5EF4-FFF2-40B4-BE49-F238E27FC236}">
                  <a16:creationId xmlns:a16="http://schemas.microsoft.com/office/drawing/2014/main" id="{316129A9-A153-D51C-6CFE-8A8C88098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94" y="5726420"/>
              <a:ext cx="228776" cy="96035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20" name="Freeform 860">
              <a:extLst>
                <a:ext uri="{FF2B5EF4-FFF2-40B4-BE49-F238E27FC236}">
                  <a16:creationId xmlns:a16="http://schemas.microsoft.com/office/drawing/2014/main" id="{716B957F-A423-CC6B-01D3-FF6C9D8FD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56" y="5575809"/>
              <a:ext cx="706011" cy="23941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9039A7B-BE0A-4881-FA62-CBFC5C193AA1}"/>
                </a:ext>
              </a:extLst>
            </p:cNvPr>
            <p:cNvCxnSpPr/>
            <p:nvPr/>
          </p:nvCxnSpPr>
          <p:spPr>
            <a:xfrm>
              <a:off x="2114581" y="6206333"/>
              <a:ext cx="532036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reeform 860">
              <a:extLst>
                <a:ext uri="{FF2B5EF4-FFF2-40B4-BE49-F238E27FC236}">
                  <a16:creationId xmlns:a16="http://schemas.microsoft.com/office/drawing/2014/main" id="{E8F0BF9E-2643-AEB3-9056-9B0C9969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754" y="6241432"/>
              <a:ext cx="718250" cy="2197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23" name="Freeform 860">
              <a:extLst>
                <a:ext uri="{FF2B5EF4-FFF2-40B4-BE49-F238E27FC236}">
                  <a16:creationId xmlns:a16="http://schemas.microsoft.com/office/drawing/2014/main" id="{47BE17AC-F737-77DB-5B05-592BEF190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777" y="6210206"/>
              <a:ext cx="908041" cy="23810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24" name="Line 853">
              <a:extLst>
                <a:ext uri="{FF2B5EF4-FFF2-40B4-BE49-F238E27FC236}">
                  <a16:creationId xmlns:a16="http://schemas.microsoft.com/office/drawing/2014/main" id="{CCB2E3A2-2067-BD80-CD2D-60A0DA7D7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418" y="6628844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25" name="Line 853">
              <a:extLst>
                <a:ext uri="{FF2B5EF4-FFF2-40B4-BE49-F238E27FC236}">
                  <a16:creationId xmlns:a16="http://schemas.microsoft.com/office/drawing/2014/main" id="{AC705B99-8CC1-2E90-23CE-F694656C0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295" y="6625319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126" name="Line 853">
              <a:extLst>
                <a:ext uri="{FF2B5EF4-FFF2-40B4-BE49-F238E27FC236}">
                  <a16:creationId xmlns:a16="http://schemas.microsoft.com/office/drawing/2014/main" id="{1D1BCFC0-810A-83BC-BFB1-3AB49AF53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580" y="5883948"/>
              <a:ext cx="1064074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CABC182-3596-2AFC-C225-6C9216BB18BB}"/>
                </a:ext>
              </a:extLst>
            </p:cNvPr>
            <p:cNvGrpSpPr/>
            <p:nvPr/>
          </p:nvGrpSpPr>
          <p:grpSpPr>
            <a:xfrm>
              <a:off x="2187053" y="4858433"/>
              <a:ext cx="972422" cy="825254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99" name="Oval 859">
                <a:extLst>
                  <a:ext uri="{FF2B5EF4-FFF2-40B4-BE49-F238E27FC236}">
                    <a16:creationId xmlns:a16="http://schemas.microsoft.com/office/drawing/2014/main" id="{E4CB204E-EC2E-16F6-6BAD-A1131CA4CF6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00" name="Oval 861">
                <a:extLst>
                  <a:ext uri="{FF2B5EF4-FFF2-40B4-BE49-F238E27FC236}">
                    <a16:creationId xmlns:a16="http://schemas.microsoft.com/office/drawing/2014/main" id="{A14C7D04-9068-5F95-AC68-E3CDA28770D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01" name="Oval 862">
                <a:extLst>
                  <a:ext uri="{FF2B5EF4-FFF2-40B4-BE49-F238E27FC236}">
                    <a16:creationId xmlns:a16="http://schemas.microsoft.com/office/drawing/2014/main" id="{1EA7D36B-6809-D074-CADF-58F23E3279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02" name="Oval 863">
                <a:extLst>
                  <a:ext uri="{FF2B5EF4-FFF2-40B4-BE49-F238E27FC236}">
                    <a16:creationId xmlns:a16="http://schemas.microsoft.com/office/drawing/2014/main" id="{0363FC99-D8BE-1CF7-6AE8-C11AD462A63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03" name="Oval 863">
                <a:extLst>
                  <a:ext uri="{FF2B5EF4-FFF2-40B4-BE49-F238E27FC236}">
                    <a16:creationId xmlns:a16="http://schemas.microsoft.com/office/drawing/2014/main" id="{A1AB0201-7C47-3BC7-BB5E-280981650B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24200B03-4ABB-84DE-59F6-248E669B18AA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19" name="Freeform 860">
                  <a:extLst>
                    <a:ext uri="{FF2B5EF4-FFF2-40B4-BE49-F238E27FC236}">
                      <a16:creationId xmlns:a16="http://schemas.microsoft.com/office/drawing/2014/main" id="{8D0708DF-5287-4F25-680E-A592847F729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0" name="Rectangle 864">
                  <a:extLst>
                    <a:ext uri="{FF2B5EF4-FFF2-40B4-BE49-F238E27FC236}">
                      <a16:creationId xmlns:a16="http://schemas.microsoft.com/office/drawing/2014/main" id="{38068520-8FD6-5F1A-51FA-F1B06FC3AB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21" name="Freeform 865">
                  <a:extLst>
                    <a:ext uri="{FF2B5EF4-FFF2-40B4-BE49-F238E27FC236}">
                      <a16:creationId xmlns:a16="http://schemas.microsoft.com/office/drawing/2014/main" id="{3E0F760B-17A8-BE40-D525-4EA39C671EC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2" name="Freeform 866">
                  <a:extLst>
                    <a:ext uri="{FF2B5EF4-FFF2-40B4-BE49-F238E27FC236}">
                      <a16:creationId xmlns:a16="http://schemas.microsoft.com/office/drawing/2014/main" id="{D3B613FE-6E16-3214-55EF-B9D20CA3F31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621ED83D-56BC-7E23-96F6-8C0ECB0BD01F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06" name="Oval 878">
                  <a:extLst>
                    <a:ext uri="{FF2B5EF4-FFF2-40B4-BE49-F238E27FC236}">
                      <a16:creationId xmlns:a16="http://schemas.microsoft.com/office/drawing/2014/main" id="{49470562-E612-BDA7-2177-282647216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7" name="Rectangle 880">
                  <a:extLst>
                    <a:ext uri="{FF2B5EF4-FFF2-40B4-BE49-F238E27FC236}">
                      <a16:creationId xmlns:a16="http://schemas.microsoft.com/office/drawing/2014/main" id="{74135213-D9B5-AD16-1A31-E525DAA29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8" name="Oval 878">
                  <a:extLst>
                    <a:ext uri="{FF2B5EF4-FFF2-40B4-BE49-F238E27FC236}">
                      <a16:creationId xmlns:a16="http://schemas.microsoft.com/office/drawing/2014/main" id="{5FE8A437-64A2-7099-E32E-895A3927A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9" name="Line 881">
                  <a:extLst>
                    <a:ext uri="{FF2B5EF4-FFF2-40B4-BE49-F238E27FC236}">
                      <a16:creationId xmlns:a16="http://schemas.microsoft.com/office/drawing/2014/main" id="{361289F4-DAC0-BCE7-59B2-BA59BCBE3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0" name="Line 882">
                  <a:extLst>
                    <a:ext uri="{FF2B5EF4-FFF2-40B4-BE49-F238E27FC236}">
                      <a16:creationId xmlns:a16="http://schemas.microsoft.com/office/drawing/2014/main" id="{408389C1-084B-69C8-346D-EC6C7E67DE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1" name="Rectangle 880">
                  <a:extLst>
                    <a:ext uri="{FF2B5EF4-FFF2-40B4-BE49-F238E27FC236}">
                      <a16:creationId xmlns:a16="http://schemas.microsoft.com/office/drawing/2014/main" id="{20CCC9B8-B5D1-9B6B-FE7A-FA64D1894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2" name="Oval 878">
                  <a:extLst>
                    <a:ext uri="{FF2B5EF4-FFF2-40B4-BE49-F238E27FC236}">
                      <a16:creationId xmlns:a16="http://schemas.microsoft.com/office/drawing/2014/main" id="{C39E7C52-9B52-EE23-EE2D-E8CF766E709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3" name="Line 882">
                  <a:extLst>
                    <a:ext uri="{FF2B5EF4-FFF2-40B4-BE49-F238E27FC236}">
                      <a16:creationId xmlns:a16="http://schemas.microsoft.com/office/drawing/2014/main" id="{38A06FAB-19B8-7366-4675-2A48AE5C0D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4" name="Line 882">
                  <a:extLst>
                    <a:ext uri="{FF2B5EF4-FFF2-40B4-BE49-F238E27FC236}">
                      <a16:creationId xmlns:a16="http://schemas.microsoft.com/office/drawing/2014/main" id="{3203D586-F385-C827-CBE1-47B6BF27D0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5" name="Line 884">
                  <a:extLst>
                    <a:ext uri="{FF2B5EF4-FFF2-40B4-BE49-F238E27FC236}">
                      <a16:creationId xmlns:a16="http://schemas.microsoft.com/office/drawing/2014/main" id="{D0DB7514-4AE9-AC95-9778-6B8A1977DA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6" name="Oval 885">
                  <a:extLst>
                    <a:ext uri="{FF2B5EF4-FFF2-40B4-BE49-F238E27FC236}">
                      <a16:creationId xmlns:a16="http://schemas.microsoft.com/office/drawing/2014/main" id="{91EBA342-2D12-CC54-664D-77D2A18D0D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7" name="Line 881">
                  <a:extLst>
                    <a:ext uri="{FF2B5EF4-FFF2-40B4-BE49-F238E27FC236}">
                      <a16:creationId xmlns:a16="http://schemas.microsoft.com/office/drawing/2014/main" id="{C005564A-52E8-FB19-F4FD-DF0CD0E5FA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8" name="Line 882">
                  <a:extLst>
                    <a:ext uri="{FF2B5EF4-FFF2-40B4-BE49-F238E27FC236}">
                      <a16:creationId xmlns:a16="http://schemas.microsoft.com/office/drawing/2014/main" id="{E23BD4B5-D194-C217-1F2D-04CBCAC9D2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5F0A8501-1357-B26A-7F26-8FF74FAF89FC}"/>
                </a:ext>
              </a:extLst>
            </p:cNvPr>
            <p:cNvGrpSpPr/>
            <p:nvPr/>
          </p:nvGrpSpPr>
          <p:grpSpPr>
            <a:xfrm>
              <a:off x="563879" y="6238796"/>
              <a:ext cx="434962" cy="326624"/>
              <a:chOff x="1012668" y="905028"/>
              <a:chExt cx="747559" cy="561359"/>
            </a:xfrm>
          </p:grpSpPr>
          <p:sp>
            <p:nvSpPr>
              <p:cNvPr id="195" name="Line 853">
                <a:extLst>
                  <a:ext uri="{FF2B5EF4-FFF2-40B4-BE49-F238E27FC236}">
                    <a16:creationId xmlns:a16="http://schemas.microsoft.com/office/drawing/2014/main" id="{70AC0302-742D-C94B-049A-EB5759DCC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196" name="Rectangle 876">
                <a:extLst>
                  <a:ext uri="{FF2B5EF4-FFF2-40B4-BE49-F238E27FC236}">
                    <a16:creationId xmlns:a16="http://schemas.microsoft.com/office/drawing/2014/main" id="{A46FBC7F-682B-2B20-BC1D-F1F446F2D9D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05028"/>
                <a:ext cx="112" cy="449622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197" name="Rectangle 873">
                <a:extLst>
                  <a:ext uri="{FF2B5EF4-FFF2-40B4-BE49-F238E27FC236}">
                    <a16:creationId xmlns:a16="http://schemas.microsoft.com/office/drawing/2014/main" id="{E92E09AE-B2C3-ED52-AB20-6AFA4B59C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98" name="Freeform 875">
                <a:extLst>
                  <a:ext uri="{FF2B5EF4-FFF2-40B4-BE49-F238E27FC236}">
                    <a16:creationId xmlns:a16="http://schemas.microsoft.com/office/drawing/2014/main" id="{33FB60DD-AF8F-72CA-05BC-74618C3D7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4EBDC95-F390-1667-0FAD-D8C00A9F5AA4}"/>
                </a:ext>
              </a:extLst>
            </p:cNvPr>
            <p:cNvCxnSpPr/>
            <p:nvPr/>
          </p:nvCxnSpPr>
          <p:spPr>
            <a:xfrm>
              <a:off x="3241859" y="5580542"/>
              <a:ext cx="65440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13502C26-D95B-FAF2-4392-5E541294A1DA}"/>
              </a:ext>
            </a:extLst>
          </p:cNvPr>
          <p:cNvGrpSpPr>
            <a:grpSpLocks noChangeAspect="1"/>
          </p:cNvGrpSpPr>
          <p:nvPr/>
        </p:nvGrpSpPr>
        <p:grpSpPr>
          <a:xfrm>
            <a:off x="9365579" y="5120328"/>
            <a:ext cx="2528616" cy="1389888"/>
            <a:chOff x="9092408" y="5102469"/>
            <a:chExt cx="2818108" cy="1549011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CD80D8BD-8846-9F10-10C6-4B9274029B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53274" y="5102469"/>
              <a:ext cx="2657242" cy="1147446"/>
              <a:chOff x="5323352" y="4678231"/>
              <a:chExt cx="2952491" cy="1274940"/>
            </a:xfrm>
          </p:grpSpPr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4AAA545F-A121-3F12-FA2E-DDFBFA9E25A3}"/>
                  </a:ext>
                </a:extLst>
              </p:cNvPr>
              <p:cNvGrpSpPr/>
              <p:nvPr/>
            </p:nvGrpSpPr>
            <p:grpSpPr>
              <a:xfrm>
                <a:off x="7288292" y="5578688"/>
                <a:ext cx="987551" cy="367987"/>
                <a:chOff x="8801532" y="4013715"/>
                <a:chExt cx="1371600" cy="511093"/>
              </a:xfrm>
            </p:grpSpPr>
            <p:sp>
              <p:nvSpPr>
                <p:cNvPr id="319" name="Lightning Bolt 318">
                  <a:extLst>
                    <a:ext uri="{FF2B5EF4-FFF2-40B4-BE49-F238E27FC236}">
                      <a16:creationId xmlns:a16="http://schemas.microsoft.com/office/drawing/2014/main" id="{2A4D480A-AD57-D81A-8347-34B3EC0C611B}"/>
                    </a:ext>
                  </a:extLst>
                </p:cNvPr>
                <p:cNvSpPr/>
                <p:nvPr/>
              </p:nvSpPr>
              <p:spPr>
                <a:xfrm rot="19965343">
                  <a:off x="9139183" y="4118408"/>
                  <a:ext cx="619075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20" name="Freeform 860">
                  <a:extLst>
                    <a:ext uri="{FF2B5EF4-FFF2-40B4-BE49-F238E27FC236}">
                      <a16:creationId xmlns:a16="http://schemas.microsoft.com/office/drawing/2014/main" id="{C0E497C2-AE04-0B64-7921-AA95621C43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1532" y="4026280"/>
                  <a:ext cx="1371600" cy="320040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cxnSp>
              <p:nvCxnSpPr>
                <p:cNvPr id="321" name="Straight Connector 320">
                  <a:extLst>
                    <a:ext uri="{FF2B5EF4-FFF2-40B4-BE49-F238E27FC236}">
                      <a16:creationId xmlns:a16="http://schemas.microsoft.com/office/drawing/2014/main" id="{274931CE-22E5-DE69-E99B-2D0BD91A6655}"/>
                    </a:ext>
                  </a:extLst>
                </p:cNvPr>
                <p:cNvCxnSpPr/>
                <p:nvPr/>
              </p:nvCxnSpPr>
              <p:spPr>
                <a:xfrm>
                  <a:off x="9047075" y="4017699"/>
                  <a:ext cx="1124712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>
                  <a:extLst>
                    <a:ext uri="{FF2B5EF4-FFF2-40B4-BE49-F238E27FC236}">
                      <a16:creationId xmlns:a16="http://schemas.microsoft.com/office/drawing/2014/main" id="{FFBA6C93-6437-892B-CEDB-B724994B4EC4}"/>
                    </a:ext>
                  </a:extLst>
                </p:cNvPr>
                <p:cNvCxnSpPr/>
                <p:nvPr/>
              </p:nvCxnSpPr>
              <p:spPr>
                <a:xfrm flipV="1">
                  <a:off x="9829800" y="4013715"/>
                  <a:ext cx="341987" cy="332605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>
                  <a:extLst>
                    <a:ext uri="{FF2B5EF4-FFF2-40B4-BE49-F238E27FC236}">
                      <a16:creationId xmlns:a16="http://schemas.microsoft.com/office/drawing/2014/main" id="{852FDFA0-670F-10B1-CA6E-2A09E90252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97725" y="4349095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6B02D670-2492-5C36-0924-AFA7C1C25CFE}"/>
                  </a:ext>
                </a:extLst>
              </p:cNvPr>
              <p:cNvGrpSpPr/>
              <p:nvPr/>
            </p:nvGrpSpPr>
            <p:grpSpPr>
              <a:xfrm>
                <a:off x="5323352" y="5509529"/>
                <a:ext cx="1253855" cy="443642"/>
                <a:chOff x="6504246" y="3854161"/>
                <a:chExt cx="1741467" cy="616169"/>
              </a:xfrm>
            </p:grpSpPr>
            <p:grpSp>
              <p:nvGrpSpPr>
                <p:cNvPr id="313" name="Group 312">
                  <a:extLst>
                    <a:ext uri="{FF2B5EF4-FFF2-40B4-BE49-F238E27FC236}">
                      <a16:creationId xmlns:a16="http://schemas.microsoft.com/office/drawing/2014/main" id="{3506138B-0E56-49C3-ED6E-4F87B711A1D7}"/>
                    </a:ext>
                  </a:extLst>
                </p:cNvPr>
                <p:cNvGrpSpPr/>
                <p:nvPr/>
              </p:nvGrpSpPr>
              <p:grpSpPr>
                <a:xfrm>
                  <a:off x="6504246" y="3854161"/>
                  <a:ext cx="1589458" cy="616169"/>
                  <a:chOff x="6135946" y="3854161"/>
                  <a:chExt cx="1589458" cy="616169"/>
                </a:xfrm>
              </p:grpSpPr>
              <p:sp>
                <p:nvSpPr>
                  <p:cNvPr id="315" name="Lightning Bolt 314">
                    <a:extLst>
                      <a:ext uri="{FF2B5EF4-FFF2-40B4-BE49-F238E27FC236}">
                        <a16:creationId xmlns:a16="http://schemas.microsoft.com/office/drawing/2014/main" id="{A72DCAA3-CCDC-4AFA-58D2-A5493F0B338E}"/>
                      </a:ext>
                    </a:extLst>
                  </p:cNvPr>
                  <p:cNvSpPr/>
                  <p:nvPr/>
                </p:nvSpPr>
                <p:spPr>
                  <a:xfrm rot="19965343">
                    <a:off x="6135946" y="4063930"/>
                    <a:ext cx="760257" cy="406400"/>
                  </a:xfrm>
                  <a:prstGeom prst="lightningBolt">
                    <a:avLst/>
                  </a:prstGeom>
                  <a:solidFill>
                    <a:srgbClr val="CDC9C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FA4BBDBA-55EF-CF0C-56BC-1E80C94F1F69}"/>
                      </a:ext>
                    </a:extLst>
                  </p:cNvPr>
                  <p:cNvCxnSpPr/>
                  <p:nvPr/>
                </p:nvCxnSpPr>
                <p:spPr>
                  <a:xfrm>
                    <a:off x="6591548" y="3854161"/>
                    <a:ext cx="1133856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50FFF995-6277-FDA1-12D1-73224C4E4ACC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V="1">
                    <a:off x="6173361" y="3859976"/>
                    <a:ext cx="423087" cy="41148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81E06A4-E82F-AB6B-30F6-8D7BCC35C8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01786" y="4296856"/>
                    <a:ext cx="261014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4" name="Freeform 860">
                  <a:extLst>
                    <a:ext uri="{FF2B5EF4-FFF2-40B4-BE49-F238E27FC236}">
                      <a16:creationId xmlns:a16="http://schemas.microsoft.com/office/drawing/2014/main" id="{2F89D10C-1D1E-C81E-F3D3-F0D7190510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2378" y="3865501"/>
                  <a:ext cx="1723335" cy="429768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32" name="Line 853">
                <a:extLst>
                  <a:ext uri="{FF2B5EF4-FFF2-40B4-BE49-F238E27FC236}">
                    <a16:creationId xmlns:a16="http://schemas.microsoft.com/office/drawing/2014/main" id="{39AD65A5-57ED-5B2E-5881-31D647D6C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7843" y="5947252"/>
                <a:ext cx="1316735" cy="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447800" contourW="6350" prstMaterial="legacyPlastic">
                <a:bevelT w="13500" h="13500" prst="angle"/>
                <a:bevelB w="13500" h="13500" prst="angle"/>
                <a:extrusionClr>
                  <a:srgbClr val="FBDFC1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b">
                <a:flatTx/>
              </a:bodyPr>
              <a:lstStyle/>
              <a:p>
                <a:r>
                  <a:rPr lang="en-US" sz="1700" dirty="0">
                    <a:latin typeface="Calibri" panose="020F0502020204030204" pitchFamily="34" charset="0"/>
                    <a:ea typeface="Times New Roman"/>
                    <a:cs typeface="Times New Roman"/>
                  </a:rPr>
                  <a:t>          d3</a:t>
                </a:r>
              </a:p>
            </p:txBody>
          </p: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F1843D06-094F-BF06-5437-A3D3BC3790D2}"/>
                  </a:ext>
                </a:extLst>
              </p:cNvPr>
              <p:cNvGrpSpPr/>
              <p:nvPr/>
            </p:nvGrpSpPr>
            <p:grpSpPr>
              <a:xfrm>
                <a:off x="6377267" y="4678231"/>
                <a:ext cx="1203321" cy="1021208"/>
                <a:chOff x="3906167" y="3324390"/>
                <a:chExt cx="1671281" cy="1418344"/>
              </a:xfrm>
              <a:solidFill>
                <a:srgbClr val="93D2FE"/>
              </a:solidFill>
            </p:grpSpPr>
            <p:sp>
              <p:nvSpPr>
                <p:cNvPr id="239" name="Oval 859">
                  <a:extLst>
                    <a:ext uri="{FF2B5EF4-FFF2-40B4-BE49-F238E27FC236}">
                      <a16:creationId xmlns:a16="http://schemas.microsoft.com/office/drawing/2014/main" id="{A5ED1C92-DE42-4FE5-3364-5B24BC59915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80464" y="4434841"/>
                  <a:ext cx="137823" cy="1512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0" name="Oval 861">
                  <a:extLst>
                    <a:ext uri="{FF2B5EF4-FFF2-40B4-BE49-F238E27FC236}">
                      <a16:creationId xmlns:a16="http://schemas.microsoft.com/office/drawing/2014/main" id="{6D13407C-D7D3-80F6-4927-F6AA259373D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06168" y="4588788"/>
                  <a:ext cx="142659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1" name="Oval 862">
                  <a:extLst>
                    <a:ext uri="{FF2B5EF4-FFF2-40B4-BE49-F238E27FC236}">
                      <a16:creationId xmlns:a16="http://schemas.microsoft.com/office/drawing/2014/main" id="{17BE3ECC-E455-71BE-4B8D-3D0D590B5CD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21673" y="4588788"/>
                  <a:ext cx="137823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2" name="Oval 863">
                  <a:extLst>
                    <a:ext uri="{FF2B5EF4-FFF2-40B4-BE49-F238E27FC236}">
                      <a16:creationId xmlns:a16="http://schemas.microsoft.com/office/drawing/2014/main" id="{498218CE-E8C7-5B8F-FB45-E9EC00365FA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1432" y="4586087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43" name="Oval 863">
                  <a:extLst>
                    <a:ext uri="{FF2B5EF4-FFF2-40B4-BE49-F238E27FC236}">
                      <a16:creationId xmlns:a16="http://schemas.microsoft.com/office/drawing/2014/main" id="{ECF1335F-91DA-0F15-5CEC-D78210E8F2D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90648" y="4587968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5D7D20BC-DF6A-C10C-F915-D3330E5A941D}"/>
                    </a:ext>
                  </a:extLst>
                </p:cNvPr>
                <p:cNvGrpSpPr/>
                <p:nvPr/>
              </p:nvGrpSpPr>
              <p:grpSpPr>
                <a:xfrm>
                  <a:off x="3906167" y="4047050"/>
                  <a:ext cx="1671281" cy="539042"/>
                  <a:chOff x="1320274" y="4580303"/>
                  <a:chExt cx="1671281" cy="467246"/>
                </a:xfrm>
                <a:grpFill/>
              </p:grpSpPr>
              <p:sp>
                <p:nvSpPr>
                  <p:cNvPr id="309" name="Freeform 860">
                    <a:extLst>
                      <a:ext uri="{FF2B5EF4-FFF2-40B4-BE49-F238E27FC236}">
                        <a16:creationId xmlns:a16="http://schemas.microsoft.com/office/drawing/2014/main" id="{9F60D565-8B0C-B6F1-4EE3-D5E0DB48070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0274" y="4580303"/>
                    <a:ext cx="743865" cy="15664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10" name="Rectangle 864">
                    <a:extLst>
                      <a:ext uri="{FF2B5EF4-FFF2-40B4-BE49-F238E27FC236}">
                        <a16:creationId xmlns:a16="http://schemas.microsoft.com/office/drawing/2014/main" id="{D995E155-2757-E665-E71C-EB0ECBE92D6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20274" y="4736954"/>
                    <a:ext cx="557094" cy="310595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 panose="020F0502020204030204" pitchFamily="34" charset="0"/>
                        <a:ea typeface="Calibri"/>
                        <a:cs typeface="Calibri"/>
                      </a:rPr>
                      <a:t>r1</a:t>
                    </a:r>
                  </a:p>
                </p:txBody>
              </p:sp>
              <p:sp>
                <p:nvSpPr>
                  <p:cNvPr id="311" name="Freeform 865">
                    <a:extLst>
                      <a:ext uri="{FF2B5EF4-FFF2-40B4-BE49-F238E27FC236}">
                        <a16:creationId xmlns:a16="http://schemas.microsoft.com/office/drawing/2014/main" id="{E3D27CF7-C0AE-2EFD-2358-7315600E913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580303"/>
                    <a:ext cx="186771" cy="467242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12" name="Freeform 866">
                    <a:extLst>
                      <a:ext uri="{FF2B5EF4-FFF2-40B4-BE49-F238E27FC236}">
                        <a16:creationId xmlns:a16="http://schemas.microsoft.com/office/drawing/2014/main" id="{C156EE0B-66F6-66EA-525D-213C3B57BE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878539"/>
                    <a:ext cx="1114187" cy="168998"/>
                  </a:xfrm>
                  <a:custGeom>
                    <a:avLst/>
                    <a:gdLst>
                      <a:gd name="T0" fmla="*/ 0 w 288"/>
                      <a:gd name="T1" fmla="*/ 449 h 48"/>
                      <a:gd name="T2" fmla="*/ 2608 w 288"/>
                      <a:gd name="T3" fmla="*/ 449 h 48"/>
                      <a:gd name="T4" fmla="*/ 3133 w 288"/>
                      <a:gd name="T5" fmla="*/ 0 h 48"/>
                      <a:gd name="T6" fmla="*/ 524 w 288"/>
                      <a:gd name="T7" fmla="*/ 0 h 48"/>
                      <a:gd name="T8" fmla="*/ 0 w 288"/>
                      <a:gd name="T9" fmla="*/ 449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8"/>
                      <a:gd name="T17" fmla="*/ 288 w 28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8">
                        <a:moveTo>
                          <a:pt x="0" y="48"/>
                        </a:moveTo>
                        <a:lnTo>
                          <a:pt x="240" y="48"/>
                        </a:lnTo>
                        <a:lnTo>
                          <a:pt x="288" y="0"/>
                        </a:lnTo>
                        <a:lnTo>
                          <a:pt x="48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87CF8343-63E5-2B53-7A61-6125DED36EFE}"/>
                    </a:ext>
                  </a:extLst>
                </p:cNvPr>
                <p:cNvGrpSpPr/>
                <p:nvPr/>
              </p:nvGrpSpPr>
              <p:grpSpPr>
                <a:xfrm>
                  <a:off x="4596370" y="3324390"/>
                  <a:ext cx="552654" cy="1188720"/>
                  <a:chOff x="1823226" y="3235632"/>
                  <a:chExt cx="552654" cy="1188720"/>
                </a:xfrm>
                <a:grpFill/>
              </p:grpSpPr>
              <p:sp>
                <p:nvSpPr>
                  <p:cNvPr id="246" name="Oval 878">
                    <a:extLst>
                      <a:ext uri="{FF2B5EF4-FFF2-40B4-BE49-F238E27FC236}">
                        <a16:creationId xmlns:a16="http://schemas.microsoft.com/office/drawing/2014/main" id="{1139BC57-904E-DDC5-58FB-FB8C9A9BF3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6977" y="439410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47" name="Rectangle 880">
                    <a:extLst>
                      <a:ext uri="{FF2B5EF4-FFF2-40B4-BE49-F238E27FC236}">
                        <a16:creationId xmlns:a16="http://schemas.microsoft.com/office/drawing/2014/main" id="{1A4C6A04-5B4D-9410-5D27-A4E0E8F2A0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7548" y="3720625"/>
                    <a:ext cx="109828" cy="68636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48" name="Oval 878">
                    <a:extLst>
                      <a:ext uri="{FF2B5EF4-FFF2-40B4-BE49-F238E27FC236}">
                        <a16:creationId xmlns:a16="http://schemas.microsoft.com/office/drawing/2014/main" id="{61FD4B59-7CA9-A691-688E-A05CA285F5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8534" y="370836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49" name="Line 881">
                    <a:extLst>
                      <a:ext uri="{FF2B5EF4-FFF2-40B4-BE49-F238E27FC236}">
                        <a16:creationId xmlns:a16="http://schemas.microsoft.com/office/drawing/2014/main" id="{E2DA83C7-CFDD-235F-EC4F-05FD18D476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7377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50" name="Line 882">
                    <a:extLst>
                      <a:ext uri="{FF2B5EF4-FFF2-40B4-BE49-F238E27FC236}">
                        <a16:creationId xmlns:a16="http://schemas.microsoft.com/office/drawing/2014/main" id="{EFE7A0F4-09F6-589E-ED84-5ED3A45CFC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23226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51" name="Rectangle 880">
                    <a:extLst>
                      <a:ext uri="{FF2B5EF4-FFF2-40B4-BE49-F238E27FC236}">
                        <a16:creationId xmlns:a16="http://schemas.microsoft.com/office/drawing/2014/main" id="{11CA7063-FDED-6686-9096-707D953311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00000" flipH="1">
                    <a:off x="2086553" y="3275567"/>
                    <a:ext cx="66541" cy="85795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52" name="Oval 878">
                    <a:extLst>
                      <a:ext uri="{FF2B5EF4-FFF2-40B4-BE49-F238E27FC236}">
                        <a16:creationId xmlns:a16="http://schemas.microsoft.com/office/drawing/2014/main" id="{E4C3403D-AE95-C5EA-31F9-F37CA483EF8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00000" flipH="1">
                    <a:off x="2297586" y="3313681"/>
                    <a:ext cx="69069" cy="39007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53" name="Line 882">
                    <a:extLst>
                      <a:ext uri="{FF2B5EF4-FFF2-40B4-BE49-F238E27FC236}">
                        <a16:creationId xmlns:a16="http://schemas.microsoft.com/office/drawing/2014/main" id="{6216833C-54A1-6E2B-2BE4-6A0F595925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08380" y="3235632"/>
                    <a:ext cx="166195" cy="553247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54" name="Line 882">
                    <a:extLst>
                      <a:ext uri="{FF2B5EF4-FFF2-40B4-BE49-F238E27FC236}">
                        <a16:creationId xmlns:a16="http://schemas.microsoft.com/office/drawing/2014/main" id="{79988915-A9F7-ABA5-7CCB-630A26F9E3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19974" y="3238739"/>
                    <a:ext cx="147328" cy="577282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01" name="Line 884">
                    <a:extLst>
                      <a:ext uri="{FF2B5EF4-FFF2-40B4-BE49-F238E27FC236}">
                        <a16:creationId xmlns:a16="http://schemas.microsoft.com/office/drawing/2014/main" id="{82A3A83B-236B-D94F-2FCB-B176FA4913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360577" y="3338154"/>
                    <a:ext cx="0" cy="103603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06" name="Oval 885">
                    <a:extLst>
                      <a:ext uri="{FF2B5EF4-FFF2-40B4-BE49-F238E27FC236}">
                        <a16:creationId xmlns:a16="http://schemas.microsoft.com/office/drawing/2014/main" id="{D30D27B2-696F-6AF6-58E6-414328BC50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343884" y="3447019"/>
                    <a:ext cx="31996" cy="70709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07" name="Line 881">
                    <a:extLst>
                      <a:ext uri="{FF2B5EF4-FFF2-40B4-BE49-F238E27FC236}">
                        <a16:creationId xmlns:a16="http://schemas.microsoft.com/office/drawing/2014/main" id="{38DA5E2D-6EF5-F9BB-2470-12CE756298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148636" y="3292202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08" name="Line 882">
                    <a:extLst>
                      <a:ext uri="{FF2B5EF4-FFF2-40B4-BE49-F238E27FC236}">
                        <a16:creationId xmlns:a16="http://schemas.microsoft.com/office/drawing/2014/main" id="{E964421F-D20A-4DDE-BED3-EC18879FBB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H="1" flipV="1">
                    <a:off x="2087266" y="3256770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71DF5672-2F39-3021-DF7A-DA551F4F29FA}"/>
                  </a:ext>
                </a:extLst>
              </p:cNvPr>
              <p:cNvGrpSpPr/>
              <p:nvPr/>
            </p:nvGrpSpPr>
            <p:grpSpPr>
              <a:xfrm>
                <a:off x="6990430" y="5198257"/>
                <a:ext cx="538242" cy="371128"/>
                <a:chOff x="1012668" y="950932"/>
                <a:chExt cx="747559" cy="515455"/>
              </a:xfrm>
            </p:grpSpPr>
            <p:sp>
              <p:nvSpPr>
                <p:cNvPr id="235" name="Line 853">
                  <a:extLst>
                    <a:ext uri="{FF2B5EF4-FFF2-40B4-BE49-F238E27FC236}">
                      <a16:creationId xmlns:a16="http://schemas.microsoft.com/office/drawing/2014/main" id="{1C807E8F-E054-7B85-6EAB-82DFAF2B8E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2668" y="1130288"/>
                  <a:ext cx="600568" cy="7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Right">
                    <a:rot lat="60000" lon="0" rev="0"/>
                  </a:camera>
                  <a:lightRig rig="flat" dir="l"/>
                </a:scene3d>
                <a:sp3d extrusionH="266700" contourW="6350" prstMaterial="plastic">
                  <a:bevelT w="13500" h="13500" prst="angle"/>
                  <a:bevelB w="13500" h="13500" prst="angle"/>
                  <a:extrusionClr>
                    <a:srgbClr val="FDFEB5"/>
                  </a:extrusionClr>
                </a:sp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36" name="Rectangle 876">
                  <a:extLst>
                    <a:ext uri="{FF2B5EF4-FFF2-40B4-BE49-F238E27FC236}">
                      <a16:creationId xmlns:a16="http://schemas.microsoft.com/office/drawing/2014/main" id="{3D16A676-722F-E706-230C-9E07F3E1F76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59818" y="950932"/>
                  <a:ext cx="100" cy="403719"/>
                </a:xfrm>
                <a:prstGeom prst="rect">
                  <a:avLst/>
                </a:prstGeom>
                <a:solidFill>
                  <a:srgbClr val="FDFF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Calibri"/>
                  </a:endParaRPr>
                </a:p>
              </p:txBody>
            </p:sp>
            <p:sp>
              <p:nvSpPr>
                <p:cNvPr id="237" name="Rectangle 873">
                  <a:extLst>
                    <a:ext uri="{FF2B5EF4-FFF2-40B4-BE49-F238E27FC236}">
                      <a16:creationId xmlns:a16="http://schemas.microsoft.com/office/drawing/2014/main" id="{3E50459F-FDC7-39D4-427F-0A0DEE3D0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023" y="1137440"/>
                  <a:ext cx="594305" cy="327629"/>
                </a:xfrm>
                <a:prstGeom prst="rect">
                  <a:avLst/>
                </a:prstGeom>
                <a:solidFill>
                  <a:srgbClr val="FDFF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3152" tIns="18288" rIns="73152" bIns="18288" anchor="ctr"/>
                <a:lstStyle/>
                <a:p>
                  <a:pPr algn="ctr"/>
                  <a:r>
                    <a:rPr lang="en-GB" sz="1700" dirty="0">
                      <a:latin typeface="Calibri" panose="020F0502020204030204" pitchFamily="34" charset="0"/>
                      <a:ea typeface="Times New Roman"/>
                      <a:cs typeface="Calibri"/>
                    </a:rPr>
                    <a:t>c1</a:t>
                  </a:r>
                </a:p>
              </p:txBody>
            </p:sp>
            <p:sp>
              <p:nvSpPr>
                <p:cNvPr id="238" name="Freeform 875">
                  <a:extLst>
                    <a:ext uri="{FF2B5EF4-FFF2-40B4-BE49-F238E27FC236}">
                      <a16:creationId xmlns:a16="http://schemas.microsoft.com/office/drawing/2014/main" id="{EA7CC569-A10D-24DB-EFA3-C7096DD30B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3923" y="989071"/>
                  <a:ext cx="146304" cy="477316"/>
                </a:xfrm>
                <a:custGeom>
                  <a:avLst/>
                  <a:gdLst>
                    <a:gd name="T0" fmla="*/ 0 w 48"/>
                    <a:gd name="T1" fmla="*/ 48 h 144"/>
                    <a:gd name="T2" fmla="*/ 48 w 48"/>
                    <a:gd name="T3" fmla="*/ 0 h 144"/>
                    <a:gd name="T4" fmla="*/ 48 w 48"/>
                    <a:gd name="T5" fmla="*/ 96 h 144"/>
                    <a:gd name="T6" fmla="*/ 0 w 48"/>
                    <a:gd name="T7" fmla="*/ 144 h 144"/>
                    <a:gd name="T8" fmla="*/ 0 w 48"/>
                    <a:gd name="T9" fmla="*/ 48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DFFB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477E105E-AA33-0FF4-E8E7-D344554F0474}"/>
                </a:ext>
              </a:extLst>
            </p:cNvPr>
            <p:cNvSpPr/>
            <p:nvPr/>
          </p:nvSpPr>
          <p:spPr>
            <a:xfrm>
              <a:off x="9092408" y="6297537"/>
              <a:ext cx="269016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1700" i="1" dirty="0">
                  <a:latin typeface="Times New Roman"/>
                  <a:cs typeface="Times New Roman"/>
                </a:rPr>
                <a:t> g</a:t>
              </a:r>
              <a:r>
                <a:rPr lang="ro-RO" sz="1700" dirty="0">
                  <a:latin typeface="Times New Roman"/>
                  <a:cs typeface="Times New Roman"/>
                </a:rPr>
                <a:t> = {</a:t>
              </a:r>
              <a:r>
                <a:rPr lang="ro-RO" sz="1700" dirty="0">
                  <a:latin typeface="Calibri"/>
                  <a:cs typeface="Calibri"/>
                </a:rPr>
                <a:t>loc(r1)=d3, loc(c1)=r1</a:t>
              </a:r>
              <a:r>
                <a:rPr lang="ro-RO" sz="1700" dirty="0">
                  <a:latin typeface="Times New Roman"/>
                  <a:cs typeface="Times New Roman"/>
                </a:rPr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2947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2E2956-5FB7-249D-59F4-276DA1734A82}"/>
              </a:ext>
            </a:extLst>
          </p:cNvPr>
          <p:cNvSpPr txBox="1">
            <a:spLocks/>
          </p:cNvSpPr>
          <p:nvPr/>
        </p:nvSpPr>
        <p:spPr bwMode="auto">
          <a:xfrm>
            <a:off x="105823" y="56053"/>
            <a:ext cx="7248966" cy="5512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sz="1600" kern="0" dirty="0">
                <a:latin typeface="Calibri"/>
                <a:cs typeface="Calibri"/>
              </a:rPr>
              <a:t>RPG-Landmarks</a:t>
            </a:r>
            <a:r>
              <a:rPr lang="en-US" sz="1600" kern="0" dirty="0">
                <a:cs typeface="Times New Roman"/>
              </a:rPr>
              <a:t>(Σ,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kern="0" dirty="0">
                <a:cs typeface="Times New Roman"/>
              </a:rPr>
              <a:t>, </a:t>
            </a:r>
            <a:r>
              <a:rPr lang="en-US" sz="1600" i="1" kern="0" dirty="0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⟨</a:t>
            </a:r>
            <a:r>
              <a:rPr lang="en-US" sz="1600" kern="0" dirty="0" err="1">
                <a:cs typeface="Times New Roman"/>
              </a:rPr>
              <a:t>all literals in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 err="1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⟩; </a:t>
            </a:r>
            <a:r>
              <a:rPr lang="en-US" sz="1600" i="1" kern="0" dirty="0">
                <a:cs typeface="Times New Roman"/>
              </a:rPr>
              <a:t>Examined </a:t>
            </a:r>
            <a:r>
              <a:rPr lang="en-US" sz="1600" kern="0" dirty="0"/>
              <a:t>←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 dirty="0">
                <a:cs typeface="Times New Roman"/>
              </a:rPr>
              <a:t>while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Queue </a:t>
            </a:r>
            <a:r>
              <a:rPr lang="en-US" sz="1600" kern="0" dirty="0">
                <a:cs typeface="Times New Roman"/>
              </a:rPr>
              <a:t>≠ ⟨⟩</a:t>
            </a:r>
            <a:r>
              <a:rPr lang="en-US" sz="1600" b="1" kern="0" dirty="0">
                <a:latin typeface="Times New Roman Regular" charset="0"/>
                <a:cs typeface="Times New Roman Regular" charset="0"/>
              </a:rPr>
              <a:t> do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 ← </a:t>
            </a:r>
            <a:r>
              <a:rPr lang="en-US" sz="1600" kern="0" dirty="0">
                <a:latin typeface="Calibri" panose="020F0502020204030204" pitchFamily="34" charset="0"/>
                <a:cs typeface="Times New Roman"/>
              </a:rPr>
              <a:t>pop</a:t>
            </a:r>
            <a:r>
              <a:rPr lang="en-US" sz="1600" kern="0" dirty="0">
                <a:cs typeface="Times New Roman"/>
              </a:rPr>
              <a:t>(</a:t>
            </a: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>
                <a:latin typeface="Times New Roman" panose="02020603050405020304" pitchFamily="18" charset="0"/>
              </a:rPr>
              <a:t>if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φ</a:t>
            </a:r>
            <a:r>
              <a:rPr lang="en-US" sz="1600" kern="0">
                <a:latin typeface="Times New Roman" panose="02020603050405020304" pitchFamily="18" charset="0"/>
              </a:rPr>
              <a:t> ∉ </a:t>
            </a:r>
            <a:r>
              <a:rPr lang="en-US" sz="1600" i="1" kern="0">
                <a:latin typeface="Times New Roman" panose="02020603050405020304" pitchFamily="18" charset="0"/>
              </a:rPr>
              <a:t>Examined </a:t>
            </a:r>
            <a:r>
              <a:rPr lang="en-US" sz="1600" kern="0">
                <a:latin typeface="Times New Roman" panose="02020603050405020304" pitchFamily="18" charset="0"/>
              </a:rPr>
              <a:t>and </a:t>
            </a:r>
            <a:r>
              <a:rPr lang="en-US" sz="1600" i="1" kern="0">
                <a:latin typeface="Times New Roman" panose="02020603050405020304" pitchFamily="18" charset="0"/>
              </a:rPr>
              <a:t>s</a:t>
            </a:r>
            <a:r>
              <a:rPr lang="en-US" sz="1600" kern="0" baseline="-25000">
                <a:latin typeface="Times New Roman" panose="02020603050405020304" pitchFamily="18" charset="0"/>
              </a:rPr>
              <a:t>0</a:t>
            </a:r>
            <a:r>
              <a:rPr lang="en-US" sz="1600" kern="0">
                <a:latin typeface="Times New Roman" panose="02020603050405020304" pitchFamily="18" charset="0"/>
              </a:rPr>
              <a:t> ⊭ </a:t>
            </a:r>
            <a:r>
              <a:rPr lang="en-US" sz="1600" i="1" kern="0" dirty="0" err="1"/>
              <a:t>φ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b="1" kern="0">
                <a:latin typeface="Times New Roman" panose="02020603050405020304" pitchFamily="18" charset="0"/>
              </a:rPr>
              <a:t>then </a:t>
            </a:r>
            <a:endParaRPr lang="en-US" sz="1600" i="1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1: look for an “action landmark”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R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{actions whose effects include a literal in </a:t>
            </a: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generate RPG from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i="1" kern="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using </a:t>
            </a:r>
            <a:r>
              <a:rPr lang="en-US" sz="1600" i="1" kern="0" dirty="0">
                <a:cs typeface="Times New Roman"/>
              </a:rPr>
              <a:t>A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∖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R</a:t>
            </a:r>
            <a:r>
              <a:rPr lang="en-US" sz="1600" kern="0" dirty="0">
                <a:cs typeface="Times New Roman"/>
              </a:rPr>
              <a:t>, stopping when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>
                <a:cs typeface="Times New Roman"/>
                <a:sym typeface="Wingdings"/>
              </a:rPr>
              <a:t>=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–</a:t>
            </a:r>
            <a:r>
              <a:rPr lang="en-US" sz="1600" kern="0" baseline="-25000" dirty="0">
                <a:cs typeface="Times New Roman"/>
                <a:sym typeface="Wingdings"/>
              </a:rPr>
              <a:t>1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>
                <a:latin typeface="Times New Roman" panose="02020603050405020304" pitchFamily="18" charset="0"/>
              </a:rPr>
              <a:t>// ŝ</a:t>
            </a:r>
            <a:r>
              <a:rPr lang="en-US" sz="1600" i="1" kern="0" baseline="-25000">
                <a:latin typeface="Times New Roman" panose="02020603050405020304" pitchFamily="18" charset="0"/>
              </a:rPr>
              <a:t>k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now includes every atom that’s achievable without R</a:t>
            </a:r>
            <a:br>
              <a:rPr lang="en-US" sz="1600" kern="0">
                <a:latin typeface="Times New Roman" panose="02020603050405020304" pitchFamily="18" charset="0"/>
              </a:rPr>
            </a:b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/>
              <a:t> ← {all actions in </a:t>
            </a:r>
            <a:r>
              <a:rPr lang="en-US" sz="1600" i="1" kern="0" dirty="0"/>
              <a:t>R</a:t>
            </a:r>
            <a:r>
              <a:rPr lang="en-US" sz="1600" kern="0" dirty="0"/>
              <a:t> that are r-applicable in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kern="0" dirty="0"/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if </a:t>
            </a: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>
                <a:cs typeface="Times New Roman"/>
              </a:rPr>
              <a:t> =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  <a:r>
              <a:rPr lang="en-US" sz="1600" kern="0" dirty="0">
                <a:cs typeface="Times New Roman"/>
              </a:rPr>
              <a:t> then return </a:t>
            </a:r>
            <a:r>
              <a:rPr lang="en-US" sz="1600" kern="0" dirty="0">
                <a:latin typeface="Calibri"/>
                <a:cs typeface="Calibri"/>
              </a:rPr>
              <a:t>failure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2: get new landmarks from actions’ preconditions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 err="1"/>
              <a:t>Φ</a:t>
            </a:r>
            <a:r>
              <a:rPr lang="en-US" sz="1600" kern="0" dirty="0"/>
              <a:t> ← {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1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2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kern="0" dirty="0">
                <a:ea typeface="ＭＳ ゴシック"/>
                <a:cs typeface="Times New Roman"/>
              </a:rPr>
              <a:t>…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m</a:t>
            </a:r>
            <a:r>
              <a:rPr lang="en-US" sz="1600" kern="0" dirty="0"/>
              <a:t> | </a:t>
            </a:r>
            <a:r>
              <a:rPr lang="en-US" sz="1600" i="1" kern="0" dirty="0"/>
              <a:t>m </a:t>
            </a:r>
            <a:r>
              <a:rPr lang="en-US" sz="1600" kern="0" dirty="0"/>
              <a:t>≤ 4, 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is a precondition of at least one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</a:t>
            </a:r>
            <a:r>
              <a:rPr lang="en-US" sz="1600" kern="0" dirty="0"/>
              <a:t>, and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 </a:t>
            </a:r>
            <a:r>
              <a:rPr lang="en-US" sz="1600" kern="0" dirty="0"/>
              <a:t>has at least one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as a precondition}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/>
              <a:t>append to </a:t>
            </a:r>
            <a:r>
              <a:rPr lang="en-US" sz="1600" i="1" kern="0" dirty="0"/>
              <a:t>Queue every </a:t>
            </a:r>
            <a:r>
              <a:rPr lang="en-US" sz="1600" i="1" kern="0" dirty="0" err="1"/>
              <a:t>φ</a:t>
            </a:r>
            <a:r>
              <a:rPr lang="en-US" sz="1600" kern="0" dirty="0"/>
              <a:t> ∈ </a:t>
            </a:r>
            <a:r>
              <a:rPr lang="en-US" sz="1600" kern="0" dirty="0" err="1"/>
              <a:t>Φ</a:t>
            </a:r>
            <a:r>
              <a:rPr lang="en-US" sz="1600" kern="0" dirty="0"/>
              <a:t> that isn’t subsumed by another </a:t>
            </a:r>
            <a:r>
              <a:rPr lang="en-US" sz="1600" i="1" kern="0" dirty="0" err="1"/>
              <a:t>φ</a:t>
            </a:r>
            <a:r>
              <a:rPr lang="en-US" sz="1600" kern="0" dirty="0"/>
              <a:t>′</a:t>
            </a:r>
            <a:r>
              <a:rPr lang="en-US" sz="1600" kern="0" baseline="-25000" dirty="0"/>
              <a:t> </a:t>
            </a:r>
            <a:r>
              <a:rPr lang="en-US" sz="1600" kern="0" dirty="0"/>
              <a:t>∈</a:t>
            </a:r>
            <a:r>
              <a:rPr lang="en-US" sz="1600" kern="0" baseline="-25000" dirty="0"/>
              <a:t> </a:t>
            </a:r>
            <a:r>
              <a:rPr lang="en-US" sz="1600" kern="0" dirty="0" err="1"/>
              <a:t>Φ</a:t>
            </a:r>
            <a:r>
              <a:rPr lang="en-US" sz="1600" kern="0" dirty="0"/>
              <a:t> </a:t>
            </a:r>
          </a:p>
          <a:p>
            <a:pPr marL="809626" lvl="3" indent="0">
              <a:spcBef>
                <a:spcPts val="400"/>
              </a:spcBef>
              <a:buNone/>
            </a:pPr>
            <a:r>
              <a:rPr lang="en-US" sz="1600" kern="0" dirty="0">
                <a:cs typeface="Times New Roman"/>
              </a:rPr>
              <a:t>add </a:t>
            </a:r>
            <a:r>
              <a:rPr lang="en-US" sz="1600" i="1" kern="0" dirty="0">
                <a:cs typeface="Times New Roman"/>
              </a:rPr>
              <a:t>φ </a:t>
            </a:r>
            <a:r>
              <a:rPr lang="en-US" sz="1600" kern="0" dirty="0">
                <a:cs typeface="Times New Roman"/>
              </a:rPr>
              <a:t>to </a:t>
            </a:r>
            <a:r>
              <a:rPr lang="en-US" sz="1600" i="1" kern="0" dirty="0">
                <a:cs typeface="Times New Roman"/>
              </a:rPr>
              <a:t>Examined</a:t>
            </a:r>
            <a:endParaRPr lang="en-US" sz="1600" i="1" kern="0" dirty="0"/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return </a:t>
            </a:r>
            <a:r>
              <a:rPr lang="en-US" sz="1600" i="1" kern="0" dirty="0">
                <a:cs typeface="Times New Roman"/>
              </a:rPr>
              <a:t>Examined</a:t>
            </a: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503334" y="93131"/>
            <a:ext cx="2506134" cy="558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C03C986E-97DF-E84A-B8B4-73F88F7CD527}"/>
              </a:ext>
            </a:extLst>
          </p:cNvPr>
          <p:cNvSpPr txBox="1">
            <a:spLocks/>
          </p:cNvSpPr>
          <p:nvPr/>
        </p:nvSpPr>
        <p:spPr bwMode="auto">
          <a:xfrm>
            <a:off x="9346233" y="495175"/>
            <a:ext cx="2806744" cy="394712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>
                <a:latin typeface="Times New Roman"/>
                <a:cs typeface="Times New Roman"/>
              </a:rPr>
              <a:t>c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r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move</a:t>
            </a:r>
            <a:r>
              <a:rPr lang="en-US" sz="1800" dirty="0"/>
              <a:t>(</a:t>
            </a:r>
            <a:r>
              <a:rPr lang="en-US" sz="1800" i="1" dirty="0"/>
              <a:t>r, d, e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/>
              <a:t>e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unload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)=</a:t>
            </a:r>
            <a:r>
              <a:rPr lang="en-US" sz="1800" i="1" dirty="0"/>
              <a:t>r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 </a:t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en-US" sz="1800" dirty="0"/>
              <a:t>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dirty="0">
                <a:latin typeface="Calibri"/>
                <a:cs typeface="Calibri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l</a:t>
            </a:r>
            <a:br>
              <a:rPr lang="en-US" sz="1800" i="1" baseline="-25000" dirty="0"/>
            </a:br>
            <a:br>
              <a:rPr lang="en-US" sz="1800" i="1" baseline="-25000" dirty="0"/>
            </a:br>
            <a:r>
              <a:rPr lang="en-US" sz="1800" i="1" dirty="0"/>
              <a:t>r</a:t>
            </a:r>
            <a:r>
              <a:rPr lang="en-US" sz="1800" dirty="0"/>
              <a:t> ∈ </a:t>
            </a:r>
            <a:r>
              <a:rPr lang="en-US" sz="1800" i="1" dirty="0"/>
              <a:t>Robots</a:t>
            </a:r>
            <a:br>
              <a:rPr lang="en-US" sz="1800" dirty="0"/>
            </a:br>
            <a:r>
              <a:rPr lang="en-US" sz="1800" i="1" dirty="0"/>
              <a:t>c</a:t>
            </a:r>
            <a:r>
              <a:rPr lang="en-US" sz="1800" dirty="0"/>
              <a:t> ∈ </a:t>
            </a:r>
            <a:r>
              <a:rPr lang="en-US" sz="1800" i="1" dirty="0"/>
              <a:t>Containers</a:t>
            </a:r>
            <a:br>
              <a:rPr lang="en-US" sz="1800" dirty="0"/>
            </a:br>
            <a:r>
              <a:rPr lang="en-US" sz="1800" i="1" dirty="0" err="1"/>
              <a:t>l,d,e</a:t>
            </a:r>
            <a:r>
              <a:rPr lang="en-US" sz="1800" dirty="0"/>
              <a:t> ∈ </a:t>
            </a:r>
            <a:r>
              <a:rPr lang="en-US" sz="1800" i="1" dirty="0" err="1"/>
              <a:t>Locs</a:t>
            </a:r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84F473-2794-A1B7-5D6B-7C5F14503C26}"/>
              </a:ext>
            </a:extLst>
          </p:cNvPr>
          <p:cNvSpPr/>
          <p:nvPr/>
        </p:nvSpPr>
        <p:spPr bwMode="auto">
          <a:xfrm>
            <a:off x="931551" y="2799080"/>
            <a:ext cx="4100207" cy="653527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C0016EA9-2FD5-BF68-834E-3C804D0E867C}"/>
              </a:ext>
            </a:extLst>
          </p:cNvPr>
          <p:cNvSpPr txBox="1">
            <a:spLocks/>
          </p:cNvSpPr>
          <p:nvPr/>
        </p:nvSpPr>
        <p:spPr bwMode="auto">
          <a:xfrm>
            <a:off x="6972783" y="3588713"/>
            <a:ext cx="2141042" cy="1219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233363" algn="l"/>
                <a:tab pos="619125" algn="l"/>
              </a:tabLst>
            </a:pPr>
            <a:r>
              <a:rPr lang="en-US" sz="1800" dirty="0">
                <a:solidFill>
                  <a:srgbClr val="0070C1"/>
                </a:solidFill>
                <a:latin typeface="Calibri"/>
                <a:cs typeface="Calibri"/>
              </a:rPr>
              <a:t>load (r1,</a:t>
            </a:r>
            <a:r>
              <a:rPr lang="en-US" sz="1800" baseline="-25000" dirty="0">
                <a:solidFill>
                  <a:srgbClr val="0070C1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0070C1"/>
                </a:solidFill>
                <a:latin typeface="Calibri"/>
                <a:cs typeface="Calibri"/>
              </a:rPr>
              <a:t>c1,</a:t>
            </a:r>
            <a:r>
              <a:rPr lang="en-US" sz="1800" baseline="-25000" dirty="0">
                <a:solidFill>
                  <a:srgbClr val="0070C1"/>
                </a:solidFill>
                <a:latin typeface="Calibri"/>
                <a:cs typeface="Calibri"/>
              </a:rPr>
              <a:t> </a:t>
            </a:r>
            <a:r>
              <a:rPr lang="en-US" sz="1800" i="1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d</a:t>
            </a:r>
            <a:r>
              <a:rPr lang="en-US" sz="1800" dirty="0">
                <a:solidFill>
                  <a:srgbClr val="0070C1"/>
                </a:solidFill>
                <a:latin typeface="Calibri"/>
                <a:cs typeface="Calibri"/>
              </a:rPr>
              <a:t>)</a:t>
            </a:r>
            <a:br>
              <a:rPr lang="en-US" sz="1800" dirty="0">
                <a:solidFill>
                  <a:srgbClr val="0070C1"/>
                </a:solidFill>
              </a:rPr>
            </a:br>
            <a:r>
              <a:rPr lang="en-US" sz="1800" dirty="0">
                <a:solidFill>
                  <a:srgbClr val="0070C1"/>
                </a:solidFill>
              </a:rPr>
              <a:t>    pre:	</a:t>
            </a:r>
            <a:r>
              <a:rPr lang="en-US" sz="1800" dirty="0">
                <a:solidFill>
                  <a:srgbClr val="0070C1"/>
                </a:solidFill>
                <a:latin typeface="Calibri"/>
                <a:cs typeface="Calibri"/>
              </a:rPr>
              <a:t>cargo(r1</a:t>
            </a:r>
            <a:r>
              <a:rPr lang="en-US" sz="1800" dirty="0">
                <a:solidFill>
                  <a:srgbClr val="0070C1"/>
                </a:solidFill>
              </a:rPr>
              <a:t>)</a:t>
            </a:r>
            <a:r>
              <a:rPr lang="en-US" sz="1800" baseline="-25000" dirty="0">
                <a:solidFill>
                  <a:srgbClr val="0070C1"/>
                </a:solidFill>
              </a:rPr>
              <a:t> </a:t>
            </a:r>
            <a:r>
              <a:rPr lang="en-US" sz="1800" dirty="0">
                <a:solidFill>
                  <a:srgbClr val="0070C1"/>
                </a:solidFill>
              </a:rPr>
              <a:t>=</a:t>
            </a:r>
            <a:r>
              <a:rPr lang="en-US" sz="1800" baseline="-25000" dirty="0">
                <a:solidFill>
                  <a:srgbClr val="0070C1"/>
                </a:solidFill>
              </a:rPr>
              <a:t> </a:t>
            </a:r>
            <a:r>
              <a:rPr lang="en-US" sz="1800" dirty="0">
                <a:solidFill>
                  <a:srgbClr val="0070C1"/>
                </a:solidFill>
                <a:latin typeface="Calibri"/>
                <a:cs typeface="Calibri"/>
              </a:rPr>
              <a:t>nil</a:t>
            </a:r>
            <a:r>
              <a:rPr lang="en-US" sz="1800" dirty="0">
                <a:solidFill>
                  <a:srgbClr val="0070C1"/>
                </a:solidFill>
              </a:rPr>
              <a:t>, </a:t>
            </a:r>
            <a:br>
              <a:rPr lang="en-US" sz="1800" dirty="0">
                <a:solidFill>
                  <a:srgbClr val="0070C1"/>
                </a:solidFill>
              </a:rPr>
            </a:br>
            <a:r>
              <a:rPr lang="en-US" sz="1800" dirty="0">
                <a:solidFill>
                  <a:srgbClr val="0070C1"/>
                </a:solidFill>
              </a:rPr>
              <a:t>		</a:t>
            </a:r>
            <a:r>
              <a:rPr lang="en-US" sz="1800" b="1" dirty="0" err="1">
                <a:solidFill>
                  <a:srgbClr val="0070C1"/>
                </a:solidFill>
                <a:latin typeface="Calibri"/>
                <a:cs typeface="Calibri"/>
              </a:rPr>
              <a:t>loc</a:t>
            </a:r>
            <a:r>
              <a:rPr lang="en-US" sz="1800" b="1" dirty="0">
                <a:solidFill>
                  <a:srgbClr val="0070C1"/>
                </a:solidFill>
                <a:latin typeface="Times New Roman"/>
                <a:cs typeface="Times New Roman"/>
              </a:rPr>
              <a:t>(</a:t>
            </a:r>
            <a:r>
              <a:rPr lang="en-US" sz="1800" b="1" dirty="0">
                <a:solidFill>
                  <a:srgbClr val="0070C1"/>
                </a:solidFill>
                <a:latin typeface="Calibri"/>
                <a:cs typeface="Calibri"/>
              </a:rPr>
              <a:t>c1</a:t>
            </a:r>
            <a:r>
              <a:rPr lang="en-US" sz="1800" b="1" dirty="0">
                <a:solidFill>
                  <a:srgbClr val="0070C1"/>
                </a:solidFill>
              </a:rPr>
              <a:t>)</a:t>
            </a:r>
            <a:r>
              <a:rPr lang="en-US" sz="1800" b="1" baseline="-25000" dirty="0">
                <a:solidFill>
                  <a:srgbClr val="0070C1"/>
                </a:solidFill>
              </a:rPr>
              <a:t> </a:t>
            </a:r>
            <a:r>
              <a:rPr lang="en-US" sz="1800" b="1" dirty="0">
                <a:solidFill>
                  <a:srgbClr val="0070C1"/>
                </a:solidFill>
              </a:rPr>
              <a:t>=</a:t>
            </a:r>
            <a:r>
              <a:rPr lang="en-US" sz="1800" b="1" baseline="-25000" dirty="0">
                <a:solidFill>
                  <a:srgbClr val="0070C1"/>
                </a:solidFill>
              </a:rPr>
              <a:t> </a:t>
            </a:r>
            <a:r>
              <a:rPr lang="en-US" sz="1800" b="1" i="1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d</a:t>
            </a:r>
            <a:r>
              <a:rPr lang="en-US" sz="1800" b="1" dirty="0">
                <a:solidFill>
                  <a:srgbClr val="0070C1"/>
                </a:solidFill>
              </a:rPr>
              <a:t>,</a:t>
            </a:r>
            <a:br>
              <a:rPr lang="en-US" sz="1800" dirty="0">
                <a:solidFill>
                  <a:srgbClr val="0070C1"/>
                </a:solidFill>
              </a:rPr>
            </a:br>
            <a:r>
              <a:rPr lang="en-US" sz="1800" dirty="0">
                <a:solidFill>
                  <a:srgbClr val="0070C1"/>
                </a:solidFill>
              </a:rPr>
              <a:t>		</a:t>
            </a:r>
            <a:r>
              <a:rPr lang="en-US" sz="1800" dirty="0" err="1">
                <a:solidFill>
                  <a:srgbClr val="0070C1"/>
                </a:solidFill>
                <a:latin typeface="Calibri"/>
                <a:cs typeface="Calibri"/>
              </a:rPr>
              <a:t>loc</a:t>
            </a:r>
            <a:r>
              <a:rPr lang="en-US" sz="1800" dirty="0">
                <a:solidFill>
                  <a:srgbClr val="0070C1"/>
                </a:solidFill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/>
                <a:cs typeface="Calibri"/>
              </a:rPr>
              <a:t>r1</a:t>
            </a:r>
            <a:r>
              <a:rPr lang="en-US" sz="1800" dirty="0">
                <a:solidFill>
                  <a:srgbClr val="0070C1"/>
                </a:solidFill>
              </a:rPr>
              <a:t>)</a:t>
            </a:r>
            <a:r>
              <a:rPr lang="en-US" sz="1800" baseline="-25000" dirty="0">
                <a:solidFill>
                  <a:srgbClr val="0070C1"/>
                </a:solidFill>
              </a:rPr>
              <a:t> </a:t>
            </a:r>
            <a:r>
              <a:rPr lang="en-US" sz="1800" dirty="0">
                <a:solidFill>
                  <a:srgbClr val="0070C1"/>
                </a:solidFill>
              </a:rPr>
              <a:t>=</a:t>
            </a:r>
            <a:r>
              <a:rPr lang="en-US" sz="1800" baseline="-25000" dirty="0">
                <a:solidFill>
                  <a:srgbClr val="0070C1"/>
                </a:solidFill>
              </a:rPr>
              <a:t> </a:t>
            </a:r>
            <a:r>
              <a:rPr lang="en-US" sz="1800" i="1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d</a:t>
            </a:r>
            <a:endParaRPr lang="en-US" sz="1800" dirty="0">
              <a:solidFill>
                <a:srgbClr val="0070C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D5E5FE3-E0D1-773F-9CE4-5BD23797CE1A}"/>
              </a:ext>
            </a:extLst>
          </p:cNvPr>
          <p:cNvSpPr/>
          <p:nvPr/>
        </p:nvSpPr>
        <p:spPr>
          <a:xfrm>
            <a:off x="5830648" y="669164"/>
            <a:ext cx="3451716" cy="2236510"/>
          </a:xfrm>
          <a:prstGeom prst="rect">
            <a:avLst/>
          </a:prstGeom>
          <a:noFill/>
          <a:ln>
            <a:solidFill>
              <a:srgbClr val="21985D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Queue = </a:t>
            </a:r>
            <a:r>
              <a:rPr lang="ro-RO" dirty="0">
                <a:latin typeface="Times New Roman" charset="0"/>
                <a:cs typeface="Calibri"/>
              </a:rPr>
              <a:t>⟨</a:t>
            </a:r>
            <a:r>
              <a:rPr lang="ro-RO" dirty="0">
                <a:latin typeface="Times New Roman" charset="0"/>
                <a:cs typeface="Times New Roman"/>
              </a:rPr>
              <a:t>⟩</a:t>
            </a:r>
            <a:br>
              <a:rPr lang="ro-RO" dirty="0">
                <a:latin typeface="Times New Roman" charset="0"/>
                <a:cs typeface="Times New Roman"/>
              </a:rPr>
            </a:br>
            <a:endParaRPr lang="ro-RO" dirty="0">
              <a:latin typeface="Times New Roman" charset="0"/>
              <a:cs typeface="Times New Roman"/>
            </a:endParaRPr>
          </a:p>
          <a:p>
            <a:pPr indent="-57150">
              <a:spcBef>
                <a:spcPts val="400"/>
              </a:spcBef>
            </a:pPr>
            <a:r>
              <a:rPr lang="en-US" i="1" dirty="0">
                <a:latin typeface="Times New Roman"/>
                <a:cs typeface="Times New Roman"/>
              </a:rPr>
              <a:t>Examined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 Regular" charset="0"/>
                <a:cs typeface="Times New Roman"/>
              </a:rPr>
              <a:t>φ</a:t>
            </a:r>
            <a:r>
              <a:rPr lang="en-US" dirty="0">
                <a:latin typeface="Times New Roman Regular" charset="0"/>
                <a:cs typeface="Times New Roman"/>
              </a:rPr>
              <a:t> = </a:t>
            </a:r>
            <a:r>
              <a:rPr lang="ro-RO" dirty="0">
                <a:latin typeface="Calibri"/>
                <a:cs typeface="Calibri"/>
              </a:rPr>
              <a:t>loc(c1)=r1</a:t>
            </a:r>
            <a:endParaRPr lang="ro-RO" dirty="0">
              <a:solidFill>
                <a:srgbClr val="0070C1"/>
              </a:solidFill>
              <a:latin typeface="Times New Roman" panose="02020603050405020304" pitchFamily="18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/>
                <a:cs typeface="Calibri"/>
              </a:rPr>
              <a:t>load(r1,c1,d1), load(r1,c1,d2),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load(r1,c1,d3)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 = {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load(r1,c1,d1)</a:t>
            </a:r>
            <a: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1C45A3-BAA6-51B3-244A-E45A3EFA8060}"/>
              </a:ext>
            </a:extLst>
          </p:cNvPr>
          <p:cNvSpPr/>
          <p:nvPr/>
        </p:nvSpPr>
        <p:spPr bwMode="auto">
          <a:xfrm>
            <a:off x="3926076" y="4893727"/>
            <a:ext cx="5042749" cy="1820339"/>
          </a:xfrm>
          <a:prstGeom prst="rect">
            <a:avLst/>
          </a:prstGeom>
          <a:solidFill>
            <a:srgbClr val="FFFFFF">
              <a:alpha val="17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70C1"/>
              </a:solidFill>
              <a:latin typeface="Helvetica" pitchFamily="-11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D7A1E09-C4F1-C243-1318-BBF793D4DA80}"/>
              </a:ext>
            </a:extLst>
          </p:cNvPr>
          <p:cNvSpPr/>
          <p:nvPr/>
        </p:nvSpPr>
        <p:spPr>
          <a:xfrm>
            <a:off x="3912419" y="6357849"/>
            <a:ext cx="3549048" cy="323165"/>
          </a:xfrm>
          <a:prstGeom prst="rect">
            <a:avLst/>
          </a:prstGeom>
          <a:noFill/>
          <a:ln>
            <a:noFill/>
          </a:ln>
        </p:spPr>
        <p:txBody>
          <a:bodyPr wrap="none" bIns="0">
            <a:spAutoFit/>
          </a:bodyPr>
          <a:lstStyle/>
          <a:p>
            <a:pPr>
              <a:tabLst>
                <a:tab pos="517525" algn="l"/>
              </a:tabLst>
            </a:pPr>
            <a:r>
              <a:rPr lang="en-US" i="1" dirty="0">
                <a:solidFill>
                  <a:srgbClr val="0070C1"/>
                </a:solidFill>
                <a:latin typeface="Times New Roman"/>
                <a:cs typeface="Times New Roman"/>
              </a:rPr>
              <a:t>Relaxed planning graph using A</a:t>
            </a:r>
            <a:r>
              <a:rPr lang="en-US" i="1" baseline="-25000" dirty="0">
                <a:solidFill>
                  <a:srgbClr val="0070C1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70C1"/>
                </a:solidFill>
                <a:latin typeface="Times New Roman"/>
                <a:cs typeface="Times New Roman"/>
              </a:rPr>
              <a:t>∖</a:t>
            </a:r>
            <a:r>
              <a:rPr lang="en-US" i="1" baseline="-25000" dirty="0">
                <a:solidFill>
                  <a:srgbClr val="0070C1"/>
                </a:solidFill>
                <a:latin typeface="Times New Roman"/>
                <a:cs typeface="Times New Roman"/>
              </a:rPr>
              <a:t> </a:t>
            </a:r>
            <a:r>
              <a:rPr lang="en-US" i="1" dirty="0">
                <a:solidFill>
                  <a:srgbClr val="0070C1"/>
                </a:solidFill>
                <a:latin typeface="Times New Roman"/>
                <a:cs typeface="Times New Roman"/>
              </a:rPr>
              <a:t>R</a:t>
            </a:r>
            <a:endParaRPr lang="en-US" dirty="0">
              <a:solidFill>
                <a:srgbClr val="0070C1"/>
              </a:solidFill>
              <a:latin typeface="Calibri"/>
              <a:cs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81CDC73-DB40-8487-8A7C-7B53CEB4F888}"/>
              </a:ext>
            </a:extLst>
          </p:cNvPr>
          <p:cNvSpPr/>
          <p:nvPr/>
        </p:nvSpPr>
        <p:spPr>
          <a:xfrm>
            <a:off x="3806363" y="4880248"/>
            <a:ext cx="1643527" cy="1154162"/>
          </a:xfrm>
          <a:prstGeom prst="rect">
            <a:avLst/>
          </a:prstGeom>
          <a:noFill/>
        </p:spPr>
        <p:txBody>
          <a:bodyPr wrap="none" bIns="0">
            <a:spAutoFit/>
          </a:bodyPr>
          <a:lstStyle/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i="1" dirty="0">
                <a:solidFill>
                  <a:srgbClr val="0070C1"/>
                </a:solidFill>
                <a:latin typeface="Times New Roman"/>
                <a:cs typeface="Times New Roman"/>
              </a:rPr>
              <a:t>           ŝ</a:t>
            </a:r>
            <a:r>
              <a:rPr lang="en-US" baseline="-25000" dirty="0">
                <a:solidFill>
                  <a:srgbClr val="0070C1"/>
                </a:solidFill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rgbClr val="0070C1"/>
                </a:solidFill>
                <a:latin typeface="Times New Roman"/>
                <a:cs typeface="Times New Roman"/>
              </a:rPr>
              <a:t>:</a:t>
            </a:r>
            <a:endParaRPr lang="en-US" baseline="30000" dirty="0">
              <a:solidFill>
                <a:srgbClr val="0070C1"/>
              </a:solidFill>
              <a:latin typeface="Times New Roman"/>
              <a:cs typeface="Times New Roman"/>
            </a:endParaRP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     </a:t>
            </a:r>
            <a:r>
              <a:rPr lang="en-US" dirty="0" err="1">
                <a:solidFill>
                  <a:srgbClr val="0070C1"/>
                </a:solidFill>
                <a:latin typeface="Calibri"/>
                <a:cs typeface="Calibri"/>
              </a:rPr>
              <a:t>loc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(c1</a:t>
            </a:r>
            <a:r>
              <a:rPr lang="is-IS" dirty="0">
                <a:solidFill>
                  <a:srgbClr val="0070C1"/>
                </a:solidFill>
                <a:latin typeface="Calibri"/>
                <a:cs typeface="Calibri"/>
              </a:rPr>
              <a:t>)=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d1</a:t>
            </a: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     </a:t>
            </a:r>
            <a:r>
              <a:rPr lang="en-US" dirty="0" err="1">
                <a:solidFill>
                  <a:srgbClr val="0070C1"/>
                </a:solidFill>
                <a:latin typeface="Calibri"/>
                <a:cs typeface="Calibri"/>
              </a:rPr>
              <a:t>loc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(r1</a:t>
            </a:r>
            <a:r>
              <a:rPr lang="is-IS" dirty="0">
                <a:solidFill>
                  <a:srgbClr val="0070C1"/>
                </a:solidFill>
                <a:latin typeface="Calibri"/>
                <a:cs typeface="Calibri"/>
              </a:rPr>
              <a:t>)=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d3</a:t>
            </a: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     cargo(r1</a:t>
            </a:r>
            <a:r>
              <a:rPr lang="is-IS" dirty="0">
                <a:solidFill>
                  <a:srgbClr val="0070C1"/>
                </a:solidFill>
                <a:latin typeface="Calibri"/>
                <a:cs typeface="Calibri"/>
              </a:rPr>
              <a:t>)=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nil</a:t>
            </a:r>
            <a:endParaRPr lang="en-US" dirty="0">
              <a:solidFill>
                <a:srgbClr val="0070C1"/>
              </a:solidFill>
              <a:latin typeface="Times New Roman"/>
              <a:cs typeface="Times New Roman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CAFDA0F-3237-9007-AB76-A3152BD4AE56}"/>
              </a:ext>
            </a:extLst>
          </p:cNvPr>
          <p:cNvSpPr/>
          <p:nvPr/>
        </p:nvSpPr>
        <p:spPr>
          <a:xfrm>
            <a:off x="5342763" y="4880248"/>
            <a:ext cx="1903342" cy="877163"/>
          </a:xfrm>
          <a:prstGeom prst="rect">
            <a:avLst/>
          </a:prstGeom>
          <a:noFill/>
        </p:spPr>
        <p:txBody>
          <a:bodyPr wrap="none" bIns="0">
            <a:spAutoFit/>
          </a:bodyPr>
          <a:lstStyle/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i="1" dirty="0">
                <a:solidFill>
                  <a:srgbClr val="0070C1"/>
                </a:solidFill>
                <a:latin typeface="Times New Roman" charset="0"/>
              </a:rPr>
              <a:t>           A</a:t>
            </a:r>
            <a:r>
              <a:rPr lang="en-US" baseline="-25000" dirty="0">
                <a:solidFill>
                  <a:srgbClr val="0070C1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rgbClr val="0070C1"/>
                </a:solidFill>
                <a:latin typeface="Times New Roman" charset="0"/>
              </a:rPr>
              <a:t>:</a:t>
            </a:r>
            <a:endParaRPr lang="en-US" baseline="30000" dirty="0">
              <a:solidFill>
                <a:srgbClr val="0070C1"/>
              </a:solidFill>
              <a:latin typeface="Times New Roman"/>
              <a:cs typeface="Times New Roman"/>
            </a:endParaRP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ea typeface="Calibri"/>
                <a:cs typeface="Calibri"/>
              </a:rPr>
              <a:t>     move(r1,d3,d1)</a:t>
            </a: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ea typeface="Calibri"/>
                <a:cs typeface="Calibri"/>
              </a:rPr>
              <a:t>     move(r1,d3,d2)</a:t>
            </a:r>
            <a:endParaRPr lang="en-US" dirty="0">
              <a:solidFill>
                <a:srgbClr val="0070C1"/>
              </a:solidFill>
              <a:latin typeface="Times New Roman"/>
              <a:ea typeface="Calibri"/>
              <a:cs typeface="Times New Roman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FF35C4A-EE9B-8A5E-BCB6-7EE194F4CD11}"/>
              </a:ext>
            </a:extLst>
          </p:cNvPr>
          <p:cNvCxnSpPr/>
          <p:nvPr/>
        </p:nvCxnSpPr>
        <p:spPr bwMode="auto">
          <a:xfrm flipV="1">
            <a:off x="5168796" y="5357425"/>
            <a:ext cx="476144" cy="2558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1276914-6AC5-D4A9-0228-61D77290C5E4}"/>
              </a:ext>
            </a:extLst>
          </p:cNvPr>
          <p:cNvCxnSpPr/>
          <p:nvPr/>
        </p:nvCxnSpPr>
        <p:spPr bwMode="auto">
          <a:xfrm>
            <a:off x="5168796" y="5638649"/>
            <a:ext cx="4854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60CFF5D4-43D9-7389-5207-289A6EF7CD0E}"/>
              </a:ext>
            </a:extLst>
          </p:cNvPr>
          <p:cNvSpPr/>
          <p:nvPr/>
        </p:nvSpPr>
        <p:spPr>
          <a:xfrm>
            <a:off x="7379255" y="4859842"/>
            <a:ext cx="1672253" cy="1708160"/>
          </a:xfrm>
          <a:prstGeom prst="rect">
            <a:avLst/>
          </a:prstGeom>
          <a:noFill/>
        </p:spPr>
        <p:txBody>
          <a:bodyPr wrap="none" bIns="0">
            <a:spAutoFit/>
          </a:bodyPr>
          <a:lstStyle/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Times New Roman" charset="0"/>
              </a:rPr>
              <a:t>both </a:t>
            </a:r>
            <a:r>
              <a:rPr lang="en-US" i="1" dirty="0">
                <a:solidFill>
                  <a:srgbClr val="0070C1"/>
                </a:solidFill>
                <a:latin typeface="Times New Roman" charset="0"/>
              </a:rPr>
              <a:t>ŝ</a:t>
            </a:r>
            <a:r>
              <a:rPr lang="en-US" baseline="-25000" dirty="0">
                <a:solidFill>
                  <a:srgbClr val="0070C1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rgbClr val="0070C1"/>
                </a:solidFill>
                <a:latin typeface="Times New Roman" charset="0"/>
              </a:rPr>
              <a:t> and </a:t>
            </a:r>
            <a:r>
              <a:rPr lang="en-US" i="1" dirty="0">
                <a:solidFill>
                  <a:srgbClr val="0070C1"/>
                </a:solidFill>
                <a:latin typeface="Times New Roman" charset="0"/>
              </a:rPr>
              <a:t>ŝ</a:t>
            </a:r>
            <a:r>
              <a:rPr lang="en-US" baseline="-25000" dirty="0">
                <a:solidFill>
                  <a:srgbClr val="0070C1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rgbClr val="0070C1"/>
                </a:solidFill>
                <a:latin typeface="Times New Roman" charset="0"/>
              </a:rPr>
              <a:t>:</a:t>
            </a:r>
            <a:endParaRPr lang="en-US" baseline="30000" dirty="0">
              <a:solidFill>
                <a:srgbClr val="0070C1"/>
              </a:solidFill>
              <a:latin typeface="Times New Roman"/>
              <a:cs typeface="Times New Roman"/>
            </a:endParaRP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     </a:t>
            </a:r>
            <a:r>
              <a:rPr lang="en-US" dirty="0" err="1">
                <a:solidFill>
                  <a:srgbClr val="0070C1"/>
                </a:solidFill>
                <a:latin typeface="Calibri"/>
                <a:cs typeface="Calibri"/>
              </a:rPr>
              <a:t>loc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(r1</a:t>
            </a:r>
            <a:r>
              <a:rPr lang="is-IS" dirty="0">
                <a:solidFill>
                  <a:srgbClr val="0070C1"/>
                </a:solidFill>
                <a:latin typeface="Calibri"/>
                <a:cs typeface="Calibri"/>
              </a:rPr>
              <a:t>)=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d1</a:t>
            </a: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     </a:t>
            </a:r>
            <a:r>
              <a:rPr lang="en-US" dirty="0" err="1">
                <a:solidFill>
                  <a:srgbClr val="0070C1"/>
                </a:solidFill>
                <a:latin typeface="Calibri"/>
                <a:cs typeface="Calibri"/>
              </a:rPr>
              <a:t>loc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(r1</a:t>
            </a:r>
            <a:r>
              <a:rPr lang="is-IS" dirty="0">
                <a:solidFill>
                  <a:srgbClr val="0070C1"/>
                </a:solidFill>
                <a:latin typeface="Calibri"/>
                <a:cs typeface="Calibri"/>
              </a:rPr>
              <a:t>)=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d2</a:t>
            </a:r>
            <a:endParaRPr lang="en-US" sz="1000" baseline="30000" dirty="0">
              <a:solidFill>
                <a:srgbClr val="0070C1"/>
              </a:solidFill>
              <a:latin typeface="Calibri"/>
              <a:cs typeface="Calibri"/>
            </a:endParaRP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     </a:t>
            </a:r>
            <a:r>
              <a:rPr lang="en-US" b="1" dirty="0" err="1">
                <a:solidFill>
                  <a:srgbClr val="0070C1"/>
                </a:solidFill>
                <a:latin typeface="Calibri"/>
                <a:cs typeface="Calibri"/>
              </a:rPr>
              <a:t>loc</a:t>
            </a:r>
            <a:r>
              <a:rPr lang="en-US" b="1" dirty="0">
                <a:solidFill>
                  <a:srgbClr val="0070C1"/>
                </a:solidFill>
                <a:latin typeface="Calibri"/>
                <a:cs typeface="Calibri"/>
              </a:rPr>
              <a:t>(c1</a:t>
            </a:r>
            <a:r>
              <a:rPr lang="is-IS" b="1" dirty="0">
                <a:solidFill>
                  <a:srgbClr val="0070C1"/>
                </a:solidFill>
                <a:latin typeface="Calibri"/>
                <a:cs typeface="Calibri"/>
              </a:rPr>
              <a:t>)=</a:t>
            </a:r>
            <a:r>
              <a:rPr lang="en-US" b="1" dirty="0">
                <a:solidFill>
                  <a:srgbClr val="0070C1"/>
                </a:solidFill>
                <a:latin typeface="Calibri"/>
                <a:cs typeface="Calibri"/>
              </a:rPr>
              <a:t>d1</a:t>
            </a: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     </a:t>
            </a:r>
            <a:r>
              <a:rPr lang="en-US" dirty="0" err="1">
                <a:solidFill>
                  <a:srgbClr val="0070C1"/>
                </a:solidFill>
                <a:latin typeface="Calibri"/>
                <a:cs typeface="Calibri"/>
              </a:rPr>
              <a:t>loc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(r1</a:t>
            </a:r>
            <a:r>
              <a:rPr lang="is-IS" dirty="0">
                <a:solidFill>
                  <a:srgbClr val="0070C1"/>
                </a:solidFill>
                <a:latin typeface="Calibri"/>
                <a:cs typeface="Calibri"/>
              </a:rPr>
              <a:t>)=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d3</a:t>
            </a:r>
          </a:p>
          <a:p>
            <a:pPr indent="-342900" eaLnBrk="1" hangingPunct="1">
              <a:spcBef>
                <a:spcPts val="0"/>
              </a:spcBef>
              <a:tabLst>
                <a:tab pos="1198563" algn="l"/>
                <a:tab pos="2395538" algn="l"/>
              </a:tabLst>
            </a:pP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     cargo(r1</a:t>
            </a:r>
            <a:r>
              <a:rPr lang="is-IS" dirty="0">
                <a:solidFill>
                  <a:srgbClr val="0070C1"/>
                </a:solidFill>
                <a:latin typeface="Calibri"/>
                <a:cs typeface="Calibri"/>
              </a:rPr>
              <a:t>)=</a:t>
            </a:r>
            <a:r>
              <a:rPr lang="en-US" dirty="0">
                <a:solidFill>
                  <a:srgbClr val="0070C1"/>
                </a:solidFill>
                <a:latin typeface="Calibri"/>
                <a:cs typeface="Calibri"/>
              </a:rPr>
              <a:t>nil</a:t>
            </a:r>
            <a:endParaRPr lang="en-US" dirty="0">
              <a:solidFill>
                <a:srgbClr val="0070C1"/>
              </a:solidFill>
              <a:latin typeface="Times New Roman"/>
              <a:cs typeface="Times New Roman"/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C1BBC66-FA87-DBEC-7061-6B9A118A18C2}"/>
              </a:ext>
            </a:extLst>
          </p:cNvPr>
          <p:cNvSpPr txBox="1">
            <a:spLocks/>
          </p:cNvSpPr>
          <p:nvPr/>
        </p:nvSpPr>
        <p:spPr bwMode="auto">
          <a:xfrm>
            <a:off x="6682144" y="6031249"/>
            <a:ext cx="928621" cy="3218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0487" tIns="44450" rIns="90487" bIns="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70C1"/>
                </a:solidFill>
                <a:latin typeface="Times New Roman"/>
                <a:cs typeface="Times New Roman"/>
              </a:rPr>
              <a:t>From </a:t>
            </a:r>
            <a:r>
              <a:rPr lang="en-US" sz="1800" i="1" dirty="0">
                <a:solidFill>
                  <a:srgbClr val="0070C1"/>
                </a:solidFill>
                <a:latin typeface="Times New Roman"/>
                <a:cs typeface="Times New Roman"/>
              </a:rPr>
              <a:t>ŝ</a:t>
            </a:r>
            <a:r>
              <a:rPr lang="en-US" sz="1800" baseline="-25000" dirty="0">
                <a:solidFill>
                  <a:srgbClr val="0070C1"/>
                </a:solidFill>
                <a:latin typeface="Times New Roman"/>
                <a:cs typeface="Times New Roman"/>
              </a:rPr>
              <a:t>0</a:t>
            </a:r>
            <a:endParaRPr lang="en-US" sz="1800" i="1" dirty="0">
              <a:solidFill>
                <a:srgbClr val="0070C1"/>
              </a:solidFill>
              <a:latin typeface="Times New Roman"/>
              <a:cs typeface="Times New Roman"/>
            </a:endParaRPr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1C7CC24B-41B2-A5C9-6EAF-126E1E939D02}"/>
              </a:ext>
            </a:extLst>
          </p:cNvPr>
          <p:cNvSpPr/>
          <p:nvPr/>
        </p:nvSpPr>
        <p:spPr bwMode="auto">
          <a:xfrm>
            <a:off x="7542034" y="5795413"/>
            <a:ext cx="139869" cy="804002"/>
          </a:xfrm>
          <a:prstGeom prst="leftBrace">
            <a:avLst/>
          </a:prstGeom>
          <a:noFill/>
          <a:ln w="19050" cap="flat" cmpd="sng" algn="ctr">
            <a:solidFill>
              <a:srgbClr val="0070C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70C1"/>
              </a:solidFill>
              <a:latin typeface="Calibri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6CF29D5-E216-4E68-BCA4-C69F23DD95A5}"/>
              </a:ext>
            </a:extLst>
          </p:cNvPr>
          <p:cNvCxnSpPr/>
          <p:nvPr/>
        </p:nvCxnSpPr>
        <p:spPr bwMode="auto">
          <a:xfrm>
            <a:off x="7167214" y="5354169"/>
            <a:ext cx="4854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7099BED-5128-89D9-A78E-F6BB8C5B7541}"/>
              </a:ext>
            </a:extLst>
          </p:cNvPr>
          <p:cNvCxnSpPr/>
          <p:nvPr/>
        </p:nvCxnSpPr>
        <p:spPr bwMode="auto">
          <a:xfrm>
            <a:off x="7176928" y="5628489"/>
            <a:ext cx="4854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3A939D9-76C1-82E3-B86A-37B90D3C5AE3}"/>
              </a:ext>
            </a:extLst>
          </p:cNvPr>
          <p:cNvGrpSpPr/>
          <p:nvPr/>
        </p:nvGrpSpPr>
        <p:grpSpPr>
          <a:xfrm>
            <a:off x="512295" y="4858433"/>
            <a:ext cx="3383969" cy="1773936"/>
            <a:chOff x="512295" y="4858433"/>
            <a:chExt cx="3383969" cy="1773936"/>
          </a:xfrm>
        </p:grpSpPr>
        <p:sp>
          <p:nvSpPr>
            <p:cNvPr id="126" name="Rectangle 891">
              <a:extLst>
                <a:ext uri="{FF2B5EF4-FFF2-40B4-BE49-F238E27FC236}">
                  <a16:creationId xmlns:a16="http://schemas.microsoft.com/office/drawing/2014/main" id="{53BC1ADF-7B92-7B2B-6B33-5667120E8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766" y="6079826"/>
              <a:ext cx="65" cy="261610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27" name="Rectangle 891">
              <a:extLst>
                <a:ext uri="{FF2B5EF4-FFF2-40B4-BE49-F238E27FC236}">
                  <a16:creationId xmlns:a16="http://schemas.microsoft.com/office/drawing/2014/main" id="{ADABE5A6-66E0-6BA7-0BE5-F6139AA11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149" y="6131430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F03ECFE4-43C2-8B73-23C6-17547569E00E}"/>
                </a:ext>
              </a:extLst>
            </p:cNvPr>
            <p:cNvGrpSpPr/>
            <p:nvPr/>
          </p:nvGrpSpPr>
          <p:grpSpPr>
            <a:xfrm>
              <a:off x="878377" y="5526070"/>
              <a:ext cx="1474982" cy="713196"/>
              <a:chOff x="1045285" y="2272625"/>
              <a:chExt cx="2535019" cy="1225752"/>
            </a:xfrm>
          </p:grpSpPr>
          <p:sp>
            <p:nvSpPr>
              <p:cNvPr id="234" name="Line 853">
                <a:extLst>
                  <a:ext uri="{FF2B5EF4-FFF2-40B4-BE49-F238E27FC236}">
                    <a16:creationId xmlns:a16="http://schemas.microsoft.com/office/drawing/2014/main" id="{A7EEFB23-7B93-6DF6-DF47-64A0C19A2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85" y="3492318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8796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9FB79EB2-6E45-E64A-7D12-9DD878320F9D}"/>
                  </a:ext>
                </a:extLst>
              </p:cNvPr>
              <p:cNvCxnSpPr/>
              <p:nvPr/>
            </p:nvCxnSpPr>
            <p:spPr>
              <a:xfrm>
                <a:off x="2180139" y="22726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Freeform 860">
                <a:extLst>
                  <a:ext uri="{FF2B5EF4-FFF2-40B4-BE49-F238E27FC236}">
                    <a16:creationId xmlns:a16="http://schemas.microsoft.com/office/drawing/2014/main" id="{8B82B312-1E6E-0137-E01B-31221AC0C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37" name="Freeform 860">
                <a:extLst>
                  <a:ext uri="{FF2B5EF4-FFF2-40B4-BE49-F238E27FC236}">
                    <a16:creationId xmlns:a16="http://schemas.microsoft.com/office/drawing/2014/main" id="{9E009288-779C-BCA1-0292-DC88DB88F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284995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193" name="Line 853">
              <a:extLst>
                <a:ext uri="{FF2B5EF4-FFF2-40B4-BE49-F238E27FC236}">
                  <a16:creationId xmlns:a16="http://schemas.microsoft.com/office/drawing/2014/main" id="{0148B67C-85B4-CE68-84EC-5547E96E1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855" y="6261794"/>
              <a:ext cx="47883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78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194" name="Freeform 860">
              <a:extLst>
                <a:ext uri="{FF2B5EF4-FFF2-40B4-BE49-F238E27FC236}">
                  <a16:creationId xmlns:a16="http://schemas.microsoft.com/office/drawing/2014/main" id="{38F804F0-DD10-D647-0A3E-AFFF30B49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94" y="5726420"/>
              <a:ext cx="228776" cy="96035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95" name="Freeform 860">
              <a:extLst>
                <a:ext uri="{FF2B5EF4-FFF2-40B4-BE49-F238E27FC236}">
                  <a16:creationId xmlns:a16="http://schemas.microsoft.com/office/drawing/2014/main" id="{E84EF095-62E7-458D-15C2-221B5EE3D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56" y="5575809"/>
              <a:ext cx="706011" cy="23941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E1011F3-E6AD-DA32-092A-BD8D5375E211}"/>
                </a:ext>
              </a:extLst>
            </p:cNvPr>
            <p:cNvCxnSpPr/>
            <p:nvPr/>
          </p:nvCxnSpPr>
          <p:spPr>
            <a:xfrm>
              <a:off x="2114581" y="6206333"/>
              <a:ext cx="532036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Freeform 860">
              <a:extLst>
                <a:ext uri="{FF2B5EF4-FFF2-40B4-BE49-F238E27FC236}">
                  <a16:creationId xmlns:a16="http://schemas.microsoft.com/office/drawing/2014/main" id="{F3C3741B-7AAC-F6D7-BFDB-6652027C9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754" y="6241432"/>
              <a:ext cx="718250" cy="2197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98" name="Freeform 860">
              <a:extLst>
                <a:ext uri="{FF2B5EF4-FFF2-40B4-BE49-F238E27FC236}">
                  <a16:creationId xmlns:a16="http://schemas.microsoft.com/office/drawing/2014/main" id="{79142037-650B-C031-8482-85AD2D680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777" y="6210206"/>
              <a:ext cx="908041" cy="23810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99" name="Line 853">
              <a:extLst>
                <a:ext uri="{FF2B5EF4-FFF2-40B4-BE49-F238E27FC236}">
                  <a16:creationId xmlns:a16="http://schemas.microsoft.com/office/drawing/2014/main" id="{584CB72E-008E-7DAA-F028-F797FADC8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418" y="6628844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200" name="Line 853">
              <a:extLst>
                <a:ext uri="{FF2B5EF4-FFF2-40B4-BE49-F238E27FC236}">
                  <a16:creationId xmlns:a16="http://schemas.microsoft.com/office/drawing/2014/main" id="{A643FC93-21CF-0735-41B7-61B22F090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295" y="6625319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201" name="Line 853">
              <a:extLst>
                <a:ext uri="{FF2B5EF4-FFF2-40B4-BE49-F238E27FC236}">
                  <a16:creationId xmlns:a16="http://schemas.microsoft.com/office/drawing/2014/main" id="{DB8C38FB-B7FC-4F69-B625-02DBCF9AC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580" y="5883948"/>
              <a:ext cx="1064074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93E3BDF2-A42F-F5C8-471C-FC5C7BFC3296}"/>
                </a:ext>
              </a:extLst>
            </p:cNvPr>
            <p:cNvGrpSpPr/>
            <p:nvPr/>
          </p:nvGrpSpPr>
          <p:grpSpPr>
            <a:xfrm>
              <a:off x="2187053" y="4858433"/>
              <a:ext cx="972422" cy="825254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10" name="Oval 859">
                <a:extLst>
                  <a:ext uri="{FF2B5EF4-FFF2-40B4-BE49-F238E27FC236}">
                    <a16:creationId xmlns:a16="http://schemas.microsoft.com/office/drawing/2014/main" id="{DFFE340F-8B31-33B2-D931-B7A9DF1960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11" name="Oval 861">
                <a:extLst>
                  <a:ext uri="{FF2B5EF4-FFF2-40B4-BE49-F238E27FC236}">
                    <a16:creationId xmlns:a16="http://schemas.microsoft.com/office/drawing/2014/main" id="{06A877E3-8F8F-1ED0-F99F-93514D84C9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12" name="Oval 862">
                <a:extLst>
                  <a:ext uri="{FF2B5EF4-FFF2-40B4-BE49-F238E27FC236}">
                    <a16:creationId xmlns:a16="http://schemas.microsoft.com/office/drawing/2014/main" id="{51808465-A17C-4532-6E88-9A8091CEAD6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13" name="Oval 863">
                <a:extLst>
                  <a:ext uri="{FF2B5EF4-FFF2-40B4-BE49-F238E27FC236}">
                    <a16:creationId xmlns:a16="http://schemas.microsoft.com/office/drawing/2014/main" id="{41CD5750-914D-DB1D-7A8C-C65BB51589B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14" name="Oval 863">
                <a:extLst>
                  <a:ext uri="{FF2B5EF4-FFF2-40B4-BE49-F238E27FC236}">
                    <a16:creationId xmlns:a16="http://schemas.microsoft.com/office/drawing/2014/main" id="{E323FFAC-6369-14C8-3EE9-2C06A8F3BC3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D602EA53-95CE-F2AC-EF1F-2FFCD00A01C7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30" name="Freeform 860">
                  <a:extLst>
                    <a:ext uri="{FF2B5EF4-FFF2-40B4-BE49-F238E27FC236}">
                      <a16:creationId xmlns:a16="http://schemas.microsoft.com/office/drawing/2014/main" id="{780FAA50-284F-74D5-09B7-F96A838958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1" name="Rectangle 864">
                  <a:extLst>
                    <a:ext uri="{FF2B5EF4-FFF2-40B4-BE49-F238E27FC236}">
                      <a16:creationId xmlns:a16="http://schemas.microsoft.com/office/drawing/2014/main" id="{89061E56-AE84-F5B3-3E49-752A31F028F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32" name="Freeform 865">
                  <a:extLst>
                    <a:ext uri="{FF2B5EF4-FFF2-40B4-BE49-F238E27FC236}">
                      <a16:creationId xmlns:a16="http://schemas.microsoft.com/office/drawing/2014/main" id="{C9C84D12-6F70-EBB3-1E74-3C9A1E4406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33" name="Freeform 866">
                  <a:extLst>
                    <a:ext uri="{FF2B5EF4-FFF2-40B4-BE49-F238E27FC236}">
                      <a16:creationId xmlns:a16="http://schemas.microsoft.com/office/drawing/2014/main" id="{82E53B91-B821-521F-44D1-77AA066F587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8E018F11-765E-E1CF-EAFE-1F374513E283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17" name="Oval 878">
                  <a:extLst>
                    <a:ext uri="{FF2B5EF4-FFF2-40B4-BE49-F238E27FC236}">
                      <a16:creationId xmlns:a16="http://schemas.microsoft.com/office/drawing/2014/main" id="{7A767A82-E47C-6E58-62E3-7EC047F9BA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8" name="Rectangle 880">
                  <a:extLst>
                    <a:ext uri="{FF2B5EF4-FFF2-40B4-BE49-F238E27FC236}">
                      <a16:creationId xmlns:a16="http://schemas.microsoft.com/office/drawing/2014/main" id="{DE8FBC6D-D704-8AFF-0B91-6BD166B3F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9" name="Oval 878">
                  <a:extLst>
                    <a:ext uri="{FF2B5EF4-FFF2-40B4-BE49-F238E27FC236}">
                      <a16:creationId xmlns:a16="http://schemas.microsoft.com/office/drawing/2014/main" id="{CB002493-9F91-9E5A-0D97-3D97CBBAB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0" name="Line 881">
                  <a:extLst>
                    <a:ext uri="{FF2B5EF4-FFF2-40B4-BE49-F238E27FC236}">
                      <a16:creationId xmlns:a16="http://schemas.microsoft.com/office/drawing/2014/main" id="{A88D180C-9B03-941E-FCC4-AAD9A2BAD8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1" name="Line 882">
                  <a:extLst>
                    <a:ext uri="{FF2B5EF4-FFF2-40B4-BE49-F238E27FC236}">
                      <a16:creationId xmlns:a16="http://schemas.microsoft.com/office/drawing/2014/main" id="{47EA7502-E220-BD20-12DE-1926D820CD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2" name="Rectangle 880">
                  <a:extLst>
                    <a:ext uri="{FF2B5EF4-FFF2-40B4-BE49-F238E27FC236}">
                      <a16:creationId xmlns:a16="http://schemas.microsoft.com/office/drawing/2014/main" id="{93FBF3CC-9555-9BAD-5E2A-E12BF0EC6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3" name="Oval 878">
                  <a:extLst>
                    <a:ext uri="{FF2B5EF4-FFF2-40B4-BE49-F238E27FC236}">
                      <a16:creationId xmlns:a16="http://schemas.microsoft.com/office/drawing/2014/main" id="{F7DEC054-98C1-2EFF-0845-D4259940D75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4" name="Line 882">
                  <a:extLst>
                    <a:ext uri="{FF2B5EF4-FFF2-40B4-BE49-F238E27FC236}">
                      <a16:creationId xmlns:a16="http://schemas.microsoft.com/office/drawing/2014/main" id="{47702A3D-87F5-328E-1517-8AB7CA215C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5" name="Line 882">
                  <a:extLst>
                    <a:ext uri="{FF2B5EF4-FFF2-40B4-BE49-F238E27FC236}">
                      <a16:creationId xmlns:a16="http://schemas.microsoft.com/office/drawing/2014/main" id="{DD7268E9-D23B-97D6-8B87-75A9B1C96C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6" name="Line 884">
                  <a:extLst>
                    <a:ext uri="{FF2B5EF4-FFF2-40B4-BE49-F238E27FC236}">
                      <a16:creationId xmlns:a16="http://schemas.microsoft.com/office/drawing/2014/main" id="{94D19D16-7C17-B598-D419-AEC4D7465B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7" name="Oval 885">
                  <a:extLst>
                    <a:ext uri="{FF2B5EF4-FFF2-40B4-BE49-F238E27FC236}">
                      <a16:creationId xmlns:a16="http://schemas.microsoft.com/office/drawing/2014/main" id="{D19986AB-8CF8-98DE-A523-FE1BBFAB5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8" name="Line 881">
                  <a:extLst>
                    <a:ext uri="{FF2B5EF4-FFF2-40B4-BE49-F238E27FC236}">
                      <a16:creationId xmlns:a16="http://schemas.microsoft.com/office/drawing/2014/main" id="{82C84F2E-2F33-88F6-01F2-BC48544C4A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29" name="Line 882">
                  <a:extLst>
                    <a:ext uri="{FF2B5EF4-FFF2-40B4-BE49-F238E27FC236}">
                      <a16:creationId xmlns:a16="http://schemas.microsoft.com/office/drawing/2014/main" id="{9EB37394-BEE9-52F2-BB53-AB97053FC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DE10BCF7-782C-16D4-4F3B-A1EBF7A89A0C}"/>
                </a:ext>
              </a:extLst>
            </p:cNvPr>
            <p:cNvGrpSpPr/>
            <p:nvPr/>
          </p:nvGrpSpPr>
          <p:grpSpPr>
            <a:xfrm>
              <a:off x="563879" y="6238796"/>
              <a:ext cx="434962" cy="326624"/>
              <a:chOff x="1012668" y="905028"/>
              <a:chExt cx="747559" cy="561359"/>
            </a:xfrm>
          </p:grpSpPr>
          <p:sp>
            <p:nvSpPr>
              <p:cNvPr id="206" name="Line 853">
                <a:extLst>
                  <a:ext uri="{FF2B5EF4-FFF2-40B4-BE49-F238E27FC236}">
                    <a16:creationId xmlns:a16="http://schemas.microsoft.com/office/drawing/2014/main" id="{036F0357-05DC-5650-C1A0-67C486F2D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207" name="Rectangle 876">
                <a:extLst>
                  <a:ext uri="{FF2B5EF4-FFF2-40B4-BE49-F238E27FC236}">
                    <a16:creationId xmlns:a16="http://schemas.microsoft.com/office/drawing/2014/main" id="{D249999E-5C4C-9052-D3F9-60D24E3AD2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05028"/>
                <a:ext cx="112" cy="449622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208" name="Rectangle 873">
                <a:extLst>
                  <a:ext uri="{FF2B5EF4-FFF2-40B4-BE49-F238E27FC236}">
                    <a16:creationId xmlns:a16="http://schemas.microsoft.com/office/drawing/2014/main" id="{CD7017B8-8845-AA3F-C653-DA9F03DAC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09" name="Freeform 875">
                <a:extLst>
                  <a:ext uri="{FF2B5EF4-FFF2-40B4-BE49-F238E27FC236}">
                    <a16:creationId xmlns:a16="http://schemas.microsoft.com/office/drawing/2014/main" id="{329DBB29-4D24-72CD-EC2C-F07B58600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0DF5D17-6C4E-6E80-5403-A4F4923E5A1E}"/>
                </a:ext>
              </a:extLst>
            </p:cNvPr>
            <p:cNvCxnSpPr/>
            <p:nvPr/>
          </p:nvCxnSpPr>
          <p:spPr>
            <a:xfrm>
              <a:off x="3241859" y="5580542"/>
              <a:ext cx="65440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D77F5063-2EFB-EFA9-E74F-A61D21E8F410}"/>
              </a:ext>
            </a:extLst>
          </p:cNvPr>
          <p:cNvGrpSpPr>
            <a:grpSpLocks noChangeAspect="1"/>
          </p:cNvGrpSpPr>
          <p:nvPr/>
        </p:nvGrpSpPr>
        <p:grpSpPr>
          <a:xfrm>
            <a:off x="9365579" y="5120328"/>
            <a:ext cx="2528616" cy="1389888"/>
            <a:chOff x="9092408" y="5102469"/>
            <a:chExt cx="2818108" cy="1549011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F3E238E5-5AB3-5237-50C3-6FB6584167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53274" y="5102469"/>
              <a:ext cx="2657242" cy="1147446"/>
              <a:chOff x="5323352" y="4678231"/>
              <a:chExt cx="2952491" cy="127494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9905F16-37EC-B401-5988-18BD2497C4D7}"/>
                  </a:ext>
                </a:extLst>
              </p:cNvPr>
              <p:cNvGrpSpPr/>
              <p:nvPr/>
            </p:nvGrpSpPr>
            <p:grpSpPr>
              <a:xfrm>
                <a:off x="7288292" y="5578688"/>
                <a:ext cx="987551" cy="367987"/>
                <a:chOff x="8801532" y="4013715"/>
                <a:chExt cx="1371600" cy="511093"/>
              </a:xfrm>
            </p:grpSpPr>
            <p:sp>
              <p:nvSpPr>
                <p:cNvPr id="329" name="Lightning Bolt 328">
                  <a:extLst>
                    <a:ext uri="{FF2B5EF4-FFF2-40B4-BE49-F238E27FC236}">
                      <a16:creationId xmlns:a16="http://schemas.microsoft.com/office/drawing/2014/main" id="{6CA1F41A-970E-0388-B98F-8FA224C035B8}"/>
                    </a:ext>
                  </a:extLst>
                </p:cNvPr>
                <p:cNvSpPr/>
                <p:nvPr/>
              </p:nvSpPr>
              <p:spPr>
                <a:xfrm rot="19965343">
                  <a:off x="9139183" y="4118408"/>
                  <a:ext cx="619075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0" name="Freeform 860">
                  <a:extLst>
                    <a:ext uri="{FF2B5EF4-FFF2-40B4-BE49-F238E27FC236}">
                      <a16:creationId xmlns:a16="http://schemas.microsoft.com/office/drawing/2014/main" id="{2565536F-20A4-9AF3-BB6E-92120C7EA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1532" y="4026280"/>
                  <a:ext cx="1371600" cy="320040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D4098087-0344-F85C-71EA-EFC93C5F73CE}"/>
                    </a:ext>
                  </a:extLst>
                </p:cNvPr>
                <p:cNvCxnSpPr/>
                <p:nvPr/>
              </p:nvCxnSpPr>
              <p:spPr>
                <a:xfrm>
                  <a:off x="9047075" y="4017699"/>
                  <a:ext cx="1124712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E6849130-788C-6982-9114-94C6A5FEFAA5}"/>
                    </a:ext>
                  </a:extLst>
                </p:cNvPr>
                <p:cNvCxnSpPr/>
                <p:nvPr/>
              </p:nvCxnSpPr>
              <p:spPr>
                <a:xfrm flipV="1">
                  <a:off x="9829800" y="4013715"/>
                  <a:ext cx="341987" cy="332605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68AC9C4C-CD4E-E49A-DFF6-99DFF7E7DB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97725" y="4349095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1ACFDA56-1529-F71F-C98D-E5C978202A5D}"/>
                  </a:ext>
                </a:extLst>
              </p:cNvPr>
              <p:cNvGrpSpPr/>
              <p:nvPr/>
            </p:nvGrpSpPr>
            <p:grpSpPr>
              <a:xfrm>
                <a:off x="5323352" y="5509529"/>
                <a:ext cx="1253855" cy="443642"/>
                <a:chOff x="6504246" y="3854161"/>
                <a:chExt cx="1741467" cy="616169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BCE55249-AFC5-EF78-7E05-95C52BABCD6E}"/>
                    </a:ext>
                  </a:extLst>
                </p:cNvPr>
                <p:cNvGrpSpPr/>
                <p:nvPr/>
              </p:nvGrpSpPr>
              <p:grpSpPr>
                <a:xfrm>
                  <a:off x="6504246" y="3854161"/>
                  <a:ext cx="1589458" cy="616169"/>
                  <a:chOff x="6135946" y="3854161"/>
                  <a:chExt cx="1589458" cy="616169"/>
                </a:xfrm>
              </p:grpSpPr>
              <p:sp>
                <p:nvSpPr>
                  <p:cNvPr id="325" name="Lightning Bolt 324">
                    <a:extLst>
                      <a:ext uri="{FF2B5EF4-FFF2-40B4-BE49-F238E27FC236}">
                        <a16:creationId xmlns:a16="http://schemas.microsoft.com/office/drawing/2014/main" id="{9DB3CD41-5DC8-60A4-CD2C-E695EEE8F3BB}"/>
                      </a:ext>
                    </a:extLst>
                  </p:cNvPr>
                  <p:cNvSpPr/>
                  <p:nvPr/>
                </p:nvSpPr>
                <p:spPr>
                  <a:xfrm rot="19965343">
                    <a:off x="6135946" y="4063930"/>
                    <a:ext cx="760257" cy="406400"/>
                  </a:xfrm>
                  <a:prstGeom prst="lightningBolt">
                    <a:avLst/>
                  </a:prstGeom>
                  <a:solidFill>
                    <a:srgbClr val="CDC9C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C7AB6517-18C8-14EE-0EE9-C96865539CD2}"/>
                      </a:ext>
                    </a:extLst>
                  </p:cNvPr>
                  <p:cNvCxnSpPr/>
                  <p:nvPr/>
                </p:nvCxnSpPr>
                <p:spPr>
                  <a:xfrm>
                    <a:off x="6591548" y="3854161"/>
                    <a:ext cx="1133856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1B9EB79C-F20F-1174-82CB-03741243580D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V="1">
                    <a:off x="6173361" y="3859976"/>
                    <a:ext cx="423087" cy="41148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Straight Connector 327">
                    <a:extLst>
                      <a:ext uri="{FF2B5EF4-FFF2-40B4-BE49-F238E27FC236}">
                        <a16:creationId xmlns:a16="http://schemas.microsoft.com/office/drawing/2014/main" id="{C4E2C2C3-ECDC-898D-DA2F-AB3DD8F5D2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01786" y="4296856"/>
                    <a:ext cx="261014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4" name="Freeform 860">
                  <a:extLst>
                    <a:ext uri="{FF2B5EF4-FFF2-40B4-BE49-F238E27FC236}">
                      <a16:creationId xmlns:a16="http://schemas.microsoft.com/office/drawing/2014/main" id="{8CB4169D-9101-4C61-FDE8-AB4F60222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2378" y="3865501"/>
                  <a:ext cx="1723335" cy="429768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43" name="Line 853">
                <a:extLst>
                  <a:ext uri="{FF2B5EF4-FFF2-40B4-BE49-F238E27FC236}">
                    <a16:creationId xmlns:a16="http://schemas.microsoft.com/office/drawing/2014/main" id="{E4BA3C25-73E7-575C-BF1B-013B880D3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7843" y="5947252"/>
                <a:ext cx="1316735" cy="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447800" contourW="6350" prstMaterial="legacyPlastic">
                <a:bevelT w="13500" h="13500" prst="angle"/>
                <a:bevelB w="13500" h="13500" prst="angle"/>
                <a:extrusionClr>
                  <a:srgbClr val="FBDFC1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b">
                <a:flatTx/>
              </a:bodyPr>
              <a:lstStyle/>
              <a:p>
                <a:r>
                  <a:rPr lang="en-US" sz="1700" dirty="0">
                    <a:latin typeface="Calibri" panose="020F0502020204030204" pitchFamily="34" charset="0"/>
                    <a:ea typeface="Times New Roman"/>
                    <a:cs typeface="Times New Roman"/>
                  </a:rPr>
                  <a:t>          d3</a:t>
                </a:r>
              </a:p>
            </p:txBody>
          </p: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C488B5EF-AC71-1490-281C-6A8AEF9B54EA}"/>
                  </a:ext>
                </a:extLst>
              </p:cNvPr>
              <p:cNvGrpSpPr/>
              <p:nvPr/>
            </p:nvGrpSpPr>
            <p:grpSpPr>
              <a:xfrm>
                <a:off x="6377267" y="4678231"/>
                <a:ext cx="1203321" cy="1021208"/>
                <a:chOff x="3906167" y="3324390"/>
                <a:chExt cx="1671281" cy="1418344"/>
              </a:xfrm>
              <a:solidFill>
                <a:srgbClr val="93D2FE"/>
              </a:solidFill>
            </p:grpSpPr>
            <p:sp>
              <p:nvSpPr>
                <p:cNvPr id="250" name="Oval 859">
                  <a:extLst>
                    <a:ext uri="{FF2B5EF4-FFF2-40B4-BE49-F238E27FC236}">
                      <a16:creationId xmlns:a16="http://schemas.microsoft.com/office/drawing/2014/main" id="{E02296A2-E00B-0375-4520-04700067DF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80464" y="4434841"/>
                  <a:ext cx="137823" cy="1512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51" name="Oval 861">
                  <a:extLst>
                    <a:ext uri="{FF2B5EF4-FFF2-40B4-BE49-F238E27FC236}">
                      <a16:creationId xmlns:a16="http://schemas.microsoft.com/office/drawing/2014/main" id="{7B60CCA1-5107-7C01-FF9C-0B65D55A584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06168" y="4588788"/>
                  <a:ext cx="142659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52" name="Oval 862">
                  <a:extLst>
                    <a:ext uri="{FF2B5EF4-FFF2-40B4-BE49-F238E27FC236}">
                      <a16:creationId xmlns:a16="http://schemas.microsoft.com/office/drawing/2014/main" id="{EB67E8F6-2115-F1A0-A2BC-C6BD8FB24C0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21673" y="4588788"/>
                  <a:ext cx="137823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53" name="Oval 863">
                  <a:extLst>
                    <a:ext uri="{FF2B5EF4-FFF2-40B4-BE49-F238E27FC236}">
                      <a16:creationId xmlns:a16="http://schemas.microsoft.com/office/drawing/2014/main" id="{3A8B9918-AC13-0761-4989-A372B0FDE6F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1432" y="4586087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54" name="Oval 863">
                  <a:extLst>
                    <a:ext uri="{FF2B5EF4-FFF2-40B4-BE49-F238E27FC236}">
                      <a16:creationId xmlns:a16="http://schemas.microsoft.com/office/drawing/2014/main" id="{66319A2B-6DDB-35DB-7B0D-B3E2036FF9A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90648" y="4587968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CB821042-0455-7A63-7AC4-248FF10C5B8E}"/>
                    </a:ext>
                  </a:extLst>
                </p:cNvPr>
                <p:cNvGrpSpPr/>
                <p:nvPr/>
              </p:nvGrpSpPr>
              <p:grpSpPr>
                <a:xfrm>
                  <a:off x="3906167" y="4047050"/>
                  <a:ext cx="1671281" cy="539042"/>
                  <a:chOff x="1320274" y="4580303"/>
                  <a:chExt cx="1671281" cy="467246"/>
                </a:xfrm>
                <a:grpFill/>
              </p:grpSpPr>
              <p:sp>
                <p:nvSpPr>
                  <p:cNvPr id="319" name="Freeform 860">
                    <a:extLst>
                      <a:ext uri="{FF2B5EF4-FFF2-40B4-BE49-F238E27FC236}">
                        <a16:creationId xmlns:a16="http://schemas.microsoft.com/office/drawing/2014/main" id="{F9D076A4-2F1C-A5A6-D423-DDBA45AD3F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0274" y="4580303"/>
                    <a:ext cx="743865" cy="15664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20" name="Rectangle 864">
                    <a:extLst>
                      <a:ext uri="{FF2B5EF4-FFF2-40B4-BE49-F238E27FC236}">
                        <a16:creationId xmlns:a16="http://schemas.microsoft.com/office/drawing/2014/main" id="{29BBB205-5A00-04C0-B386-B5AA0FCB59B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20274" y="4736954"/>
                    <a:ext cx="557094" cy="310595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 panose="020F0502020204030204" pitchFamily="34" charset="0"/>
                        <a:ea typeface="Calibri"/>
                        <a:cs typeface="Calibri"/>
                      </a:rPr>
                      <a:t>r1</a:t>
                    </a:r>
                  </a:p>
                </p:txBody>
              </p:sp>
              <p:sp>
                <p:nvSpPr>
                  <p:cNvPr id="321" name="Freeform 865">
                    <a:extLst>
                      <a:ext uri="{FF2B5EF4-FFF2-40B4-BE49-F238E27FC236}">
                        <a16:creationId xmlns:a16="http://schemas.microsoft.com/office/drawing/2014/main" id="{767B4BB6-97B6-8EA9-3462-EDE8F8E3D31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580303"/>
                    <a:ext cx="186771" cy="467242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22" name="Freeform 866">
                    <a:extLst>
                      <a:ext uri="{FF2B5EF4-FFF2-40B4-BE49-F238E27FC236}">
                        <a16:creationId xmlns:a16="http://schemas.microsoft.com/office/drawing/2014/main" id="{0D45667B-766D-AE7B-6DD2-4CCF17E233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878539"/>
                    <a:ext cx="1114187" cy="168998"/>
                  </a:xfrm>
                  <a:custGeom>
                    <a:avLst/>
                    <a:gdLst>
                      <a:gd name="T0" fmla="*/ 0 w 288"/>
                      <a:gd name="T1" fmla="*/ 449 h 48"/>
                      <a:gd name="T2" fmla="*/ 2608 w 288"/>
                      <a:gd name="T3" fmla="*/ 449 h 48"/>
                      <a:gd name="T4" fmla="*/ 3133 w 288"/>
                      <a:gd name="T5" fmla="*/ 0 h 48"/>
                      <a:gd name="T6" fmla="*/ 524 w 288"/>
                      <a:gd name="T7" fmla="*/ 0 h 48"/>
                      <a:gd name="T8" fmla="*/ 0 w 288"/>
                      <a:gd name="T9" fmla="*/ 449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8"/>
                      <a:gd name="T17" fmla="*/ 288 w 28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8">
                        <a:moveTo>
                          <a:pt x="0" y="48"/>
                        </a:moveTo>
                        <a:lnTo>
                          <a:pt x="240" y="48"/>
                        </a:lnTo>
                        <a:lnTo>
                          <a:pt x="288" y="0"/>
                        </a:lnTo>
                        <a:lnTo>
                          <a:pt x="48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3336CD96-A785-AE29-05D9-A9E229B5EA35}"/>
                    </a:ext>
                  </a:extLst>
                </p:cNvPr>
                <p:cNvGrpSpPr/>
                <p:nvPr/>
              </p:nvGrpSpPr>
              <p:grpSpPr>
                <a:xfrm>
                  <a:off x="4596370" y="3324390"/>
                  <a:ext cx="552654" cy="1188720"/>
                  <a:chOff x="1823226" y="3235632"/>
                  <a:chExt cx="552654" cy="1188720"/>
                </a:xfrm>
                <a:grpFill/>
              </p:grpSpPr>
              <p:sp>
                <p:nvSpPr>
                  <p:cNvPr id="306" name="Oval 878">
                    <a:extLst>
                      <a:ext uri="{FF2B5EF4-FFF2-40B4-BE49-F238E27FC236}">
                        <a16:creationId xmlns:a16="http://schemas.microsoft.com/office/drawing/2014/main" id="{DAA6E620-C55F-E83F-7FC4-7FC3E837AF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6977" y="439410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07" name="Rectangle 880">
                    <a:extLst>
                      <a:ext uri="{FF2B5EF4-FFF2-40B4-BE49-F238E27FC236}">
                        <a16:creationId xmlns:a16="http://schemas.microsoft.com/office/drawing/2014/main" id="{B233B5BF-36DD-232E-7DB4-BCBAEDEDCE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7548" y="3720625"/>
                    <a:ext cx="109828" cy="68636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08" name="Oval 878">
                    <a:extLst>
                      <a:ext uri="{FF2B5EF4-FFF2-40B4-BE49-F238E27FC236}">
                        <a16:creationId xmlns:a16="http://schemas.microsoft.com/office/drawing/2014/main" id="{36C3A7B3-BBDF-008C-7F41-B565252B6F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8534" y="370836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09" name="Line 881">
                    <a:extLst>
                      <a:ext uri="{FF2B5EF4-FFF2-40B4-BE49-F238E27FC236}">
                        <a16:creationId xmlns:a16="http://schemas.microsoft.com/office/drawing/2014/main" id="{015F0C59-FD2C-F7EA-0820-AD526D3F65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7377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10" name="Line 882">
                    <a:extLst>
                      <a:ext uri="{FF2B5EF4-FFF2-40B4-BE49-F238E27FC236}">
                        <a16:creationId xmlns:a16="http://schemas.microsoft.com/office/drawing/2014/main" id="{B62A1D60-897E-39BD-B446-A2D4291DDE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23226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11" name="Rectangle 880">
                    <a:extLst>
                      <a:ext uri="{FF2B5EF4-FFF2-40B4-BE49-F238E27FC236}">
                        <a16:creationId xmlns:a16="http://schemas.microsoft.com/office/drawing/2014/main" id="{2B113BB6-9179-613A-6DCD-9409515B8A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00000" flipH="1">
                    <a:off x="2086553" y="3275567"/>
                    <a:ext cx="66541" cy="85795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12" name="Oval 878">
                    <a:extLst>
                      <a:ext uri="{FF2B5EF4-FFF2-40B4-BE49-F238E27FC236}">
                        <a16:creationId xmlns:a16="http://schemas.microsoft.com/office/drawing/2014/main" id="{531856C9-09AA-F4BD-DF0C-A24C9DE7A35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00000" flipH="1">
                    <a:off x="2297586" y="3313681"/>
                    <a:ext cx="69069" cy="39007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13" name="Line 882">
                    <a:extLst>
                      <a:ext uri="{FF2B5EF4-FFF2-40B4-BE49-F238E27FC236}">
                        <a16:creationId xmlns:a16="http://schemas.microsoft.com/office/drawing/2014/main" id="{E8882162-24A7-A720-B4E6-DB06544D64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08380" y="3235632"/>
                    <a:ext cx="166195" cy="553247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14" name="Line 882">
                    <a:extLst>
                      <a:ext uri="{FF2B5EF4-FFF2-40B4-BE49-F238E27FC236}">
                        <a16:creationId xmlns:a16="http://schemas.microsoft.com/office/drawing/2014/main" id="{ED8557FB-EA43-EAD6-7E3E-6BC23BAC70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19974" y="3238739"/>
                    <a:ext cx="147328" cy="577282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15" name="Line 884">
                    <a:extLst>
                      <a:ext uri="{FF2B5EF4-FFF2-40B4-BE49-F238E27FC236}">
                        <a16:creationId xmlns:a16="http://schemas.microsoft.com/office/drawing/2014/main" id="{E84051C5-B755-27B9-02FC-B1D59F5680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360577" y="3338154"/>
                    <a:ext cx="0" cy="103603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16" name="Oval 885">
                    <a:extLst>
                      <a:ext uri="{FF2B5EF4-FFF2-40B4-BE49-F238E27FC236}">
                        <a16:creationId xmlns:a16="http://schemas.microsoft.com/office/drawing/2014/main" id="{4C40FD1F-1236-1CBE-3BD7-DFDA044535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343884" y="3447019"/>
                    <a:ext cx="31996" cy="70709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17" name="Line 881">
                    <a:extLst>
                      <a:ext uri="{FF2B5EF4-FFF2-40B4-BE49-F238E27FC236}">
                        <a16:creationId xmlns:a16="http://schemas.microsoft.com/office/drawing/2014/main" id="{535C2E9B-A717-7B62-DAA0-71BD854BCB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148636" y="3292202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18" name="Line 882">
                    <a:extLst>
                      <a:ext uri="{FF2B5EF4-FFF2-40B4-BE49-F238E27FC236}">
                        <a16:creationId xmlns:a16="http://schemas.microsoft.com/office/drawing/2014/main" id="{E1190C7E-64BC-6CDC-DB8A-2A78D41FF4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H="1" flipV="1">
                    <a:off x="2087266" y="3256770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DF8E14ED-8C2E-C45E-0A66-5EBA82573B2F}"/>
                  </a:ext>
                </a:extLst>
              </p:cNvPr>
              <p:cNvGrpSpPr/>
              <p:nvPr/>
            </p:nvGrpSpPr>
            <p:grpSpPr>
              <a:xfrm>
                <a:off x="6990430" y="5198257"/>
                <a:ext cx="538242" cy="371128"/>
                <a:chOff x="1012668" y="950932"/>
                <a:chExt cx="747559" cy="515455"/>
              </a:xfrm>
            </p:grpSpPr>
            <p:sp>
              <p:nvSpPr>
                <p:cNvPr id="246" name="Line 853">
                  <a:extLst>
                    <a:ext uri="{FF2B5EF4-FFF2-40B4-BE49-F238E27FC236}">
                      <a16:creationId xmlns:a16="http://schemas.microsoft.com/office/drawing/2014/main" id="{7590E4F7-B639-CFAB-5F3E-E910EE167C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2668" y="1130288"/>
                  <a:ext cx="600568" cy="7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Right">
                    <a:rot lat="60000" lon="0" rev="0"/>
                  </a:camera>
                  <a:lightRig rig="flat" dir="l"/>
                </a:scene3d>
                <a:sp3d extrusionH="266700" contourW="6350" prstMaterial="plastic">
                  <a:bevelT w="13500" h="13500" prst="angle"/>
                  <a:bevelB w="13500" h="13500" prst="angle"/>
                  <a:extrusionClr>
                    <a:srgbClr val="FDFEB5"/>
                  </a:extrusionClr>
                </a:sp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47" name="Rectangle 876">
                  <a:extLst>
                    <a:ext uri="{FF2B5EF4-FFF2-40B4-BE49-F238E27FC236}">
                      <a16:creationId xmlns:a16="http://schemas.microsoft.com/office/drawing/2014/main" id="{13F6EBBF-48ED-8C0D-755B-F1E9D54EC98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59818" y="950932"/>
                  <a:ext cx="100" cy="403719"/>
                </a:xfrm>
                <a:prstGeom prst="rect">
                  <a:avLst/>
                </a:prstGeom>
                <a:solidFill>
                  <a:srgbClr val="FDFF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Calibri"/>
                  </a:endParaRPr>
                </a:p>
              </p:txBody>
            </p:sp>
            <p:sp>
              <p:nvSpPr>
                <p:cNvPr id="248" name="Rectangle 873">
                  <a:extLst>
                    <a:ext uri="{FF2B5EF4-FFF2-40B4-BE49-F238E27FC236}">
                      <a16:creationId xmlns:a16="http://schemas.microsoft.com/office/drawing/2014/main" id="{4E03F937-197C-997E-10E7-CFD52B11E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023" y="1137440"/>
                  <a:ext cx="594305" cy="327629"/>
                </a:xfrm>
                <a:prstGeom prst="rect">
                  <a:avLst/>
                </a:prstGeom>
                <a:solidFill>
                  <a:srgbClr val="FDFF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3152" tIns="18288" rIns="73152" bIns="18288" anchor="ctr"/>
                <a:lstStyle/>
                <a:p>
                  <a:pPr algn="ctr"/>
                  <a:r>
                    <a:rPr lang="en-GB" sz="1700" dirty="0">
                      <a:latin typeface="Calibri" panose="020F0502020204030204" pitchFamily="34" charset="0"/>
                      <a:ea typeface="Times New Roman"/>
                      <a:cs typeface="Calibri"/>
                    </a:rPr>
                    <a:t>c1</a:t>
                  </a:r>
                </a:p>
              </p:txBody>
            </p:sp>
            <p:sp>
              <p:nvSpPr>
                <p:cNvPr id="249" name="Freeform 875">
                  <a:extLst>
                    <a:ext uri="{FF2B5EF4-FFF2-40B4-BE49-F238E27FC236}">
                      <a16:creationId xmlns:a16="http://schemas.microsoft.com/office/drawing/2014/main" id="{BDBC4404-4BC8-6D04-F2A5-9800AFFA0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3923" y="989071"/>
                  <a:ext cx="146304" cy="477316"/>
                </a:xfrm>
                <a:custGeom>
                  <a:avLst/>
                  <a:gdLst>
                    <a:gd name="T0" fmla="*/ 0 w 48"/>
                    <a:gd name="T1" fmla="*/ 48 h 144"/>
                    <a:gd name="T2" fmla="*/ 48 w 48"/>
                    <a:gd name="T3" fmla="*/ 0 h 144"/>
                    <a:gd name="T4" fmla="*/ 48 w 48"/>
                    <a:gd name="T5" fmla="*/ 96 h 144"/>
                    <a:gd name="T6" fmla="*/ 0 w 48"/>
                    <a:gd name="T7" fmla="*/ 144 h 144"/>
                    <a:gd name="T8" fmla="*/ 0 w 48"/>
                    <a:gd name="T9" fmla="*/ 48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DFFB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41B13AFF-05B0-3BC4-36C1-EE33CBEA787B}"/>
                </a:ext>
              </a:extLst>
            </p:cNvPr>
            <p:cNvSpPr/>
            <p:nvPr/>
          </p:nvSpPr>
          <p:spPr>
            <a:xfrm>
              <a:off x="9092408" y="6297537"/>
              <a:ext cx="269016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1700" i="1" dirty="0">
                  <a:latin typeface="Times New Roman"/>
                  <a:cs typeface="Times New Roman"/>
                </a:rPr>
                <a:t> g</a:t>
              </a:r>
              <a:r>
                <a:rPr lang="ro-RO" sz="1700" dirty="0">
                  <a:latin typeface="Times New Roman"/>
                  <a:cs typeface="Times New Roman"/>
                </a:rPr>
                <a:t> = {</a:t>
              </a:r>
              <a:r>
                <a:rPr lang="ro-RO" sz="1700" dirty="0">
                  <a:latin typeface="Calibri"/>
                  <a:cs typeface="Calibri"/>
                </a:rPr>
                <a:t>loc(r1)=d3, loc(c1)=r1</a:t>
              </a:r>
              <a:r>
                <a:rPr lang="ro-RO" sz="1700" dirty="0">
                  <a:latin typeface="Times New Roman"/>
                  <a:cs typeface="Times New Roman"/>
                </a:rPr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2762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2E2956-5FB7-249D-59F4-276DA1734A82}"/>
              </a:ext>
            </a:extLst>
          </p:cNvPr>
          <p:cNvSpPr txBox="1">
            <a:spLocks/>
          </p:cNvSpPr>
          <p:nvPr/>
        </p:nvSpPr>
        <p:spPr bwMode="auto">
          <a:xfrm>
            <a:off x="105823" y="56053"/>
            <a:ext cx="7248966" cy="5512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sz="1600" kern="0" dirty="0">
                <a:latin typeface="Calibri"/>
                <a:cs typeface="Calibri"/>
              </a:rPr>
              <a:t>RPG-Landmarks</a:t>
            </a:r>
            <a:r>
              <a:rPr lang="en-US" sz="1600" kern="0" dirty="0">
                <a:cs typeface="Times New Roman"/>
              </a:rPr>
              <a:t>(Σ,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kern="0" dirty="0">
                <a:cs typeface="Times New Roman"/>
              </a:rPr>
              <a:t>, </a:t>
            </a:r>
            <a:r>
              <a:rPr lang="en-US" sz="1600" i="1" kern="0" dirty="0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⟨</a:t>
            </a:r>
            <a:r>
              <a:rPr lang="en-US" sz="1600" kern="0" dirty="0" err="1">
                <a:cs typeface="Times New Roman"/>
              </a:rPr>
              <a:t>all literals in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 err="1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⟩; </a:t>
            </a:r>
            <a:r>
              <a:rPr lang="en-US" sz="1600" i="1" kern="0" dirty="0">
                <a:cs typeface="Times New Roman"/>
              </a:rPr>
              <a:t>Examined </a:t>
            </a:r>
            <a:r>
              <a:rPr lang="en-US" sz="1600" kern="0" dirty="0"/>
              <a:t>←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 dirty="0">
                <a:cs typeface="Times New Roman"/>
              </a:rPr>
              <a:t>while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Queue </a:t>
            </a:r>
            <a:r>
              <a:rPr lang="en-US" sz="1600" kern="0" dirty="0">
                <a:cs typeface="Times New Roman"/>
              </a:rPr>
              <a:t>≠ ⟨⟩</a:t>
            </a:r>
            <a:r>
              <a:rPr lang="en-US" sz="1600" b="1" kern="0" dirty="0">
                <a:latin typeface="Times New Roman Regular" charset="0"/>
                <a:cs typeface="Times New Roman Regular" charset="0"/>
              </a:rPr>
              <a:t> do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 ← </a:t>
            </a:r>
            <a:r>
              <a:rPr lang="en-US" sz="1600" kern="0" dirty="0">
                <a:latin typeface="Calibri" panose="020F0502020204030204" pitchFamily="34" charset="0"/>
                <a:cs typeface="Times New Roman"/>
              </a:rPr>
              <a:t>pop</a:t>
            </a:r>
            <a:r>
              <a:rPr lang="en-US" sz="1600" kern="0" dirty="0">
                <a:cs typeface="Times New Roman"/>
              </a:rPr>
              <a:t>(</a:t>
            </a: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>
                <a:latin typeface="Times New Roman" panose="02020603050405020304" pitchFamily="18" charset="0"/>
              </a:rPr>
              <a:t>if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φ</a:t>
            </a:r>
            <a:r>
              <a:rPr lang="en-US" sz="1600" kern="0">
                <a:latin typeface="Times New Roman" panose="02020603050405020304" pitchFamily="18" charset="0"/>
              </a:rPr>
              <a:t> ∉ </a:t>
            </a:r>
            <a:r>
              <a:rPr lang="en-US" sz="1600" i="1" kern="0">
                <a:latin typeface="Times New Roman" panose="02020603050405020304" pitchFamily="18" charset="0"/>
              </a:rPr>
              <a:t>Examined </a:t>
            </a:r>
            <a:r>
              <a:rPr lang="en-US" sz="1600" kern="0">
                <a:latin typeface="Times New Roman" panose="02020603050405020304" pitchFamily="18" charset="0"/>
              </a:rPr>
              <a:t>and </a:t>
            </a:r>
            <a:r>
              <a:rPr lang="en-US" sz="1600" i="1" kern="0">
                <a:latin typeface="Times New Roman" panose="02020603050405020304" pitchFamily="18" charset="0"/>
              </a:rPr>
              <a:t>s</a:t>
            </a:r>
            <a:r>
              <a:rPr lang="en-US" sz="1600" kern="0" baseline="-25000">
                <a:latin typeface="Times New Roman" panose="02020603050405020304" pitchFamily="18" charset="0"/>
              </a:rPr>
              <a:t>0</a:t>
            </a:r>
            <a:r>
              <a:rPr lang="en-US" sz="1600" kern="0">
                <a:latin typeface="Times New Roman" panose="02020603050405020304" pitchFamily="18" charset="0"/>
              </a:rPr>
              <a:t> ⊭ </a:t>
            </a:r>
            <a:r>
              <a:rPr lang="en-US" sz="1600" i="1" kern="0" dirty="0" err="1"/>
              <a:t>φ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b="1" kern="0">
                <a:latin typeface="Times New Roman" panose="02020603050405020304" pitchFamily="18" charset="0"/>
              </a:rPr>
              <a:t>then </a:t>
            </a:r>
            <a:endParaRPr lang="en-US" sz="1600" i="1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1: look for an “action landmark”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R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{actions whose effects include a literal in </a:t>
            </a: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generate RPG from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i="1" kern="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using </a:t>
            </a:r>
            <a:r>
              <a:rPr lang="en-US" sz="1600" i="1" kern="0" dirty="0">
                <a:cs typeface="Times New Roman"/>
              </a:rPr>
              <a:t>A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∖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R</a:t>
            </a:r>
            <a:r>
              <a:rPr lang="en-US" sz="1600" kern="0" dirty="0">
                <a:cs typeface="Times New Roman"/>
              </a:rPr>
              <a:t>, stopping when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>
                <a:cs typeface="Times New Roman"/>
                <a:sym typeface="Wingdings"/>
              </a:rPr>
              <a:t>=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–</a:t>
            </a:r>
            <a:r>
              <a:rPr lang="en-US" sz="1600" kern="0" baseline="-25000" dirty="0">
                <a:cs typeface="Times New Roman"/>
                <a:sym typeface="Wingdings"/>
              </a:rPr>
              <a:t>1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>
                <a:latin typeface="Times New Roman" panose="02020603050405020304" pitchFamily="18" charset="0"/>
              </a:rPr>
              <a:t>// ŝ</a:t>
            </a:r>
            <a:r>
              <a:rPr lang="en-US" sz="1600" i="1" kern="0" baseline="-25000">
                <a:latin typeface="Times New Roman" panose="02020603050405020304" pitchFamily="18" charset="0"/>
              </a:rPr>
              <a:t>k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now includes every atom that’s achievable without R</a:t>
            </a:r>
            <a:br>
              <a:rPr lang="en-US" sz="1600" kern="0">
                <a:latin typeface="Times New Roman" panose="02020603050405020304" pitchFamily="18" charset="0"/>
              </a:rPr>
            </a:b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/>
              <a:t> ← {all actions in </a:t>
            </a:r>
            <a:r>
              <a:rPr lang="en-US" sz="1600" i="1" kern="0" dirty="0"/>
              <a:t>R</a:t>
            </a:r>
            <a:r>
              <a:rPr lang="en-US" sz="1600" kern="0" dirty="0"/>
              <a:t> that are r-applicable in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kern="0" dirty="0"/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if </a:t>
            </a: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>
                <a:cs typeface="Times New Roman"/>
              </a:rPr>
              <a:t> =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  <a:r>
              <a:rPr lang="en-US" sz="1600" kern="0" dirty="0">
                <a:cs typeface="Times New Roman"/>
              </a:rPr>
              <a:t> then return </a:t>
            </a:r>
            <a:r>
              <a:rPr lang="en-US" sz="1600" kern="0" dirty="0">
                <a:latin typeface="Calibri"/>
                <a:cs typeface="Calibri"/>
              </a:rPr>
              <a:t>failure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2: get new landmarks from actions’ preconditions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 err="1"/>
              <a:t>Φ</a:t>
            </a:r>
            <a:r>
              <a:rPr lang="en-US" sz="1600" kern="0" dirty="0"/>
              <a:t> ← {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1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2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kern="0" dirty="0">
                <a:ea typeface="ＭＳ ゴシック"/>
                <a:cs typeface="Times New Roman"/>
              </a:rPr>
              <a:t>…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m</a:t>
            </a:r>
            <a:r>
              <a:rPr lang="en-US" sz="1600" kern="0" dirty="0"/>
              <a:t> | </a:t>
            </a:r>
            <a:r>
              <a:rPr lang="en-US" sz="1600" i="1" kern="0" dirty="0"/>
              <a:t>m </a:t>
            </a:r>
            <a:r>
              <a:rPr lang="en-US" sz="1600" kern="0" dirty="0"/>
              <a:t>≤ 4, 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is a precondition of at least one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</a:t>
            </a:r>
            <a:r>
              <a:rPr lang="en-US" sz="1600" kern="0" dirty="0"/>
              <a:t>, and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 </a:t>
            </a:r>
            <a:r>
              <a:rPr lang="en-US" sz="1600" kern="0" dirty="0"/>
              <a:t>has at least one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as a precondition}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/>
              <a:t>append to </a:t>
            </a:r>
            <a:r>
              <a:rPr lang="en-US" sz="1600" i="1" kern="0" dirty="0"/>
              <a:t>Queue every </a:t>
            </a:r>
            <a:r>
              <a:rPr lang="en-US" sz="1600" i="1" kern="0" dirty="0" err="1"/>
              <a:t>φ</a:t>
            </a:r>
            <a:r>
              <a:rPr lang="en-US" sz="1600" kern="0" dirty="0"/>
              <a:t> ∈ </a:t>
            </a:r>
            <a:r>
              <a:rPr lang="en-US" sz="1600" kern="0" dirty="0" err="1"/>
              <a:t>Φ</a:t>
            </a:r>
            <a:r>
              <a:rPr lang="en-US" sz="1600" kern="0" dirty="0"/>
              <a:t> that isn’t subsumed by another </a:t>
            </a:r>
            <a:r>
              <a:rPr lang="en-US" sz="1600" i="1" kern="0" dirty="0" err="1"/>
              <a:t>φ</a:t>
            </a:r>
            <a:r>
              <a:rPr lang="en-US" sz="1600" kern="0" dirty="0"/>
              <a:t>′</a:t>
            </a:r>
            <a:r>
              <a:rPr lang="en-US" sz="1600" kern="0" baseline="-25000" dirty="0"/>
              <a:t> </a:t>
            </a:r>
            <a:r>
              <a:rPr lang="en-US" sz="1600" kern="0" dirty="0"/>
              <a:t>∈</a:t>
            </a:r>
            <a:r>
              <a:rPr lang="en-US" sz="1600" kern="0" baseline="-25000" dirty="0"/>
              <a:t> </a:t>
            </a:r>
            <a:r>
              <a:rPr lang="en-US" sz="1600" kern="0" dirty="0" err="1"/>
              <a:t>Φ</a:t>
            </a:r>
            <a:r>
              <a:rPr lang="en-US" sz="1600" kern="0" dirty="0"/>
              <a:t> </a:t>
            </a:r>
          </a:p>
          <a:p>
            <a:pPr marL="809626" lvl="3" indent="0">
              <a:spcBef>
                <a:spcPts val="400"/>
              </a:spcBef>
              <a:buNone/>
            </a:pPr>
            <a:r>
              <a:rPr lang="en-US" sz="1600" kern="0" dirty="0">
                <a:cs typeface="Times New Roman"/>
              </a:rPr>
              <a:t>add </a:t>
            </a:r>
            <a:r>
              <a:rPr lang="en-US" sz="1600" i="1" kern="0" dirty="0">
                <a:cs typeface="Times New Roman"/>
              </a:rPr>
              <a:t>φ </a:t>
            </a:r>
            <a:r>
              <a:rPr lang="en-US" sz="1600" kern="0" dirty="0">
                <a:cs typeface="Times New Roman"/>
              </a:rPr>
              <a:t>to </a:t>
            </a:r>
            <a:r>
              <a:rPr lang="en-US" sz="1600" i="1" kern="0" dirty="0">
                <a:cs typeface="Times New Roman"/>
              </a:rPr>
              <a:t>Examined</a:t>
            </a:r>
            <a:endParaRPr lang="en-US" sz="1600" i="1" kern="0" dirty="0"/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return </a:t>
            </a:r>
            <a:r>
              <a:rPr lang="en-US" sz="1600" i="1" kern="0" dirty="0">
                <a:cs typeface="Times New Roman"/>
              </a:rPr>
              <a:t>Examined</a:t>
            </a: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503334" y="93131"/>
            <a:ext cx="2506134" cy="558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C03C986E-97DF-E84A-B8B4-73F88F7CD527}"/>
              </a:ext>
            </a:extLst>
          </p:cNvPr>
          <p:cNvSpPr txBox="1">
            <a:spLocks/>
          </p:cNvSpPr>
          <p:nvPr/>
        </p:nvSpPr>
        <p:spPr bwMode="auto">
          <a:xfrm>
            <a:off x="9346233" y="495175"/>
            <a:ext cx="2806744" cy="394712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>
                <a:latin typeface="Times New Roman"/>
                <a:cs typeface="Times New Roman"/>
              </a:rPr>
              <a:t>c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r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move</a:t>
            </a:r>
            <a:r>
              <a:rPr lang="en-US" sz="1800" dirty="0"/>
              <a:t>(</a:t>
            </a:r>
            <a:r>
              <a:rPr lang="en-US" sz="1800" i="1" dirty="0"/>
              <a:t>r, d, e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/>
              <a:t>e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unload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)=</a:t>
            </a:r>
            <a:r>
              <a:rPr lang="en-US" sz="1800" i="1" dirty="0"/>
              <a:t>r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 </a:t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en-US" sz="1800" dirty="0"/>
              <a:t>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dirty="0">
                <a:latin typeface="Calibri"/>
                <a:cs typeface="Calibri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l</a:t>
            </a:r>
            <a:br>
              <a:rPr lang="en-US" sz="1800" i="1" baseline="-25000" dirty="0"/>
            </a:br>
            <a:br>
              <a:rPr lang="en-US" sz="1800" i="1" baseline="-25000" dirty="0"/>
            </a:br>
            <a:r>
              <a:rPr lang="en-US" sz="1800" i="1" dirty="0"/>
              <a:t>r</a:t>
            </a:r>
            <a:r>
              <a:rPr lang="en-US" sz="1800" dirty="0"/>
              <a:t> ∈ </a:t>
            </a:r>
            <a:r>
              <a:rPr lang="en-US" sz="1800" i="1" dirty="0"/>
              <a:t>Robots</a:t>
            </a:r>
            <a:br>
              <a:rPr lang="en-US" sz="1800" dirty="0"/>
            </a:br>
            <a:r>
              <a:rPr lang="en-US" sz="1800" i="1" dirty="0"/>
              <a:t>c</a:t>
            </a:r>
            <a:r>
              <a:rPr lang="en-US" sz="1800" dirty="0"/>
              <a:t> ∈ </a:t>
            </a:r>
            <a:r>
              <a:rPr lang="en-US" sz="1800" i="1" dirty="0"/>
              <a:t>Containers</a:t>
            </a:r>
            <a:br>
              <a:rPr lang="en-US" sz="1800" dirty="0"/>
            </a:br>
            <a:r>
              <a:rPr lang="en-US" sz="1800" i="1" dirty="0" err="1"/>
              <a:t>l,d,e</a:t>
            </a:r>
            <a:r>
              <a:rPr lang="en-US" sz="1800" dirty="0"/>
              <a:t> ∈ </a:t>
            </a:r>
            <a:r>
              <a:rPr lang="en-US" sz="1800" i="1" dirty="0" err="1"/>
              <a:t>Locs</a:t>
            </a: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9A8F30-A901-B0A6-C905-9099D1A972FB}"/>
              </a:ext>
            </a:extLst>
          </p:cNvPr>
          <p:cNvSpPr/>
          <p:nvPr/>
        </p:nvSpPr>
        <p:spPr>
          <a:xfrm>
            <a:off x="5830648" y="669164"/>
            <a:ext cx="3451716" cy="2841804"/>
          </a:xfrm>
          <a:prstGeom prst="rect">
            <a:avLst/>
          </a:prstGeom>
          <a:noFill/>
          <a:ln>
            <a:solidFill>
              <a:srgbClr val="21985D"/>
            </a:solidFill>
          </a:ln>
        </p:spPr>
        <p:txBody>
          <a:bodyPr wrap="square">
            <a:spAutoFit/>
          </a:bodyPr>
          <a:lstStyle/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solidFill>
                  <a:srgbClr val="C00000"/>
                </a:solidFill>
                <a:latin typeface="Times New Roman" charset="0"/>
                <a:cs typeface="Calibri"/>
              </a:rPr>
              <a:t>Queue</a:t>
            </a:r>
            <a: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  <a:t> = ⟨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/>
              </a:rPr>
              <a:t>cargo(r1)=nil, loc(c1)=d1,</a:t>
            </a:r>
            <a:b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/>
              </a:rPr>
            </a:b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/>
              </a:rPr>
              <a:t>loc(r1)=d1</a:t>
            </a:r>
            <a: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  <a:t>⟩</a:t>
            </a:r>
            <a:endParaRPr lang="en-US" i="1" dirty="0">
              <a:solidFill>
                <a:srgbClr val="C00000"/>
              </a:solidFill>
              <a:latin typeface="Times New Roman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solidFill>
                  <a:srgbClr val="C00000"/>
                </a:solidFill>
                <a:latin typeface="Times New Roman"/>
                <a:cs typeface="Times New Roman"/>
              </a:rPr>
              <a:t>Examined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 = {</a:t>
            </a:r>
            <a:r>
              <a:rPr lang="ro-RO" dirty="0">
                <a:solidFill>
                  <a:srgbClr val="C00000"/>
                </a:solidFill>
                <a:latin typeface="Calibri"/>
                <a:cs typeface="Calibri"/>
              </a:rPr>
              <a:t>loc(c1)=r1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}</a:t>
            </a:r>
            <a:endParaRPr lang="en-US" dirty="0">
              <a:solidFill>
                <a:srgbClr val="C00000"/>
              </a:solidFill>
              <a:latin typeface="Times New Roman Regular" charset="0"/>
              <a:cs typeface="Times New Roman Regular" charset="0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 Regular" charset="0"/>
                <a:cs typeface="Times New Roman"/>
              </a:rPr>
              <a:t>φ</a:t>
            </a:r>
            <a:r>
              <a:rPr lang="en-US" dirty="0">
                <a:latin typeface="Times New Roman Regular" charset="0"/>
                <a:cs typeface="Times New Roman"/>
              </a:rPr>
              <a:t> = </a:t>
            </a:r>
            <a:r>
              <a:rPr lang="ro-RO" dirty="0">
                <a:latin typeface="Calibri"/>
                <a:cs typeface="Calibri"/>
              </a:rPr>
              <a:t>loc(c1)=r1</a:t>
            </a:r>
            <a:endParaRPr lang="ro-RO" dirty="0">
              <a:solidFill>
                <a:srgbClr val="0070C1"/>
              </a:solidFill>
              <a:latin typeface="Times New Roman" panose="02020603050405020304" pitchFamily="18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/>
                <a:cs typeface="Calibri"/>
              </a:rPr>
              <a:t>load(r1,c1,d1), load(r1,c1,d2),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load(r1,c1,d3)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/>
                <a:cs typeface="Calibri"/>
              </a:rPr>
              <a:t>load(r1,c1,d1)</a:t>
            </a:r>
            <a:r>
              <a:rPr lang="en-US" dirty="0">
                <a:latin typeface="Times New Roman" charset="0"/>
                <a:cs typeface="Calibri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  <a:t>Φ = {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/>
              </a:rPr>
              <a:t>cargo(r1)=nil, loc(c1)=d1, loc(r1)=d1,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Calibri"/>
              </a:rPr>
              <a:t>…</a:t>
            </a:r>
            <a: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1E58D0-EB76-E4EA-C07A-BD0F5BA91AC8}"/>
              </a:ext>
            </a:extLst>
          </p:cNvPr>
          <p:cNvSpPr/>
          <p:nvPr/>
        </p:nvSpPr>
        <p:spPr bwMode="auto">
          <a:xfrm>
            <a:off x="817765" y="3500210"/>
            <a:ext cx="5781443" cy="164768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B3C599EE-C333-7EE0-1E14-46C013E821EB}"/>
              </a:ext>
            </a:extLst>
          </p:cNvPr>
          <p:cNvSpPr txBox="1">
            <a:spLocks/>
          </p:cNvSpPr>
          <p:nvPr/>
        </p:nvSpPr>
        <p:spPr bwMode="auto">
          <a:xfrm>
            <a:off x="6972783" y="3588713"/>
            <a:ext cx="2141042" cy="1219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233363" algn="l"/>
                <a:tab pos="619125" algn="l"/>
              </a:tabLst>
            </a:pPr>
            <a:r>
              <a:rPr lang="en-US" sz="1800" dirty="0">
                <a:solidFill>
                  <a:srgbClr val="0070C1"/>
                </a:solidFill>
                <a:latin typeface="Calibri"/>
                <a:cs typeface="Calibri"/>
              </a:rPr>
              <a:t>load (r1,</a:t>
            </a:r>
            <a:r>
              <a:rPr lang="en-US" sz="1800" baseline="-25000" dirty="0">
                <a:solidFill>
                  <a:srgbClr val="0070C1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0070C1"/>
                </a:solidFill>
                <a:latin typeface="Calibri"/>
                <a:cs typeface="Calibri"/>
              </a:rPr>
              <a:t>c1,</a:t>
            </a:r>
            <a:r>
              <a:rPr lang="en-US" sz="1800" baseline="-25000" dirty="0">
                <a:solidFill>
                  <a:srgbClr val="0070C1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d1</a:t>
            </a:r>
            <a:r>
              <a:rPr lang="en-US" sz="1800" dirty="0">
                <a:solidFill>
                  <a:srgbClr val="0070C1"/>
                </a:solidFill>
                <a:latin typeface="Calibri"/>
                <a:cs typeface="Calibri"/>
              </a:rPr>
              <a:t>)</a:t>
            </a:r>
            <a:br>
              <a:rPr lang="en-US" sz="1800" dirty="0">
                <a:solidFill>
                  <a:srgbClr val="0070C1"/>
                </a:solidFill>
              </a:rPr>
            </a:br>
            <a:r>
              <a:rPr lang="en-US" sz="1800" dirty="0">
                <a:solidFill>
                  <a:srgbClr val="0070C1"/>
                </a:solidFill>
              </a:rPr>
              <a:t>    pre:	</a:t>
            </a:r>
            <a:r>
              <a:rPr lang="en-US" sz="1800" dirty="0">
                <a:solidFill>
                  <a:srgbClr val="0070C1"/>
                </a:solidFill>
                <a:latin typeface="Calibri"/>
                <a:cs typeface="Calibri"/>
              </a:rPr>
              <a:t>cargo(r1</a:t>
            </a:r>
            <a:r>
              <a:rPr lang="en-US" sz="1800" dirty="0">
                <a:solidFill>
                  <a:srgbClr val="0070C1"/>
                </a:solidFill>
              </a:rPr>
              <a:t>)</a:t>
            </a:r>
            <a:r>
              <a:rPr lang="en-US" sz="1800" baseline="-25000" dirty="0">
                <a:solidFill>
                  <a:srgbClr val="0070C1"/>
                </a:solidFill>
              </a:rPr>
              <a:t> </a:t>
            </a:r>
            <a:r>
              <a:rPr lang="en-US" sz="1800" dirty="0">
                <a:solidFill>
                  <a:srgbClr val="0070C1"/>
                </a:solidFill>
              </a:rPr>
              <a:t>=</a:t>
            </a:r>
            <a:r>
              <a:rPr lang="en-US" sz="1800" baseline="-25000" dirty="0">
                <a:solidFill>
                  <a:srgbClr val="0070C1"/>
                </a:solidFill>
              </a:rPr>
              <a:t> </a:t>
            </a:r>
            <a:r>
              <a:rPr lang="en-US" sz="1800" dirty="0">
                <a:solidFill>
                  <a:srgbClr val="0070C1"/>
                </a:solidFill>
                <a:latin typeface="Calibri"/>
                <a:cs typeface="Calibri"/>
              </a:rPr>
              <a:t>nil</a:t>
            </a:r>
            <a:r>
              <a:rPr lang="en-US" sz="1800" dirty="0">
                <a:solidFill>
                  <a:srgbClr val="0070C1"/>
                </a:solidFill>
              </a:rPr>
              <a:t>, </a:t>
            </a:r>
            <a:br>
              <a:rPr lang="en-US" sz="1800" dirty="0">
                <a:solidFill>
                  <a:srgbClr val="0070C1"/>
                </a:solidFill>
              </a:rPr>
            </a:br>
            <a:r>
              <a:rPr lang="en-US" sz="1800" dirty="0">
                <a:solidFill>
                  <a:srgbClr val="0070C1"/>
                </a:solidFill>
              </a:rPr>
              <a:t>		</a:t>
            </a:r>
            <a:r>
              <a:rPr lang="en-US" sz="1800" dirty="0" err="1">
                <a:solidFill>
                  <a:srgbClr val="0070C1"/>
                </a:solidFill>
                <a:latin typeface="Calibri"/>
                <a:cs typeface="Calibri"/>
              </a:rPr>
              <a:t>loc</a:t>
            </a:r>
            <a:r>
              <a:rPr lang="en-US" sz="1800" dirty="0">
                <a:solidFill>
                  <a:srgbClr val="0070C1"/>
                </a:solidFill>
                <a:latin typeface="Times New Roman"/>
                <a:cs typeface="Times New Roman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/>
                <a:cs typeface="Calibri"/>
              </a:rPr>
              <a:t>c1</a:t>
            </a:r>
            <a:r>
              <a:rPr lang="en-US" sz="1800" dirty="0">
                <a:solidFill>
                  <a:srgbClr val="0070C1"/>
                </a:solidFill>
              </a:rPr>
              <a:t>)</a:t>
            </a:r>
            <a:r>
              <a:rPr lang="en-US" sz="1800" baseline="-25000" dirty="0">
                <a:solidFill>
                  <a:srgbClr val="0070C1"/>
                </a:solidFill>
              </a:rPr>
              <a:t> </a:t>
            </a:r>
            <a:r>
              <a:rPr lang="en-US" sz="1800" dirty="0">
                <a:solidFill>
                  <a:srgbClr val="0070C1"/>
                </a:solidFill>
              </a:rPr>
              <a:t>=</a:t>
            </a:r>
            <a:r>
              <a:rPr lang="en-US" sz="1800" baseline="-25000" dirty="0">
                <a:solidFill>
                  <a:srgbClr val="0070C1"/>
                </a:solidFill>
              </a:rPr>
              <a:t> 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d1</a:t>
            </a:r>
            <a:r>
              <a:rPr lang="en-US" sz="1800" dirty="0">
                <a:solidFill>
                  <a:srgbClr val="0070C1"/>
                </a:solidFill>
              </a:rPr>
              <a:t>,</a:t>
            </a:r>
            <a:br>
              <a:rPr lang="en-US" sz="1800" dirty="0">
                <a:solidFill>
                  <a:srgbClr val="0070C1"/>
                </a:solidFill>
              </a:rPr>
            </a:br>
            <a:r>
              <a:rPr lang="en-US" sz="1800" dirty="0">
                <a:solidFill>
                  <a:srgbClr val="0070C1"/>
                </a:solidFill>
              </a:rPr>
              <a:t>		</a:t>
            </a:r>
            <a:r>
              <a:rPr lang="en-US" sz="1800" dirty="0" err="1">
                <a:solidFill>
                  <a:srgbClr val="0070C1"/>
                </a:solidFill>
                <a:latin typeface="Calibri"/>
                <a:cs typeface="Calibri"/>
              </a:rPr>
              <a:t>loc</a:t>
            </a:r>
            <a:r>
              <a:rPr lang="en-US" sz="1800" dirty="0">
                <a:solidFill>
                  <a:srgbClr val="0070C1"/>
                </a:solidFill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/>
                <a:cs typeface="Calibri"/>
              </a:rPr>
              <a:t>r1</a:t>
            </a:r>
            <a:r>
              <a:rPr lang="en-US" sz="1800" dirty="0">
                <a:solidFill>
                  <a:srgbClr val="0070C1"/>
                </a:solidFill>
              </a:rPr>
              <a:t>)</a:t>
            </a:r>
            <a:r>
              <a:rPr lang="en-US" sz="1800" baseline="-25000" dirty="0">
                <a:solidFill>
                  <a:srgbClr val="0070C1"/>
                </a:solidFill>
              </a:rPr>
              <a:t> </a:t>
            </a:r>
            <a:r>
              <a:rPr lang="en-US" sz="1800" dirty="0">
                <a:solidFill>
                  <a:srgbClr val="0070C1"/>
                </a:solidFill>
              </a:rPr>
              <a:t>=</a:t>
            </a:r>
            <a:r>
              <a:rPr lang="en-US" sz="1800" baseline="-25000" dirty="0">
                <a:solidFill>
                  <a:srgbClr val="0070C1"/>
                </a:solidFill>
              </a:rPr>
              <a:t> 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d1</a:t>
            </a:r>
            <a:endParaRPr lang="en-US" sz="1800" dirty="0">
              <a:solidFill>
                <a:srgbClr val="0070C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FD7238-C0BB-3326-FFE4-F3FD5C591DE4}"/>
              </a:ext>
            </a:extLst>
          </p:cNvPr>
          <p:cNvGrpSpPr/>
          <p:nvPr/>
        </p:nvGrpSpPr>
        <p:grpSpPr>
          <a:xfrm>
            <a:off x="512295" y="4858433"/>
            <a:ext cx="4906458" cy="1773936"/>
            <a:chOff x="512295" y="4858433"/>
            <a:chExt cx="4906458" cy="1773936"/>
          </a:xfrm>
        </p:grpSpPr>
        <p:sp>
          <p:nvSpPr>
            <p:cNvPr id="53" name="Rectangle 891">
              <a:extLst>
                <a:ext uri="{FF2B5EF4-FFF2-40B4-BE49-F238E27FC236}">
                  <a16:creationId xmlns:a16="http://schemas.microsoft.com/office/drawing/2014/main" id="{03733DAB-E110-8004-A464-11878EC0C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766" y="6079826"/>
              <a:ext cx="65" cy="261610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4" name="Rectangle 891">
              <a:extLst>
                <a:ext uri="{FF2B5EF4-FFF2-40B4-BE49-F238E27FC236}">
                  <a16:creationId xmlns:a16="http://schemas.microsoft.com/office/drawing/2014/main" id="{C1B8AA2F-DE60-D10B-0886-C2CE1D56C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149" y="6131430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2923F4-8BC5-6A1F-1310-7D0677817BC5}"/>
                </a:ext>
              </a:extLst>
            </p:cNvPr>
            <p:cNvGrpSpPr/>
            <p:nvPr/>
          </p:nvGrpSpPr>
          <p:grpSpPr>
            <a:xfrm>
              <a:off x="878377" y="5526070"/>
              <a:ext cx="1474982" cy="713196"/>
              <a:chOff x="1045285" y="2272625"/>
              <a:chExt cx="2535019" cy="1225752"/>
            </a:xfrm>
          </p:grpSpPr>
          <p:sp>
            <p:nvSpPr>
              <p:cNvPr id="98" name="Line 853">
                <a:extLst>
                  <a:ext uri="{FF2B5EF4-FFF2-40B4-BE49-F238E27FC236}">
                    <a16:creationId xmlns:a16="http://schemas.microsoft.com/office/drawing/2014/main" id="{EEEA29A0-DE65-FF1B-E47C-D78EC107E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85" y="3492318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8796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4631DAC-4B00-1AB6-6C92-70582CB9A0F9}"/>
                  </a:ext>
                </a:extLst>
              </p:cNvPr>
              <p:cNvCxnSpPr/>
              <p:nvPr/>
            </p:nvCxnSpPr>
            <p:spPr>
              <a:xfrm>
                <a:off x="2180139" y="22726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Freeform 860">
                <a:extLst>
                  <a:ext uri="{FF2B5EF4-FFF2-40B4-BE49-F238E27FC236}">
                    <a16:creationId xmlns:a16="http://schemas.microsoft.com/office/drawing/2014/main" id="{56D7A009-4445-B92B-8581-9B62044E9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1" name="Freeform 860">
                <a:extLst>
                  <a:ext uri="{FF2B5EF4-FFF2-40B4-BE49-F238E27FC236}">
                    <a16:creationId xmlns:a16="http://schemas.microsoft.com/office/drawing/2014/main" id="{7454A1B5-25DB-5669-F65A-08722A6FA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284995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56" name="Line 853">
              <a:extLst>
                <a:ext uri="{FF2B5EF4-FFF2-40B4-BE49-F238E27FC236}">
                  <a16:creationId xmlns:a16="http://schemas.microsoft.com/office/drawing/2014/main" id="{78276F36-6699-0A90-2041-5634A7D068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855" y="6261794"/>
              <a:ext cx="47883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78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57" name="Freeform 860">
              <a:extLst>
                <a:ext uri="{FF2B5EF4-FFF2-40B4-BE49-F238E27FC236}">
                  <a16:creationId xmlns:a16="http://schemas.microsoft.com/office/drawing/2014/main" id="{2A7F95AE-0921-9DB7-2784-A2C338019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94" y="5726420"/>
              <a:ext cx="228776" cy="96035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8" name="Freeform 860">
              <a:extLst>
                <a:ext uri="{FF2B5EF4-FFF2-40B4-BE49-F238E27FC236}">
                  <a16:creationId xmlns:a16="http://schemas.microsoft.com/office/drawing/2014/main" id="{67F94811-9CE1-084D-C3D3-23316959A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56" y="5575809"/>
              <a:ext cx="706011" cy="23941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AE9B9BF-5027-4676-13B5-B237231F114A}"/>
                </a:ext>
              </a:extLst>
            </p:cNvPr>
            <p:cNvCxnSpPr/>
            <p:nvPr/>
          </p:nvCxnSpPr>
          <p:spPr>
            <a:xfrm>
              <a:off x="2114581" y="6206333"/>
              <a:ext cx="532036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860">
              <a:extLst>
                <a:ext uri="{FF2B5EF4-FFF2-40B4-BE49-F238E27FC236}">
                  <a16:creationId xmlns:a16="http://schemas.microsoft.com/office/drawing/2014/main" id="{8437900A-059C-B88F-7B89-ED94036F1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754" y="6241432"/>
              <a:ext cx="718250" cy="2197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1" name="Freeform 860">
              <a:extLst>
                <a:ext uri="{FF2B5EF4-FFF2-40B4-BE49-F238E27FC236}">
                  <a16:creationId xmlns:a16="http://schemas.microsoft.com/office/drawing/2014/main" id="{DFE29410-08F7-C676-3959-FF846F14E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777" y="6210206"/>
              <a:ext cx="908041" cy="23810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2" name="Line 853">
              <a:extLst>
                <a:ext uri="{FF2B5EF4-FFF2-40B4-BE49-F238E27FC236}">
                  <a16:creationId xmlns:a16="http://schemas.microsoft.com/office/drawing/2014/main" id="{8151F1FD-E6B1-8D4F-A1F8-729F3854E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418" y="6628844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63" name="Line 853">
              <a:extLst>
                <a:ext uri="{FF2B5EF4-FFF2-40B4-BE49-F238E27FC236}">
                  <a16:creationId xmlns:a16="http://schemas.microsoft.com/office/drawing/2014/main" id="{92D96E56-D719-8027-F11C-A59D43214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295" y="6625319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64" name="Line 853">
              <a:extLst>
                <a:ext uri="{FF2B5EF4-FFF2-40B4-BE49-F238E27FC236}">
                  <a16:creationId xmlns:a16="http://schemas.microsoft.com/office/drawing/2014/main" id="{A4E75942-1C9E-33B1-5239-696513623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580" y="5883948"/>
              <a:ext cx="1064074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41D02E7-20B4-D3D2-BA76-23B327A4BF91}"/>
                </a:ext>
              </a:extLst>
            </p:cNvPr>
            <p:cNvGrpSpPr/>
            <p:nvPr/>
          </p:nvGrpSpPr>
          <p:grpSpPr>
            <a:xfrm>
              <a:off x="2187053" y="4858433"/>
              <a:ext cx="972422" cy="825254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74" name="Oval 859">
                <a:extLst>
                  <a:ext uri="{FF2B5EF4-FFF2-40B4-BE49-F238E27FC236}">
                    <a16:creationId xmlns:a16="http://schemas.microsoft.com/office/drawing/2014/main" id="{29611407-B766-FC89-5B37-D1E7C99DF4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5" name="Oval 861">
                <a:extLst>
                  <a:ext uri="{FF2B5EF4-FFF2-40B4-BE49-F238E27FC236}">
                    <a16:creationId xmlns:a16="http://schemas.microsoft.com/office/drawing/2014/main" id="{4F11624C-C3BB-C890-FC24-E1780CD509B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6" name="Oval 862">
                <a:extLst>
                  <a:ext uri="{FF2B5EF4-FFF2-40B4-BE49-F238E27FC236}">
                    <a16:creationId xmlns:a16="http://schemas.microsoft.com/office/drawing/2014/main" id="{A4720D6E-BBD3-B61B-998D-FC456AC81C4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7" name="Oval 863">
                <a:extLst>
                  <a:ext uri="{FF2B5EF4-FFF2-40B4-BE49-F238E27FC236}">
                    <a16:creationId xmlns:a16="http://schemas.microsoft.com/office/drawing/2014/main" id="{8D263132-00D1-46AC-17D7-7714C3A6FB9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8" name="Oval 863">
                <a:extLst>
                  <a:ext uri="{FF2B5EF4-FFF2-40B4-BE49-F238E27FC236}">
                    <a16:creationId xmlns:a16="http://schemas.microsoft.com/office/drawing/2014/main" id="{35409807-4C9C-E237-0070-30A5BDCFD5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95B0EC44-D39F-86EF-F36E-A5CCB036C83E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94" name="Freeform 860">
                  <a:extLst>
                    <a:ext uri="{FF2B5EF4-FFF2-40B4-BE49-F238E27FC236}">
                      <a16:creationId xmlns:a16="http://schemas.microsoft.com/office/drawing/2014/main" id="{4CB08193-9A74-7C32-EE6F-27CAAF37886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Rectangle 864">
                  <a:extLst>
                    <a:ext uri="{FF2B5EF4-FFF2-40B4-BE49-F238E27FC236}">
                      <a16:creationId xmlns:a16="http://schemas.microsoft.com/office/drawing/2014/main" id="{A3FEC119-6AB8-3002-149A-75E9F84720E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96" name="Freeform 865">
                  <a:extLst>
                    <a:ext uri="{FF2B5EF4-FFF2-40B4-BE49-F238E27FC236}">
                      <a16:creationId xmlns:a16="http://schemas.microsoft.com/office/drawing/2014/main" id="{6592E41A-2203-1015-F14D-5166ECF49D3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Freeform 866">
                  <a:extLst>
                    <a:ext uri="{FF2B5EF4-FFF2-40B4-BE49-F238E27FC236}">
                      <a16:creationId xmlns:a16="http://schemas.microsoft.com/office/drawing/2014/main" id="{3BF366F5-56B1-CC2D-F126-341CD10BDC9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D0A356B-B136-A08D-BB33-E3471160AF99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81" name="Oval 878">
                  <a:extLst>
                    <a:ext uri="{FF2B5EF4-FFF2-40B4-BE49-F238E27FC236}">
                      <a16:creationId xmlns:a16="http://schemas.microsoft.com/office/drawing/2014/main" id="{B7E04214-70DF-6238-F0F0-398946063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2" name="Rectangle 880">
                  <a:extLst>
                    <a:ext uri="{FF2B5EF4-FFF2-40B4-BE49-F238E27FC236}">
                      <a16:creationId xmlns:a16="http://schemas.microsoft.com/office/drawing/2014/main" id="{CD8D3D99-6A5A-FC07-7E72-04688B34F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3" name="Oval 878">
                  <a:extLst>
                    <a:ext uri="{FF2B5EF4-FFF2-40B4-BE49-F238E27FC236}">
                      <a16:creationId xmlns:a16="http://schemas.microsoft.com/office/drawing/2014/main" id="{0088A012-2EDC-8A15-A4BC-AC4DA9C203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4" name="Line 881">
                  <a:extLst>
                    <a:ext uri="{FF2B5EF4-FFF2-40B4-BE49-F238E27FC236}">
                      <a16:creationId xmlns:a16="http://schemas.microsoft.com/office/drawing/2014/main" id="{E40C9CA2-B74F-00AE-476B-A1BF31AE60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5" name="Line 882">
                  <a:extLst>
                    <a:ext uri="{FF2B5EF4-FFF2-40B4-BE49-F238E27FC236}">
                      <a16:creationId xmlns:a16="http://schemas.microsoft.com/office/drawing/2014/main" id="{9EAAFFFB-5C25-D255-59C4-1AC9BE0265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6" name="Rectangle 880">
                  <a:extLst>
                    <a:ext uri="{FF2B5EF4-FFF2-40B4-BE49-F238E27FC236}">
                      <a16:creationId xmlns:a16="http://schemas.microsoft.com/office/drawing/2014/main" id="{59E0120A-76E4-97CD-2076-1D8309DB15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7" name="Oval 878">
                  <a:extLst>
                    <a:ext uri="{FF2B5EF4-FFF2-40B4-BE49-F238E27FC236}">
                      <a16:creationId xmlns:a16="http://schemas.microsoft.com/office/drawing/2014/main" id="{BAC46647-9E57-F113-FF87-C892C72E5DB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8" name="Line 882">
                  <a:extLst>
                    <a:ext uri="{FF2B5EF4-FFF2-40B4-BE49-F238E27FC236}">
                      <a16:creationId xmlns:a16="http://schemas.microsoft.com/office/drawing/2014/main" id="{0561911F-3F72-4CEE-3915-160B60695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9" name="Line 882">
                  <a:extLst>
                    <a:ext uri="{FF2B5EF4-FFF2-40B4-BE49-F238E27FC236}">
                      <a16:creationId xmlns:a16="http://schemas.microsoft.com/office/drawing/2014/main" id="{D9F244E4-FEFE-CD57-1194-059B6DFEF3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0" name="Line 884">
                  <a:extLst>
                    <a:ext uri="{FF2B5EF4-FFF2-40B4-BE49-F238E27FC236}">
                      <a16:creationId xmlns:a16="http://schemas.microsoft.com/office/drawing/2014/main" id="{233F5FFA-ECAD-BF79-C419-71FDFD6F1A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1" name="Oval 885">
                  <a:extLst>
                    <a:ext uri="{FF2B5EF4-FFF2-40B4-BE49-F238E27FC236}">
                      <a16:creationId xmlns:a16="http://schemas.microsoft.com/office/drawing/2014/main" id="{E8AB4577-ABBC-DA31-EFC0-0BF3BFD91A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2" name="Line 881">
                  <a:extLst>
                    <a:ext uri="{FF2B5EF4-FFF2-40B4-BE49-F238E27FC236}">
                      <a16:creationId xmlns:a16="http://schemas.microsoft.com/office/drawing/2014/main" id="{A71A11DE-F0EA-0D24-3879-FB80143957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Line 882">
                  <a:extLst>
                    <a:ext uri="{FF2B5EF4-FFF2-40B4-BE49-F238E27FC236}">
                      <a16:creationId xmlns:a16="http://schemas.microsoft.com/office/drawing/2014/main" id="{4C8F5881-4F1B-D7DA-C565-B61BFD1ACB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E092E9C-B7F1-53DA-432E-7F0D24A14EC0}"/>
                </a:ext>
              </a:extLst>
            </p:cNvPr>
            <p:cNvGrpSpPr/>
            <p:nvPr/>
          </p:nvGrpSpPr>
          <p:grpSpPr>
            <a:xfrm>
              <a:off x="563879" y="6238796"/>
              <a:ext cx="434962" cy="326624"/>
              <a:chOff x="1012668" y="905028"/>
              <a:chExt cx="747559" cy="561359"/>
            </a:xfrm>
          </p:grpSpPr>
          <p:sp>
            <p:nvSpPr>
              <p:cNvPr id="70" name="Line 853">
                <a:extLst>
                  <a:ext uri="{FF2B5EF4-FFF2-40B4-BE49-F238E27FC236}">
                    <a16:creationId xmlns:a16="http://schemas.microsoft.com/office/drawing/2014/main" id="{5F0E7299-43DC-A010-04E6-81816790B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71" name="Rectangle 876">
                <a:extLst>
                  <a:ext uri="{FF2B5EF4-FFF2-40B4-BE49-F238E27FC236}">
                    <a16:creationId xmlns:a16="http://schemas.microsoft.com/office/drawing/2014/main" id="{5DD1CC77-6EC2-7F2F-CF27-F90A7E3A75C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05028"/>
                <a:ext cx="112" cy="449622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72" name="Rectangle 873">
                <a:extLst>
                  <a:ext uri="{FF2B5EF4-FFF2-40B4-BE49-F238E27FC236}">
                    <a16:creationId xmlns:a16="http://schemas.microsoft.com/office/drawing/2014/main" id="{073AC4D3-90E6-EB97-CE9D-5CDDBF7E7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73" name="Freeform 875">
                <a:extLst>
                  <a:ext uri="{FF2B5EF4-FFF2-40B4-BE49-F238E27FC236}">
                    <a16:creationId xmlns:a16="http://schemas.microsoft.com/office/drawing/2014/main" id="{74E55609-5442-4047-A565-BDB3F67B3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7B50430-6E01-B81F-544D-F6EDF7626A02}"/>
                </a:ext>
              </a:extLst>
            </p:cNvPr>
            <p:cNvSpPr/>
            <p:nvPr/>
          </p:nvSpPr>
          <p:spPr>
            <a:xfrm>
              <a:off x="3798535" y="5736760"/>
              <a:ext cx="1620218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i="1" dirty="0">
                  <a:latin typeface="Times New Roman"/>
                  <a:cs typeface="Times New Roman"/>
                </a:rPr>
                <a:t>s</a:t>
              </a:r>
              <a:r>
                <a:rPr lang="en-US" sz="1700" baseline="-25000" dirty="0">
                  <a:latin typeface="Times New Roman"/>
                  <a:cs typeface="Times New Roman"/>
                </a:rPr>
                <a:t>0</a:t>
              </a:r>
              <a:r>
                <a:rPr lang="en-US" sz="1700" dirty="0">
                  <a:latin typeface="Times New Roman"/>
                  <a:ea typeface="Times New Roman"/>
                  <a:cs typeface="Times New Roman"/>
                </a:rPr>
                <a:t> = </a:t>
              </a:r>
              <a:r>
                <a:rPr lang="ro-RO" sz="1700" dirty="0"/>
                <a:t>{</a:t>
              </a:r>
              <a:r>
                <a:rPr lang="ro-RO" sz="1700" dirty="0">
                  <a:latin typeface="Calibri"/>
                </a:rPr>
                <a:t>loc(r1)=d3,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cargo(r1)=nil,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loc(c1)=d1</a:t>
              </a:r>
              <a:r>
                <a:rPr lang="ro-RO" sz="1700" dirty="0"/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2CD050-4CE4-14B3-9CE5-1D579EFA1249}"/>
                </a:ext>
              </a:extLst>
            </p:cNvPr>
            <p:cNvCxnSpPr/>
            <p:nvPr/>
          </p:nvCxnSpPr>
          <p:spPr>
            <a:xfrm>
              <a:off x="3241859" y="5580542"/>
              <a:ext cx="65440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AB62D59-7B60-F324-6576-D8C61A6E2CE7}"/>
              </a:ext>
            </a:extLst>
          </p:cNvPr>
          <p:cNvGrpSpPr>
            <a:grpSpLocks noChangeAspect="1"/>
          </p:cNvGrpSpPr>
          <p:nvPr/>
        </p:nvGrpSpPr>
        <p:grpSpPr>
          <a:xfrm>
            <a:off x="9365579" y="5120328"/>
            <a:ext cx="2528616" cy="1389888"/>
            <a:chOff x="9092408" y="5102469"/>
            <a:chExt cx="2818108" cy="1549011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CF6DC194-6A43-4369-FDAA-2975F91B17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53274" y="5102469"/>
              <a:ext cx="2657242" cy="1147446"/>
              <a:chOff x="5323352" y="4678231"/>
              <a:chExt cx="2952491" cy="127494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497B994-CB35-4E61-BFDB-189069C1F775}"/>
                  </a:ext>
                </a:extLst>
              </p:cNvPr>
              <p:cNvGrpSpPr/>
              <p:nvPr/>
            </p:nvGrpSpPr>
            <p:grpSpPr>
              <a:xfrm>
                <a:off x="7288292" y="5578688"/>
                <a:ext cx="987551" cy="367987"/>
                <a:chOff x="8801532" y="4013715"/>
                <a:chExt cx="1371600" cy="511093"/>
              </a:xfrm>
            </p:grpSpPr>
            <p:sp>
              <p:nvSpPr>
                <p:cNvPr id="210" name="Lightning Bolt 209">
                  <a:extLst>
                    <a:ext uri="{FF2B5EF4-FFF2-40B4-BE49-F238E27FC236}">
                      <a16:creationId xmlns:a16="http://schemas.microsoft.com/office/drawing/2014/main" id="{086CDF0D-C0AC-3626-3E0F-984FDE841982}"/>
                    </a:ext>
                  </a:extLst>
                </p:cNvPr>
                <p:cNvSpPr/>
                <p:nvPr/>
              </p:nvSpPr>
              <p:spPr>
                <a:xfrm rot="19965343">
                  <a:off x="9139183" y="4118408"/>
                  <a:ext cx="619075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1" name="Freeform 860">
                  <a:extLst>
                    <a:ext uri="{FF2B5EF4-FFF2-40B4-BE49-F238E27FC236}">
                      <a16:creationId xmlns:a16="http://schemas.microsoft.com/office/drawing/2014/main" id="{CC963322-6747-7678-1A7F-37EB677CA2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1532" y="4026280"/>
                  <a:ext cx="1371600" cy="320040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BCB90C97-0BDB-8C04-3CA0-AD46014B1EA9}"/>
                    </a:ext>
                  </a:extLst>
                </p:cNvPr>
                <p:cNvCxnSpPr/>
                <p:nvPr/>
              </p:nvCxnSpPr>
              <p:spPr>
                <a:xfrm>
                  <a:off x="9047075" y="4017699"/>
                  <a:ext cx="1124712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1D76EB33-0C1E-C2CD-A7FE-38635BA3F2AD}"/>
                    </a:ext>
                  </a:extLst>
                </p:cNvPr>
                <p:cNvCxnSpPr/>
                <p:nvPr/>
              </p:nvCxnSpPr>
              <p:spPr>
                <a:xfrm flipV="1">
                  <a:off x="9829800" y="4013715"/>
                  <a:ext cx="341987" cy="332605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0385F470-C7C3-926B-B58E-64C7CEE3F1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97725" y="4349095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F7E0494E-A700-2237-6B0F-33E871D6BA95}"/>
                  </a:ext>
                </a:extLst>
              </p:cNvPr>
              <p:cNvGrpSpPr/>
              <p:nvPr/>
            </p:nvGrpSpPr>
            <p:grpSpPr>
              <a:xfrm>
                <a:off x="5323352" y="5509529"/>
                <a:ext cx="1253855" cy="443642"/>
                <a:chOff x="6504246" y="3854161"/>
                <a:chExt cx="1741467" cy="616169"/>
              </a:xfrm>
            </p:grpSpPr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4352164E-8B84-A342-53B4-256047837D4B}"/>
                    </a:ext>
                  </a:extLst>
                </p:cNvPr>
                <p:cNvGrpSpPr/>
                <p:nvPr/>
              </p:nvGrpSpPr>
              <p:grpSpPr>
                <a:xfrm>
                  <a:off x="6504246" y="3854161"/>
                  <a:ext cx="1589458" cy="616169"/>
                  <a:chOff x="6135946" y="3854161"/>
                  <a:chExt cx="1589458" cy="616169"/>
                </a:xfrm>
              </p:grpSpPr>
              <p:sp>
                <p:nvSpPr>
                  <p:cNvPr id="206" name="Lightning Bolt 205">
                    <a:extLst>
                      <a:ext uri="{FF2B5EF4-FFF2-40B4-BE49-F238E27FC236}">
                        <a16:creationId xmlns:a16="http://schemas.microsoft.com/office/drawing/2014/main" id="{190C09AA-D961-A441-7ADD-9A803C7B0722}"/>
                      </a:ext>
                    </a:extLst>
                  </p:cNvPr>
                  <p:cNvSpPr/>
                  <p:nvPr/>
                </p:nvSpPr>
                <p:spPr>
                  <a:xfrm rot="19965343">
                    <a:off x="6135946" y="4063930"/>
                    <a:ext cx="760257" cy="406400"/>
                  </a:xfrm>
                  <a:prstGeom prst="lightningBolt">
                    <a:avLst/>
                  </a:prstGeom>
                  <a:solidFill>
                    <a:srgbClr val="CDC9C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D55E7C12-D329-9241-4609-1A5AE0F77C3B}"/>
                      </a:ext>
                    </a:extLst>
                  </p:cNvPr>
                  <p:cNvCxnSpPr/>
                  <p:nvPr/>
                </p:nvCxnSpPr>
                <p:spPr>
                  <a:xfrm>
                    <a:off x="6591548" y="3854161"/>
                    <a:ext cx="1133856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6FA9F13A-B2D4-CD65-4FE6-39D4ADF3F878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V="1">
                    <a:off x="6173361" y="3859976"/>
                    <a:ext cx="423087" cy="41148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D0A20E26-3249-CDB4-D450-12279BF47C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01786" y="4296856"/>
                    <a:ext cx="261014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5" name="Freeform 860">
                  <a:extLst>
                    <a:ext uri="{FF2B5EF4-FFF2-40B4-BE49-F238E27FC236}">
                      <a16:creationId xmlns:a16="http://schemas.microsoft.com/office/drawing/2014/main" id="{672D2392-5CB9-6867-27EB-C0E0D0D14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2378" y="3865501"/>
                  <a:ext cx="1723335" cy="429768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08" name="Line 853">
                <a:extLst>
                  <a:ext uri="{FF2B5EF4-FFF2-40B4-BE49-F238E27FC236}">
                    <a16:creationId xmlns:a16="http://schemas.microsoft.com/office/drawing/2014/main" id="{EE5C86EA-B00D-D64C-7E6A-90733F648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7843" y="5947252"/>
                <a:ext cx="1316735" cy="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447800" contourW="6350" prstMaterial="legacyPlastic">
                <a:bevelT w="13500" h="13500" prst="angle"/>
                <a:bevelB w="13500" h="13500" prst="angle"/>
                <a:extrusionClr>
                  <a:srgbClr val="FBDFC1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b">
                <a:flatTx/>
              </a:bodyPr>
              <a:lstStyle/>
              <a:p>
                <a:r>
                  <a:rPr lang="en-US" sz="1700" dirty="0">
                    <a:latin typeface="Calibri" panose="020F0502020204030204" pitchFamily="34" charset="0"/>
                    <a:ea typeface="Times New Roman"/>
                    <a:cs typeface="Times New Roman"/>
                  </a:rPr>
                  <a:t>          d3</a:t>
                </a:r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85B269A0-D079-219D-349B-53A2ECB21AA0}"/>
                  </a:ext>
                </a:extLst>
              </p:cNvPr>
              <p:cNvGrpSpPr/>
              <p:nvPr/>
            </p:nvGrpSpPr>
            <p:grpSpPr>
              <a:xfrm>
                <a:off x="6377267" y="4678231"/>
                <a:ext cx="1203321" cy="1021208"/>
                <a:chOff x="3906167" y="3324390"/>
                <a:chExt cx="1671281" cy="1418344"/>
              </a:xfrm>
              <a:solidFill>
                <a:srgbClr val="93D2FE"/>
              </a:solidFill>
            </p:grpSpPr>
            <p:sp>
              <p:nvSpPr>
                <p:cNvPr id="116" name="Oval 859">
                  <a:extLst>
                    <a:ext uri="{FF2B5EF4-FFF2-40B4-BE49-F238E27FC236}">
                      <a16:creationId xmlns:a16="http://schemas.microsoft.com/office/drawing/2014/main" id="{F7FF199E-2A37-568B-0A60-5184162E81D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80464" y="4434841"/>
                  <a:ext cx="137823" cy="1512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7" name="Oval 861">
                  <a:extLst>
                    <a:ext uri="{FF2B5EF4-FFF2-40B4-BE49-F238E27FC236}">
                      <a16:creationId xmlns:a16="http://schemas.microsoft.com/office/drawing/2014/main" id="{F002365D-7332-3686-C0C2-2C6004A8C06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06168" y="4588788"/>
                  <a:ext cx="142659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8" name="Oval 862">
                  <a:extLst>
                    <a:ext uri="{FF2B5EF4-FFF2-40B4-BE49-F238E27FC236}">
                      <a16:creationId xmlns:a16="http://schemas.microsoft.com/office/drawing/2014/main" id="{E0337559-945B-132B-43C0-40202613A1D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21673" y="4588788"/>
                  <a:ext cx="137823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9" name="Oval 863">
                  <a:extLst>
                    <a:ext uri="{FF2B5EF4-FFF2-40B4-BE49-F238E27FC236}">
                      <a16:creationId xmlns:a16="http://schemas.microsoft.com/office/drawing/2014/main" id="{5F3F1C96-F4C6-8A28-D159-A6F6D5AF56E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1432" y="4586087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0" name="Oval 863">
                  <a:extLst>
                    <a:ext uri="{FF2B5EF4-FFF2-40B4-BE49-F238E27FC236}">
                      <a16:creationId xmlns:a16="http://schemas.microsoft.com/office/drawing/2014/main" id="{CE1987AC-2406-A5B1-C792-A65AB5EF911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90648" y="4587968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BA10AE32-D6A4-CFEE-C703-8DC76EA72EFC}"/>
                    </a:ext>
                  </a:extLst>
                </p:cNvPr>
                <p:cNvGrpSpPr/>
                <p:nvPr/>
              </p:nvGrpSpPr>
              <p:grpSpPr>
                <a:xfrm>
                  <a:off x="3906167" y="4047050"/>
                  <a:ext cx="1671281" cy="539042"/>
                  <a:chOff x="1320274" y="4580303"/>
                  <a:chExt cx="1671281" cy="467246"/>
                </a:xfrm>
                <a:grpFill/>
              </p:grpSpPr>
              <p:sp>
                <p:nvSpPr>
                  <p:cNvPr id="200" name="Freeform 860">
                    <a:extLst>
                      <a:ext uri="{FF2B5EF4-FFF2-40B4-BE49-F238E27FC236}">
                        <a16:creationId xmlns:a16="http://schemas.microsoft.com/office/drawing/2014/main" id="{55B41DB8-8C69-85EC-B0E2-AABF054932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0274" y="4580303"/>
                    <a:ext cx="743865" cy="15664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1" name="Rectangle 864">
                    <a:extLst>
                      <a:ext uri="{FF2B5EF4-FFF2-40B4-BE49-F238E27FC236}">
                        <a16:creationId xmlns:a16="http://schemas.microsoft.com/office/drawing/2014/main" id="{F39BD332-56AE-2F6D-5F8F-EA05BF6E37C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20274" y="4736954"/>
                    <a:ext cx="557094" cy="310595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 panose="020F0502020204030204" pitchFamily="34" charset="0"/>
                        <a:ea typeface="Calibri"/>
                        <a:cs typeface="Calibri"/>
                      </a:rPr>
                      <a:t>r1</a:t>
                    </a:r>
                  </a:p>
                </p:txBody>
              </p:sp>
              <p:sp>
                <p:nvSpPr>
                  <p:cNvPr id="202" name="Freeform 865">
                    <a:extLst>
                      <a:ext uri="{FF2B5EF4-FFF2-40B4-BE49-F238E27FC236}">
                        <a16:creationId xmlns:a16="http://schemas.microsoft.com/office/drawing/2014/main" id="{9C51F16B-A6E9-C6EB-A63F-3DAE117400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580303"/>
                    <a:ext cx="186771" cy="467242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3" name="Freeform 866">
                    <a:extLst>
                      <a:ext uri="{FF2B5EF4-FFF2-40B4-BE49-F238E27FC236}">
                        <a16:creationId xmlns:a16="http://schemas.microsoft.com/office/drawing/2014/main" id="{8B424645-1EA2-F658-E3D3-63342FDCFC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878539"/>
                    <a:ext cx="1114187" cy="168998"/>
                  </a:xfrm>
                  <a:custGeom>
                    <a:avLst/>
                    <a:gdLst>
                      <a:gd name="T0" fmla="*/ 0 w 288"/>
                      <a:gd name="T1" fmla="*/ 449 h 48"/>
                      <a:gd name="T2" fmla="*/ 2608 w 288"/>
                      <a:gd name="T3" fmla="*/ 449 h 48"/>
                      <a:gd name="T4" fmla="*/ 3133 w 288"/>
                      <a:gd name="T5" fmla="*/ 0 h 48"/>
                      <a:gd name="T6" fmla="*/ 524 w 288"/>
                      <a:gd name="T7" fmla="*/ 0 h 48"/>
                      <a:gd name="T8" fmla="*/ 0 w 288"/>
                      <a:gd name="T9" fmla="*/ 449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8"/>
                      <a:gd name="T17" fmla="*/ 288 w 28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8">
                        <a:moveTo>
                          <a:pt x="0" y="48"/>
                        </a:moveTo>
                        <a:lnTo>
                          <a:pt x="240" y="48"/>
                        </a:lnTo>
                        <a:lnTo>
                          <a:pt x="288" y="0"/>
                        </a:lnTo>
                        <a:lnTo>
                          <a:pt x="48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43BADDB6-F90A-902B-D635-70C8997516C2}"/>
                    </a:ext>
                  </a:extLst>
                </p:cNvPr>
                <p:cNvGrpSpPr/>
                <p:nvPr/>
              </p:nvGrpSpPr>
              <p:grpSpPr>
                <a:xfrm>
                  <a:off x="4596370" y="3324390"/>
                  <a:ext cx="552654" cy="1188720"/>
                  <a:chOff x="1823226" y="3235632"/>
                  <a:chExt cx="552654" cy="1188720"/>
                </a:xfrm>
                <a:grpFill/>
              </p:grpSpPr>
              <p:sp>
                <p:nvSpPr>
                  <p:cNvPr id="123" name="Oval 878">
                    <a:extLst>
                      <a:ext uri="{FF2B5EF4-FFF2-40B4-BE49-F238E27FC236}">
                        <a16:creationId xmlns:a16="http://schemas.microsoft.com/office/drawing/2014/main" id="{45947A4F-7AD5-01DA-47D7-DF8B0B3F25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6977" y="439410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4" name="Rectangle 880">
                    <a:extLst>
                      <a:ext uri="{FF2B5EF4-FFF2-40B4-BE49-F238E27FC236}">
                        <a16:creationId xmlns:a16="http://schemas.microsoft.com/office/drawing/2014/main" id="{CBB786BE-BFFB-8B94-372B-0869AED396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7548" y="3720625"/>
                    <a:ext cx="109828" cy="68636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5" name="Oval 878">
                    <a:extLst>
                      <a:ext uri="{FF2B5EF4-FFF2-40B4-BE49-F238E27FC236}">
                        <a16:creationId xmlns:a16="http://schemas.microsoft.com/office/drawing/2014/main" id="{F4BEA1AE-CAFC-A2DE-0C10-1BF95065B1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8534" y="370836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6" name="Line 881">
                    <a:extLst>
                      <a:ext uri="{FF2B5EF4-FFF2-40B4-BE49-F238E27FC236}">
                        <a16:creationId xmlns:a16="http://schemas.microsoft.com/office/drawing/2014/main" id="{1BDEA52F-BD06-96F3-C8ED-02DAAFBE8B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7377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7" name="Line 882">
                    <a:extLst>
                      <a:ext uri="{FF2B5EF4-FFF2-40B4-BE49-F238E27FC236}">
                        <a16:creationId xmlns:a16="http://schemas.microsoft.com/office/drawing/2014/main" id="{6E4AE808-E30A-3446-259D-C5CEBE160D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23226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2" name="Rectangle 880">
                    <a:extLst>
                      <a:ext uri="{FF2B5EF4-FFF2-40B4-BE49-F238E27FC236}">
                        <a16:creationId xmlns:a16="http://schemas.microsoft.com/office/drawing/2014/main" id="{E09C4CD9-3820-A70A-F061-45842DCDE4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00000" flipH="1">
                    <a:off x="2086553" y="3275567"/>
                    <a:ext cx="66541" cy="85795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3" name="Oval 878">
                    <a:extLst>
                      <a:ext uri="{FF2B5EF4-FFF2-40B4-BE49-F238E27FC236}">
                        <a16:creationId xmlns:a16="http://schemas.microsoft.com/office/drawing/2014/main" id="{28EEBCAC-1A45-4038-DA30-75E742A8ADC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00000" flipH="1">
                    <a:off x="2297586" y="3313681"/>
                    <a:ext cx="69069" cy="39007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4" name="Line 882">
                    <a:extLst>
                      <a:ext uri="{FF2B5EF4-FFF2-40B4-BE49-F238E27FC236}">
                        <a16:creationId xmlns:a16="http://schemas.microsoft.com/office/drawing/2014/main" id="{787E2692-5006-318A-5232-7CF609D2DF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08380" y="3235632"/>
                    <a:ext cx="166195" cy="553247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5" name="Line 882">
                    <a:extLst>
                      <a:ext uri="{FF2B5EF4-FFF2-40B4-BE49-F238E27FC236}">
                        <a16:creationId xmlns:a16="http://schemas.microsoft.com/office/drawing/2014/main" id="{AE67FA55-733F-609E-FFE2-7D35C16C36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19974" y="3238739"/>
                    <a:ext cx="147328" cy="577282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6" name="Line 884">
                    <a:extLst>
                      <a:ext uri="{FF2B5EF4-FFF2-40B4-BE49-F238E27FC236}">
                        <a16:creationId xmlns:a16="http://schemas.microsoft.com/office/drawing/2014/main" id="{1EF72732-B182-BBB6-4FEA-2621118D80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360577" y="3338154"/>
                    <a:ext cx="0" cy="103603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7" name="Oval 885">
                    <a:extLst>
                      <a:ext uri="{FF2B5EF4-FFF2-40B4-BE49-F238E27FC236}">
                        <a16:creationId xmlns:a16="http://schemas.microsoft.com/office/drawing/2014/main" id="{9643071C-C34F-FE3F-8FD1-3BC51478C6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343884" y="3447019"/>
                    <a:ext cx="31996" cy="70709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8" name="Line 881">
                    <a:extLst>
                      <a:ext uri="{FF2B5EF4-FFF2-40B4-BE49-F238E27FC236}">
                        <a16:creationId xmlns:a16="http://schemas.microsoft.com/office/drawing/2014/main" id="{774A3385-6AA9-A99B-7EED-73D8B3BCD3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148636" y="3292202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9" name="Line 882">
                    <a:extLst>
                      <a:ext uri="{FF2B5EF4-FFF2-40B4-BE49-F238E27FC236}">
                        <a16:creationId xmlns:a16="http://schemas.microsoft.com/office/drawing/2014/main" id="{43B3A3F0-7BDB-9B21-1A55-52DA6FC0C9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H="1" flipV="1">
                    <a:off x="2087266" y="3256770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EF10EB56-DA92-E368-D649-E0A55EC69AF5}"/>
                  </a:ext>
                </a:extLst>
              </p:cNvPr>
              <p:cNvGrpSpPr/>
              <p:nvPr/>
            </p:nvGrpSpPr>
            <p:grpSpPr>
              <a:xfrm>
                <a:off x="6990430" y="5198257"/>
                <a:ext cx="538242" cy="371128"/>
                <a:chOff x="1012668" y="950932"/>
                <a:chExt cx="747559" cy="515455"/>
              </a:xfrm>
            </p:grpSpPr>
            <p:sp>
              <p:nvSpPr>
                <p:cNvPr id="111" name="Line 853">
                  <a:extLst>
                    <a:ext uri="{FF2B5EF4-FFF2-40B4-BE49-F238E27FC236}">
                      <a16:creationId xmlns:a16="http://schemas.microsoft.com/office/drawing/2014/main" id="{FD0FD48E-7516-6C5C-EBA0-7B6F6EC43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2668" y="1130288"/>
                  <a:ext cx="600568" cy="7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Right">
                    <a:rot lat="60000" lon="0" rev="0"/>
                  </a:camera>
                  <a:lightRig rig="flat" dir="l"/>
                </a:scene3d>
                <a:sp3d extrusionH="266700" contourW="6350" prstMaterial="plastic">
                  <a:bevelT w="13500" h="13500" prst="angle"/>
                  <a:bevelB w="13500" h="13500" prst="angle"/>
                  <a:extrusionClr>
                    <a:srgbClr val="FDFEB5"/>
                  </a:extrusionClr>
                </a:sp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Rectangle 876">
                  <a:extLst>
                    <a:ext uri="{FF2B5EF4-FFF2-40B4-BE49-F238E27FC236}">
                      <a16:creationId xmlns:a16="http://schemas.microsoft.com/office/drawing/2014/main" id="{17AA6118-6CB9-0462-BC1A-F947EED82E7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59818" y="950932"/>
                  <a:ext cx="100" cy="403719"/>
                </a:xfrm>
                <a:prstGeom prst="rect">
                  <a:avLst/>
                </a:prstGeom>
                <a:solidFill>
                  <a:srgbClr val="FDFF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Calibri"/>
                  </a:endParaRPr>
                </a:p>
              </p:txBody>
            </p:sp>
            <p:sp>
              <p:nvSpPr>
                <p:cNvPr id="113" name="Rectangle 873">
                  <a:extLst>
                    <a:ext uri="{FF2B5EF4-FFF2-40B4-BE49-F238E27FC236}">
                      <a16:creationId xmlns:a16="http://schemas.microsoft.com/office/drawing/2014/main" id="{EDFA68D2-A63F-A963-1CAD-2EB89F80A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023" y="1137440"/>
                  <a:ext cx="594305" cy="327629"/>
                </a:xfrm>
                <a:prstGeom prst="rect">
                  <a:avLst/>
                </a:prstGeom>
                <a:solidFill>
                  <a:srgbClr val="FDFF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3152" tIns="18288" rIns="73152" bIns="18288" anchor="ctr"/>
                <a:lstStyle/>
                <a:p>
                  <a:pPr algn="ctr"/>
                  <a:r>
                    <a:rPr lang="en-GB" sz="1700" dirty="0">
                      <a:latin typeface="Calibri" panose="020F0502020204030204" pitchFamily="34" charset="0"/>
                      <a:ea typeface="Times New Roman"/>
                      <a:cs typeface="Calibri"/>
                    </a:rPr>
                    <a:t>c1</a:t>
                  </a:r>
                </a:p>
              </p:txBody>
            </p:sp>
            <p:sp>
              <p:nvSpPr>
                <p:cNvPr id="114" name="Freeform 875">
                  <a:extLst>
                    <a:ext uri="{FF2B5EF4-FFF2-40B4-BE49-F238E27FC236}">
                      <a16:creationId xmlns:a16="http://schemas.microsoft.com/office/drawing/2014/main" id="{F6907E08-C82D-4AC9-8E8B-4EF217D95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3923" y="989071"/>
                  <a:ext cx="146304" cy="477316"/>
                </a:xfrm>
                <a:custGeom>
                  <a:avLst/>
                  <a:gdLst>
                    <a:gd name="T0" fmla="*/ 0 w 48"/>
                    <a:gd name="T1" fmla="*/ 48 h 144"/>
                    <a:gd name="T2" fmla="*/ 48 w 48"/>
                    <a:gd name="T3" fmla="*/ 0 h 144"/>
                    <a:gd name="T4" fmla="*/ 48 w 48"/>
                    <a:gd name="T5" fmla="*/ 96 h 144"/>
                    <a:gd name="T6" fmla="*/ 0 w 48"/>
                    <a:gd name="T7" fmla="*/ 144 h 144"/>
                    <a:gd name="T8" fmla="*/ 0 w 48"/>
                    <a:gd name="T9" fmla="*/ 48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DFFB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56A0549-18BE-8B61-710B-8175F4A662F9}"/>
                </a:ext>
              </a:extLst>
            </p:cNvPr>
            <p:cNvSpPr/>
            <p:nvPr/>
          </p:nvSpPr>
          <p:spPr>
            <a:xfrm>
              <a:off x="9092408" y="6297537"/>
              <a:ext cx="269016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1700" i="1" dirty="0">
                  <a:latin typeface="Times New Roman"/>
                  <a:cs typeface="Times New Roman"/>
                </a:rPr>
                <a:t> g</a:t>
              </a:r>
              <a:r>
                <a:rPr lang="ro-RO" sz="1700" dirty="0">
                  <a:latin typeface="Times New Roman"/>
                  <a:cs typeface="Times New Roman"/>
                </a:rPr>
                <a:t> = {</a:t>
              </a:r>
              <a:r>
                <a:rPr lang="ro-RO" sz="1700" dirty="0">
                  <a:latin typeface="Calibri"/>
                  <a:cs typeface="Calibri"/>
                </a:rPr>
                <a:t>loc(r1)=d3, loc(c1)=r1</a:t>
              </a:r>
              <a:r>
                <a:rPr lang="ro-RO" sz="1700" dirty="0">
                  <a:latin typeface="Times New Roman"/>
                  <a:cs typeface="Times New Roman"/>
                </a:rPr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9537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2E2956-5FB7-249D-59F4-276DA1734A82}"/>
              </a:ext>
            </a:extLst>
          </p:cNvPr>
          <p:cNvSpPr txBox="1">
            <a:spLocks/>
          </p:cNvSpPr>
          <p:nvPr/>
        </p:nvSpPr>
        <p:spPr bwMode="auto">
          <a:xfrm>
            <a:off x="105823" y="56053"/>
            <a:ext cx="7248966" cy="5512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sz="1600" kern="0" dirty="0">
                <a:latin typeface="Calibri"/>
                <a:cs typeface="Calibri"/>
              </a:rPr>
              <a:t>RPG-Landmarks</a:t>
            </a:r>
            <a:r>
              <a:rPr lang="en-US" sz="1600" kern="0" dirty="0">
                <a:cs typeface="Times New Roman"/>
              </a:rPr>
              <a:t>(Σ,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kern="0" dirty="0">
                <a:cs typeface="Times New Roman"/>
              </a:rPr>
              <a:t>, </a:t>
            </a:r>
            <a:r>
              <a:rPr lang="en-US" sz="1600" i="1" kern="0" dirty="0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⟨</a:t>
            </a:r>
            <a:r>
              <a:rPr lang="en-US" sz="1600" kern="0" dirty="0" err="1">
                <a:cs typeface="Times New Roman"/>
              </a:rPr>
              <a:t>all literals in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 err="1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⟩; </a:t>
            </a:r>
            <a:r>
              <a:rPr lang="en-US" sz="1600" i="1" kern="0" dirty="0">
                <a:cs typeface="Times New Roman"/>
              </a:rPr>
              <a:t>Examined </a:t>
            </a:r>
            <a:r>
              <a:rPr lang="en-US" sz="1600" kern="0" dirty="0"/>
              <a:t>←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 dirty="0">
                <a:cs typeface="Times New Roman"/>
              </a:rPr>
              <a:t>while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Queue </a:t>
            </a:r>
            <a:r>
              <a:rPr lang="en-US" sz="1600" kern="0" dirty="0">
                <a:cs typeface="Times New Roman"/>
              </a:rPr>
              <a:t>≠ ⟨⟩</a:t>
            </a:r>
            <a:r>
              <a:rPr lang="en-US" sz="1600" b="1" kern="0" dirty="0">
                <a:latin typeface="Times New Roman Regular" charset="0"/>
                <a:cs typeface="Times New Roman Regular" charset="0"/>
              </a:rPr>
              <a:t> do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 ← </a:t>
            </a:r>
            <a:r>
              <a:rPr lang="en-US" sz="1600" kern="0" dirty="0">
                <a:latin typeface="Calibri" panose="020F0502020204030204" pitchFamily="34" charset="0"/>
                <a:cs typeface="Times New Roman"/>
              </a:rPr>
              <a:t>pop</a:t>
            </a:r>
            <a:r>
              <a:rPr lang="en-US" sz="1600" kern="0" dirty="0">
                <a:cs typeface="Times New Roman"/>
              </a:rPr>
              <a:t>(</a:t>
            </a: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>
                <a:latin typeface="Times New Roman" panose="02020603050405020304" pitchFamily="18" charset="0"/>
              </a:rPr>
              <a:t>if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φ</a:t>
            </a:r>
            <a:r>
              <a:rPr lang="en-US" sz="1600" kern="0">
                <a:latin typeface="Times New Roman" panose="02020603050405020304" pitchFamily="18" charset="0"/>
              </a:rPr>
              <a:t> ∉ </a:t>
            </a:r>
            <a:r>
              <a:rPr lang="en-US" sz="1600" i="1" kern="0">
                <a:latin typeface="Times New Roman" panose="02020603050405020304" pitchFamily="18" charset="0"/>
              </a:rPr>
              <a:t>Examined </a:t>
            </a:r>
            <a:r>
              <a:rPr lang="en-US" sz="1600" kern="0">
                <a:latin typeface="Times New Roman" panose="02020603050405020304" pitchFamily="18" charset="0"/>
              </a:rPr>
              <a:t>and </a:t>
            </a:r>
            <a:r>
              <a:rPr lang="en-US" sz="1600" i="1" kern="0">
                <a:latin typeface="Times New Roman" panose="02020603050405020304" pitchFamily="18" charset="0"/>
              </a:rPr>
              <a:t>s</a:t>
            </a:r>
            <a:r>
              <a:rPr lang="en-US" sz="1600" kern="0" baseline="-25000">
                <a:latin typeface="Times New Roman" panose="02020603050405020304" pitchFamily="18" charset="0"/>
              </a:rPr>
              <a:t>0</a:t>
            </a:r>
            <a:r>
              <a:rPr lang="en-US" sz="1600" kern="0">
                <a:latin typeface="Times New Roman" panose="02020603050405020304" pitchFamily="18" charset="0"/>
              </a:rPr>
              <a:t> ⊭ </a:t>
            </a:r>
            <a:r>
              <a:rPr lang="en-US" sz="1600" i="1" kern="0" dirty="0" err="1"/>
              <a:t>φ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b="1" kern="0">
                <a:latin typeface="Times New Roman" panose="02020603050405020304" pitchFamily="18" charset="0"/>
              </a:rPr>
              <a:t>then </a:t>
            </a:r>
            <a:endParaRPr lang="en-US" sz="1600" i="1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1: look for an “action landmark”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R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{actions whose effects include a literal in </a:t>
            </a: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generate RPG from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i="1" kern="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using </a:t>
            </a:r>
            <a:r>
              <a:rPr lang="en-US" sz="1600" i="1" kern="0" dirty="0">
                <a:cs typeface="Times New Roman"/>
              </a:rPr>
              <a:t>A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∖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R</a:t>
            </a:r>
            <a:r>
              <a:rPr lang="en-US" sz="1600" kern="0" dirty="0">
                <a:cs typeface="Times New Roman"/>
              </a:rPr>
              <a:t>, stopping when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>
                <a:cs typeface="Times New Roman"/>
                <a:sym typeface="Wingdings"/>
              </a:rPr>
              <a:t>=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–</a:t>
            </a:r>
            <a:r>
              <a:rPr lang="en-US" sz="1600" kern="0" baseline="-25000" dirty="0">
                <a:cs typeface="Times New Roman"/>
                <a:sym typeface="Wingdings"/>
              </a:rPr>
              <a:t>1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>
                <a:latin typeface="Times New Roman" panose="02020603050405020304" pitchFamily="18" charset="0"/>
              </a:rPr>
              <a:t>// ŝ</a:t>
            </a:r>
            <a:r>
              <a:rPr lang="en-US" sz="1600" i="1" kern="0" baseline="-25000">
                <a:latin typeface="Times New Roman" panose="02020603050405020304" pitchFamily="18" charset="0"/>
              </a:rPr>
              <a:t>k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now includes every atom that’s achievable without R</a:t>
            </a:r>
            <a:br>
              <a:rPr lang="en-US" sz="1600" kern="0">
                <a:latin typeface="Times New Roman" panose="02020603050405020304" pitchFamily="18" charset="0"/>
              </a:rPr>
            </a:b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/>
              <a:t> ← {all actions in </a:t>
            </a:r>
            <a:r>
              <a:rPr lang="en-US" sz="1600" i="1" kern="0" dirty="0"/>
              <a:t>R</a:t>
            </a:r>
            <a:r>
              <a:rPr lang="en-US" sz="1600" kern="0" dirty="0"/>
              <a:t> that are r-applicable in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kern="0" dirty="0"/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if </a:t>
            </a: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>
                <a:cs typeface="Times New Roman"/>
              </a:rPr>
              <a:t> =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  <a:r>
              <a:rPr lang="en-US" sz="1600" kern="0" dirty="0">
                <a:cs typeface="Times New Roman"/>
              </a:rPr>
              <a:t> then return </a:t>
            </a:r>
            <a:r>
              <a:rPr lang="en-US" sz="1600" kern="0" dirty="0">
                <a:latin typeface="Calibri"/>
                <a:cs typeface="Calibri"/>
              </a:rPr>
              <a:t>failure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2: get new landmarks from actions’ preconditions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 err="1"/>
              <a:t>Φ</a:t>
            </a:r>
            <a:r>
              <a:rPr lang="en-US" sz="1600" kern="0" dirty="0"/>
              <a:t> ← {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1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2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kern="0" dirty="0">
                <a:ea typeface="ＭＳ ゴシック"/>
                <a:cs typeface="Times New Roman"/>
              </a:rPr>
              <a:t>…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m</a:t>
            </a:r>
            <a:r>
              <a:rPr lang="en-US" sz="1600" kern="0" dirty="0"/>
              <a:t> | </a:t>
            </a:r>
            <a:r>
              <a:rPr lang="en-US" sz="1600" i="1" kern="0" dirty="0"/>
              <a:t>m </a:t>
            </a:r>
            <a:r>
              <a:rPr lang="en-US" sz="1600" kern="0" dirty="0"/>
              <a:t>≤ 4, 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is a precondition of at least one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</a:t>
            </a:r>
            <a:r>
              <a:rPr lang="en-US" sz="1600" kern="0" dirty="0"/>
              <a:t>, and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 </a:t>
            </a:r>
            <a:r>
              <a:rPr lang="en-US" sz="1600" kern="0" dirty="0"/>
              <a:t>has at least one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as a precondition}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/>
              <a:t>append to </a:t>
            </a:r>
            <a:r>
              <a:rPr lang="en-US" sz="1600" i="1" kern="0" dirty="0"/>
              <a:t>Queue every </a:t>
            </a:r>
            <a:r>
              <a:rPr lang="en-US" sz="1600" i="1" kern="0" dirty="0" err="1"/>
              <a:t>φ</a:t>
            </a:r>
            <a:r>
              <a:rPr lang="en-US" sz="1600" kern="0" dirty="0"/>
              <a:t> ∈ </a:t>
            </a:r>
            <a:r>
              <a:rPr lang="en-US" sz="1600" kern="0" dirty="0" err="1"/>
              <a:t>Φ</a:t>
            </a:r>
            <a:r>
              <a:rPr lang="en-US" sz="1600" kern="0" dirty="0"/>
              <a:t> that isn’t subsumed by another </a:t>
            </a:r>
            <a:r>
              <a:rPr lang="en-US" sz="1600" i="1" kern="0" dirty="0" err="1"/>
              <a:t>φ</a:t>
            </a:r>
            <a:r>
              <a:rPr lang="en-US" sz="1600" kern="0" dirty="0"/>
              <a:t>′</a:t>
            </a:r>
            <a:r>
              <a:rPr lang="en-US" sz="1600" kern="0" baseline="-25000" dirty="0"/>
              <a:t> </a:t>
            </a:r>
            <a:r>
              <a:rPr lang="en-US" sz="1600" kern="0" dirty="0"/>
              <a:t>∈</a:t>
            </a:r>
            <a:r>
              <a:rPr lang="en-US" sz="1600" kern="0" baseline="-25000" dirty="0"/>
              <a:t> </a:t>
            </a:r>
            <a:r>
              <a:rPr lang="en-US" sz="1600" kern="0" dirty="0" err="1"/>
              <a:t>Φ</a:t>
            </a:r>
            <a:r>
              <a:rPr lang="en-US" sz="1600" kern="0" dirty="0"/>
              <a:t> </a:t>
            </a:r>
          </a:p>
          <a:p>
            <a:pPr marL="809626" lvl="3" indent="0">
              <a:spcBef>
                <a:spcPts val="400"/>
              </a:spcBef>
              <a:buNone/>
            </a:pPr>
            <a:r>
              <a:rPr lang="en-US" sz="1600" kern="0" dirty="0">
                <a:cs typeface="Times New Roman"/>
              </a:rPr>
              <a:t>add </a:t>
            </a:r>
            <a:r>
              <a:rPr lang="en-US" sz="1600" i="1" kern="0" dirty="0">
                <a:cs typeface="Times New Roman"/>
              </a:rPr>
              <a:t>φ </a:t>
            </a:r>
            <a:r>
              <a:rPr lang="en-US" sz="1600" kern="0" dirty="0">
                <a:cs typeface="Times New Roman"/>
              </a:rPr>
              <a:t>to </a:t>
            </a:r>
            <a:r>
              <a:rPr lang="en-US" sz="1600" i="1" kern="0" dirty="0">
                <a:cs typeface="Times New Roman"/>
              </a:rPr>
              <a:t>Examined</a:t>
            </a:r>
            <a:endParaRPr lang="en-US" sz="1600" i="1" kern="0" dirty="0"/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return </a:t>
            </a:r>
            <a:r>
              <a:rPr lang="en-US" sz="1600" i="1" kern="0" dirty="0">
                <a:cs typeface="Times New Roman"/>
              </a:rPr>
              <a:t>Examined</a:t>
            </a: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503334" y="93131"/>
            <a:ext cx="2506134" cy="558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C03C986E-97DF-E84A-B8B4-73F88F7CD527}"/>
              </a:ext>
            </a:extLst>
          </p:cNvPr>
          <p:cNvSpPr txBox="1">
            <a:spLocks/>
          </p:cNvSpPr>
          <p:nvPr/>
        </p:nvSpPr>
        <p:spPr bwMode="auto">
          <a:xfrm>
            <a:off x="9346233" y="495175"/>
            <a:ext cx="2806744" cy="394712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>
                <a:latin typeface="Times New Roman"/>
                <a:cs typeface="Times New Roman"/>
              </a:rPr>
              <a:t>c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r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move</a:t>
            </a:r>
            <a:r>
              <a:rPr lang="en-US" sz="1800" dirty="0"/>
              <a:t>(</a:t>
            </a:r>
            <a:r>
              <a:rPr lang="en-US" sz="1800" i="1" dirty="0"/>
              <a:t>r, d, e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/>
              <a:t>e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unload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)=</a:t>
            </a:r>
            <a:r>
              <a:rPr lang="en-US" sz="1800" i="1" dirty="0"/>
              <a:t>r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 </a:t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en-US" sz="1800" dirty="0"/>
              <a:t>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dirty="0">
                <a:latin typeface="Calibri"/>
                <a:cs typeface="Calibri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l</a:t>
            </a:r>
            <a:br>
              <a:rPr lang="en-US" sz="1800" i="1" baseline="-25000" dirty="0"/>
            </a:br>
            <a:br>
              <a:rPr lang="en-US" sz="1800" i="1" baseline="-25000" dirty="0"/>
            </a:br>
            <a:r>
              <a:rPr lang="en-US" sz="1800" i="1" dirty="0"/>
              <a:t>r</a:t>
            </a:r>
            <a:r>
              <a:rPr lang="en-US" sz="1800" dirty="0"/>
              <a:t> ∈ </a:t>
            </a:r>
            <a:r>
              <a:rPr lang="en-US" sz="1800" i="1" dirty="0"/>
              <a:t>Robots</a:t>
            </a:r>
            <a:br>
              <a:rPr lang="en-US" sz="1800" dirty="0"/>
            </a:br>
            <a:r>
              <a:rPr lang="en-US" sz="1800" i="1" dirty="0"/>
              <a:t>c</a:t>
            </a:r>
            <a:r>
              <a:rPr lang="en-US" sz="1800" dirty="0"/>
              <a:t> ∈ </a:t>
            </a:r>
            <a:r>
              <a:rPr lang="en-US" sz="1800" i="1" dirty="0"/>
              <a:t>Containers</a:t>
            </a:r>
            <a:br>
              <a:rPr lang="en-US" sz="1800" dirty="0"/>
            </a:br>
            <a:r>
              <a:rPr lang="en-US" sz="1800" i="1" dirty="0" err="1"/>
              <a:t>l,d,e</a:t>
            </a:r>
            <a:r>
              <a:rPr lang="en-US" sz="1800" dirty="0"/>
              <a:t> ∈ </a:t>
            </a:r>
            <a:r>
              <a:rPr lang="en-US" sz="1800" i="1" dirty="0" err="1"/>
              <a:t>Locs</a:t>
            </a:r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F0ECF7-7747-D996-2430-A4A2A4A0D57A}"/>
              </a:ext>
            </a:extLst>
          </p:cNvPr>
          <p:cNvSpPr/>
          <p:nvPr/>
        </p:nvSpPr>
        <p:spPr bwMode="auto">
          <a:xfrm>
            <a:off x="333347" y="682475"/>
            <a:ext cx="3060411" cy="94578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3405C4F-3BD4-3024-B6C7-3216FC89C0B6}"/>
              </a:ext>
            </a:extLst>
          </p:cNvPr>
          <p:cNvSpPr/>
          <p:nvPr/>
        </p:nvSpPr>
        <p:spPr>
          <a:xfrm>
            <a:off x="5830648" y="669164"/>
            <a:ext cx="3451716" cy="2841804"/>
          </a:xfrm>
          <a:prstGeom prst="rect">
            <a:avLst/>
          </a:prstGeom>
          <a:noFill/>
          <a:ln>
            <a:solidFill>
              <a:srgbClr val="21985D"/>
            </a:solidFill>
          </a:ln>
        </p:spPr>
        <p:txBody>
          <a:bodyPr wrap="square">
            <a:spAutoFit/>
          </a:bodyPr>
          <a:lstStyle/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solidFill>
                  <a:srgbClr val="C00000"/>
                </a:solidFill>
                <a:latin typeface="Times New Roman" charset="0"/>
                <a:cs typeface="Calibri"/>
              </a:rPr>
              <a:t>Queue</a:t>
            </a:r>
            <a: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  <a:t> = ⟨ </a:t>
            </a:r>
            <a:r>
              <a:rPr lang="en-US" dirty="0">
                <a:latin typeface="Calibri" panose="020F0502020204030204" pitchFamily="34" charset="0"/>
                <a:cs typeface="Calibri"/>
              </a:rPr>
              <a:t>loc(c1)=d1, loc(r1)=d1</a:t>
            </a:r>
            <a:r>
              <a:rPr lang="en-US" dirty="0">
                <a:latin typeface="Times New Roman" charset="0"/>
                <a:cs typeface="Calibri"/>
              </a:rPr>
              <a:t>⟩</a:t>
            </a:r>
            <a:br>
              <a:rPr lang="en-US" dirty="0">
                <a:latin typeface="Times New Roman" charset="0"/>
                <a:cs typeface="Calibri"/>
              </a:rPr>
            </a:br>
            <a:endParaRPr lang="en-US" i="1" dirty="0">
              <a:latin typeface="Times New Roman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Examined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ro-RO" dirty="0">
                <a:latin typeface="Calibri"/>
                <a:cs typeface="Calibri"/>
              </a:rPr>
              <a:t>loc(c1)=r1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dirty="0">
              <a:latin typeface="Times New Roman Regular" charset="0"/>
              <a:cs typeface="Times New Roman Regular" charset="0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solidFill>
                  <a:srgbClr val="C00000"/>
                </a:solidFill>
                <a:latin typeface="Times New Roman Regular" charset="0"/>
                <a:cs typeface="Times New Roman"/>
              </a:rPr>
              <a:t>φ</a:t>
            </a:r>
            <a:r>
              <a:rPr lang="en-US" dirty="0">
                <a:solidFill>
                  <a:srgbClr val="C00000"/>
                </a:solidFill>
                <a:latin typeface="Times New Roman Regular" charset="0"/>
                <a:cs typeface="Times New Roman"/>
              </a:rPr>
              <a:t> =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/>
              </a:rPr>
              <a:t>cargo(r1)=nil </a:t>
            </a:r>
            <a:r>
              <a:rPr lang="ro-RO" dirty="0">
                <a:latin typeface="Times New Roman" panose="02020603050405020304" pitchFamily="18" charset="0"/>
                <a:cs typeface="Calibri"/>
              </a:rPr>
              <a:t>       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  <a:sym typeface="Wingdings" pitchFamily="2" charset="2"/>
              </a:rPr>
              <a:t> 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</a:t>
            </a:r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s</a:t>
            </a:r>
            <a:r>
              <a:rPr lang="ro-RO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0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⊨ </a:t>
            </a:r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φ</a:t>
            </a:r>
            <a:endParaRPr lang="ro-RO" dirty="0">
              <a:solidFill>
                <a:srgbClr val="0070C1"/>
              </a:solidFill>
              <a:latin typeface="Times New Roman" panose="02020603050405020304" pitchFamily="18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/>
                <a:cs typeface="Calibri"/>
              </a:rPr>
              <a:t>load(r1,c1,d1), load(r1,c1,d2),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load(r1,c1,d3)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/>
                <a:cs typeface="Calibri"/>
              </a:rPr>
              <a:t>load(r1,c1,d1)</a:t>
            </a:r>
            <a:r>
              <a:rPr lang="en-US" dirty="0">
                <a:latin typeface="Times New Roman" charset="0"/>
                <a:cs typeface="Calibri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dirty="0">
                <a:latin typeface="Times New Roman" charset="0"/>
                <a:cs typeface="Calibri"/>
              </a:rPr>
              <a:t>Φ = {</a:t>
            </a:r>
            <a:r>
              <a:rPr lang="en-US" dirty="0">
                <a:latin typeface="Calibri" panose="020F0502020204030204" pitchFamily="34" charset="0"/>
                <a:cs typeface="Calibri"/>
              </a:rPr>
              <a:t>cargo(r1)=nil, loc(c1)=d1, loc(r1)=d1, 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…</a:t>
            </a:r>
            <a:r>
              <a:rPr lang="en-US" dirty="0">
                <a:latin typeface="Times New Roman" charset="0"/>
                <a:cs typeface="Calibri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D562B9-D1F7-61CC-B326-E6B97AB09D90}"/>
              </a:ext>
            </a:extLst>
          </p:cNvPr>
          <p:cNvGrpSpPr/>
          <p:nvPr/>
        </p:nvGrpSpPr>
        <p:grpSpPr>
          <a:xfrm>
            <a:off x="512295" y="4858433"/>
            <a:ext cx="4906458" cy="1773936"/>
            <a:chOff x="512295" y="4858433"/>
            <a:chExt cx="4906458" cy="1773936"/>
          </a:xfrm>
        </p:grpSpPr>
        <p:sp>
          <p:nvSpPr>
            <p:cNvPr id="8" name="Rectangle 891">
              <a:extLst>
                <a:ext uri="{FF2B5EF4-FFF2-40B4-BE49-F238E27FC236}">
                  <a16:creationId xmlns:a16="http://schemas.microsoft.com/office/drawing/2014/main" id="{876EA276-38A8-214E-2789-3ABABD4B4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766" y="6079826"/>
              <a:ext cx="65" cy="261610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4" name="Rectangle 891">
              <a:extLst>
                <a:ext uri="{FF2B5EF4-FFF2-40B4-BE49-F238E27FC236}">
                  <a16:creationId xmlns:a16="http://schemas.microsoft.com/office/drawing/2014/main" id="{426337FF-5F9B-DCDC-02D4-317A00ED3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149" y="6131430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6820569-043F-D157-3212-5E828E74A45E}"/>
                </a:ext>
              </a:extLst>
            </p:cNvPr>
            <p:cNvGrpSpPr/>
            <p:nvPr/>
          </p:nvGrpSpPr>
          <p:grpSpPr>
            <a:xfrm>
              <a:off x="878377" y="5526070"/>
              <a:ext cx="1474982" cy="713196"/>
              <a:chOff x="1045285" y="2272625"/>
              <a:chExt cx="2535019" cy="1225752"/>
            </a:xfrm>
          </p:grpSpPr>
          <p:sp>
            <p:nvSpPr>
              <p:cNvPr id="97" name="Line 853">
                <a:extLst>
                  <a:ext uri="{FF2B5EF4-FFF2-40B4-BE49-F238E27FC236}">
                    <a16:creationId xmlns:a16="http://schemas.microsoft.com/office/drawing/2014/main" id="{32D84C33-C454-09B2-158E-07E4DDE77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85" y="3492318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8796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F96E435-84DB-8795-5FB2-08BD0D0DEB31}"/>
                  </a:ext>
                </a:extLst>
              </p:cNvPr>
              <p:cNvCxnSpPr/>
              <p:nvPr/>
            </p:nvCxnSpPr>
            <p:spPr>
              <a:xfrm>
                <a:off x="2180139" y="22726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Freeform 860">
                <a:extLst>
                  <a:ext uri="{FF2B5EF4-FFF2-40B4-BE49-F238E27FC236}">
                    <a16:creationId xmlns:a16="http://schemas.microsoft.com/office/drawing/2014/main" id="{27DA3213-B262-E5EF-0687-F41AC5955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0" name="Freeform 860">
                <a:extLst>
                  <a:ext uri="{FF2B5EF4-FFF2-40B4-BE49-F238E27FC236}">
                    <a16:creationId xmlns:a16="http://schemas.microsoft.com/office/drawing/2014/main" id="{112D5EC5-23E0-1E78-C6EB-34833EE8D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284995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56" name="Line 853">
              <a:extLst>
                <a:ext uri="{FF2B5EF4-FFF2-40B4-BE49-F238E27FC236}">
                  <a16:creationId xmlns:a16="http://schemas.microsoft.com/office/drawing/2014/main" id="{CE2EA080-5853-F88B-2301-B3645C8CF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855" y="6261794"/>
              <a:ext cx="47883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78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57" name="Freeform 860">
              <a:extLst>
                <a:ext uri="{FF2B5EF4-FFF2-40B4-BE49-F238E27FC236}">
                  <a16:creationId xmlns:a16="http://schemas.microsoft.com/office/drawing/2014/main" id="{FFDB41B8-0E6E-4F22-AD9C-DF7E6293C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94" y="5726420"/>
              <a:ext cx="228776" cy="96035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8" name="Freeform 860">
              <a:extLst>
                <a:ext uri="{FF2B5EF4-FFF2-40B4-BE49-F238E27FC236}">
                  <a16:creationId xmlns:a16="http://schemas.microsoft.com/office/drawing/2014/main" id="{796C7D27-0F1B-22F8-9181-295175842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56" y="5575809"/>
              <a:ext cx="706011" cy="23941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77E8224-C28A-FA30-7091-E8FF99B44771}"/>
                </a:ext>
              </a:extLst>
            </p:cNvPr>
            <p:cNvCxnSpPr/>
            <p:nvPr/>
          </p:nvCxnSpPr>
          <p:spPr>
            <a:xfrm>
              <a:off x="2114581" y="6206333"/>
              <a:ext cx="532036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860">
              <a:extLst>
                <a:ext uri="{FF2B5EF4-FFF2-40B4-BE49-F238E27FC236}">
                  <a16:creationId xmlns:a16="http://schemas.microsoft.com/office/drawing/2014/main" id="{E45C31B9-B949-14EC-E90B-F3CE6944F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754" y="6241432"/>
              <a:ext cx="718250" cy="2197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1" name="Freeform 860">
              <a:extLst>
                <a:ext uri="{FF2B5EF4-FFF2-40B4-BE49-F238E27FC236}">
                  <a16:creationId xmlns:a16="http://schemas.microsoft.com/office/drawing/2014/main" id="{EBE3C4A6-D4F9-71A8-51B1-2B14A7710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777" y="6210206"/>
              <a:ext cx="908041" cy="23810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2" name="Line 853">
              <a:extLst>
                <a:ext uri="{FF2B5EF4-FFF2-40B4-BE49-F238E27FC236}">
                  <a16:creationId xmlns:a16="http://schemas.microsoft.com/office/drawing/2014/main" id="{6E41583F-FF39-3E91-2E2E-332546AA0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418" y="6628844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63" name="Line 853">
              <a:extLst>
                <a:ext uri="{FF2B5EF4-FFF2-40B4-BE49-F238E27FC236}">
                  <a16:creationId xmlns:a16="http://schemas.microsoft.com/office/drawing/2014/main" id="{5D5A5209-806C-5BB0-0511-E6655399E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295" y="6625319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64" name="Line 853">
              <a:extLst>
                <a:ext uri="{FF2B5EF4-FFF2-40B4-BE49-F238E27FC236}">
                  <a16:creationId xmlns:a16="http://schemas.microsoft.com/office/drawing/2014/main" id="{158179EC-41B6-F463-37D2-B45DCA53D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580" y="5883948"/>
              <a:ext cx="1064074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9F1AC25-5189-35C7-46A6-E30267715E03}"/>
                </a:ext>
              </a:extLst>
            </p:cNvPr>
            <p:cNvGrpSpPr/>
            <p:nvPr/>
          </p:nvGrpSpPr>
          <p:grpSpPr>
            <a:xfrm>
              <a:off x="2187053" y="4858433"/>
              <a:ext cx="972422" cy="825254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73" name="Oval 859">
                <a:extLst>
                  <a:ext uri="{FF2B5EF4-FFF2-40B4-BE49-F238E27FC236}">
                    <a16:creationId xmlns:a16="http://schemas.microsoft.com/office/drawing/2014/main" id="{86E30BB8-722B-CC08-C381-7D462C93DF4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4" name="Oval 861">
                <a:extLst>
                  <a:ext uri="{FF2B5EF4-FFF2-40B4-BE49-F238E27FC236}">
                    <a16:creationId xmlns:a16="http://schemas.microsoft.com/office/drawing/2014/main" id="{AE25C279-3E1F-438A-5468-8832E28A3C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5" name="Oval 862">
                <a:extLst>
                  <a:ext uri="{FF2B5EF4-FFF2-40B4-BE49-F238E27FC236}">
                    <a16:creationId xmlns:a16="http://schemas.microsoft.com/office/drawing/2014/main" id="{3F9225F9-B5A2-DD02-A1E2-E4B95D676A2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6" name="Oval 863">
                <a:extLst>
                  <a:ext uri="{FF2B5EF4-FFF2-40B4-BE49-F238E27FC236}">
                    <a16:creationId xmlns:a16="http://schemas.microsoft.com/office/drawing/2014/main" id="{CBC45AAA-9161-D902-E8E9-49F8D1A1ADB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7" name="Oval 863">
                <a:extLst>
                  <a:ext uri="{FF2B5EF4-FFF2-40B4-BE49-F238E27FC236}">
                    <a16:creationId xmlns:a16="http://schemas.microsoft.com/office/drawing/2014/main" id="{CC5BBEB3-627B-2FD8-026E-1DD5A8078FA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DCC3A18F-5652-06E4-B62A-48BD0B5AD107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93" name="Freeform 860">
                  <a:extLst>
                    <a:ext uri="{FF2B5EF4-FFF2-40B4-BE49-F238E27FC236}">
                      <a16:creationId xmlns:a16="http://schemas.microsoft.com/office/drawing/2014/main" id="{291ED6A2-B168-8A30-1B8D-2369AE69690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4" name="Rectangle 864">
                  <a:extLst>
                    <a:ext uri="{FF2B5EF4-FFF2-40B4-BE49-F238E27FC236}">
                      <a16:creationId xmlns:a16="http://schemas.microsoft.com/office/drawing/2014/main" id="{7F40C5F1-AFFE-26FB-6F9A-F1396CA4D1B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95" name="Freeform 865">
                  <a:extLst>
                    <a:ext uri="{FF2B5EF4-FFF2-40B4-BE49-F238E27FC236}">
                      <a16:creationId xmlns:a16="http://schemas.microsoft.com/office/drawing/2014/main" id="{2535FFE8-8E4F-8ACC-5B93-317A1CE89B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Freeform 866">
                  <a:extLst>
                    <a:ext uri="{FF2B5EF4-FFF2-40B4-BE49-F238E27FC236}">
                      <a16:creationId xmlns:a16="http://schemas.microsoft.com/office/drawing/2014/main" id="{23F0B9A6-6573-2EFB-0320-E061C9C3647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883DFC5B-1091-BAFD-7CA4-0CC55DB4A1DC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80" name="Oval 878">
                  <a:extLst>
                    <a:ext uri="{FF2B5EF4-FFF2-40B4-BE49-F238E27FC236}">
                      <a16:creationId xmlns:a16="http://schemas.microsoft.com/office/drawing/2014/main" id="{BBDCF107-E269-25CE-C3B9-C2B4BDE56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1" name="Rectangle 880">
                  <a:extLst>
                    <a:ext uri="{FF2B5EF4-FFF2-40B4-BE49-F238E27FC236}">
                      <a16:creationId xmlns:a16="http://schemas.microsoft.com/office/drawing/2014/main" id="{2B5F8C08-7D79-3246-F410-D8FCD6D1DF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2" name="Oval 878">
                  <a:extLst>
                    <a:ext uri="{FF2B5EF4-FFF2-40B4-BE49-F238E27FC236}">
                      <a16:creationId xmlns:a16="http://schemas.microsoft.com/office/drawing/2014/main" id="{DBC4D1AA-BE27-A91D-40D1-DDEB6774D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3" name="Line 881">
                  <a:extLst>
                    <a:ext uri="{FF2B5EF4-FFF2-40B4-BE49-F238E27FC236}">
                      <a16:creationId xmlns:a16="http://schemas.microsoft.com/office/drawing/2014/main" id="{8D6741A7-5555-1491-7CA2-DBD80C444F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4" name="Line 882">
                  <a:extLst>
                    <a:ext uri="{FF2B5EF4-FFF2-40B4-BE49-F238E27FC236}">
                      <a16:creationId xmlns:a16="http://schemas.microsoft.com/office/drawing/2014/main" id="{C54DC70C-C371-C2E1-FDD0-637D05EB0B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5" name="Rectangle 880">
                  <a:extLst>
                    <a:ext uri="{FF2B5EF4-FFF2-40B4-BE49-F238E27FC236}">
                      <a16:creationId xmlns:a16="http://schemas.microsoft.com/office/drawing/2014/main" id="{B13D8A89-F179-90A4-BD77-E5123A95F2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6" name="Oval 878">
                  <a:extLst>
                    <a:ext uri="{FF2B5EF4-FFF2-40B4-BE49-F238E27FC236}">
                      <a16:creationId xmlns:a16="http://schemas.microsoft.com/office/drawing/2014/main" id="{B465677E-C870-ABD1-A327-B077445D5A2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7" name="Line 882">
                  <a:extLst>
                    <a:ext uri="{FF2B5EF4-FFF2-40B4-BE49-F238E27FC236}">
                      <a16:creationId xmlns:a16="http://schemas.microsoft.com/office/drawing/2014/main" id="{ED51E16B-BB00-FCBE-663B-D017BB236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8" name="Line 882">
                  <a:extLst>
                    <a:ext uri="{FF2B5EF4-FFF2-40B4-BE49-F238E27FC236}">
                      <a16:creationId xmlns:a16="http://schemas.microsoft.com/office/drawing/2014/main" id="{15DB0804-16F4-BA2B-4E39-E616C47F73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9" name="Line 884">
                  <a:extLst>
                    <a:ext uri="{FF2B5EF4-FFF2-40B4-BE49-F238E27FC236}">
                      <a16:creationId xmlns:a16="http://schemas.microsoft.com/office/drawing/2014/main" id="{F2D26DA8-3B84-4B62-6857-F0F44E23EE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0" name="Oval 885">
                  <a:extLst>
                    <a:ext uri="{FF2B5EF4-FFF2-40B4-BE49-F238E27FC236}">
                      <a16:creationId xmlns:a16="http://schemas.microsoft.com/office/drawing/2014/main" id="{70A3E446-D2F2-0C98-D57D-BB7397BFBA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1" name="Line 881">
                  <a:extLst>
                    <a:ext uri="{FF2B5EF4-FFF2-40B4-BE49-F238E27FC236}">
                      <a16:creationId xmlns:a16="http://schemas.microsoft.com/office/drawing/2014/main" id="{D6E06A42-6BC2-34CA-B129-FBA23D673C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2" name="Line 882">
                  <a:extLst>
                    <a:ext uri="{FF2B5EF4-FFF2-40B4-BE49-F238E27FC236}">
                      <a16:creationId xmlns:a16="http://schemas.microsoft.com/office/drawing/2014/main" id="{49976B17-2AF1-E4B7-FDCE-49E857D24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93AFD08-F089-F8F6-AF87-3B80505826AB}"/>
                </a:ext>
              </a:extLst>
            </p:cNvPr>
            <p:cNvGrpSpPr/>
            <p:nvPr/>
          </p:nvGrpSpPr>
          <p:grpSpPr>
            <a:xfrm>
              <a:off x="563879" y="6238796"/>
              <a:ext cx="434962" cy="326624"/>
              <a:chOff x="1012668" y="905028"/>
              <a:chExt cx="747559" cy="561359"/>
            </a:xfrm>
          </p:grpSpPr>
          <p:sp>
            <p:nvSpPr>
              <p:cNvPr id="69" name="Line 853">
                <a:extLst>
                  <a:ext uri="{FF2B5EF4-FFF2-40B4-BE49-F238E27FC236}">
                    <a16:creationId xmlns:a16="http://schemas.microsoft.com/office/drawing/2014/main" id="{D8E24A43-8B5F-64FF-C5E5-A03943195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70" name="Rectangle 876">
                <a:extLst>
                  <a:ext uri="{FF2B5EF4-FFF2-40B4-BE49-F238E27FC236}">
                    <a16:creationId xmlns:a16="http://schemas.microsoft.com/office/drawing/2014/main" id="{F631205F-109C-081F-DD08-11BD4834DA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05028"/>
                <a:ext cx="112" cy="449622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71" name="Rectangle 873">
                <a:extLst>
                  <a:ext uri="{FF2B5EF4-FFF2-40B4-BE49-F238E27FC236}">
                    <a16:creationId xmlns:a16="http://schemas.microsoft.com/office/drawing/2014/main" id="{B6CA56A8-6E0B-52CA-48DB-1FED26386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72" name="Freeform 875">
                <a:extLst>
                  <a:ext uri="{FF2B5EF4-FFF2-40B4-BE49-F238E27FC236}">
                    <a16:creationId xmlns:a16="http://schemas.microsoft.com/office/drawing/2014/main" id="{153C725E-3033-A0D0-D677-1612261BA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61BDEA7-7DC5-C2C4-3CC2-AA7AB8DB9AD4}"/>
                </a:ext>
              </a:extLst>
            </p:cNvPr>
            <p:cNvSpPr/>
            <p:nvPr/>
          </p:nvSpPr>
          <p:spPr>
            <a:xfrm>
              <a:off x="3798535" y="5736760"/>
              <a:ext cx="1620218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i="1" dirty="0">
                  <a:latin typeface="Times New Roman"/>
                  <a:cs typeface="Times New Roman"/>
                </a:rPr>
                <a:t>s</a:t>
              </a:r>
              <a:r>
                <a:rPr lang="en-US" sz="1700" baseline="-25000" dirty="0">
                  <a:latin typeface="Times New Roman"/>
                  <a:cs typeface="Times New Roman"/>
                </a:rPr>
                <a:t>0</a:t>
              </a:r>
              <a:r>
                <a:rPr lang="en-US" sz="1700" dirty="0">
                  <a:latin typeface="Times New Roman"/>
                  <a:ea typeface="Times New Roman"/>
                  <a:cs typeface="Times New Roman"/>
                </a:rPr>
                <a:t> = </a:t>
              </a:r>
              <a:r>
                <a:rPr lang="ro-RO" sz="1700" dirty="0"/>
                <a:t>{</a:t>
              </a:r>
              <a:r>
                <a:rPr lang="ro-RO" sz="1700" dirty="0">
                  <a:latin typeface="Calibri"/>
                </a:rPr>
                <a:t>loc(r1)=d3,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cargo(r1)=nil,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loc(c1)=d1</a:t>
              </a:r>
              <a:r>
                <a:rPr lang="ro-RO" sz="1700" dirty="0"/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CA4B579-258A-84FF-A8D1-4A5840DA784F}"/>
                </a:ext>
              </a:extLst>
            </p:cNvPr>
            <p:cNvCxnSpPr/>
            <p:nvPr/>
          </p:nvCxnSpPr>
          <p:spPr>
            <a:xfrm>
              <a:off x="3241859" y="5580542"/>
              <a:ext cx="65440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722EBB5-C232-EAE8-BBF4-92F3AE250CEA}"/>
              </a:ext>
            </a:extLst>
          </p:cNvPr>
          <p:cNvGrpSpPr>
            <a:grpSpLocks noChangeAspect="1"/>
          </p:cNvGrpSpPr>
          <p:nvPr/>
        </p:nvGrpSpPr>
        <p:grpSpPr>
          <a:xfrm>
            <a:off x="9365579" y="5120328"/>
            <a:ext cx="2528616" cy="1389888"/>
            <a:chOff x="9092408" y="5102469"/>
            <a:chExt cx="2818108" cy="1549011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C6EEA27-B51B-795C-EC1E-7A8080EB5C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53274" y="5102469"/>
              <a:ext cx="2657242" cy="1147446"/>
              <a:chOff x="5323352" y="4678231"/>
              <a:chExt cx="2952491" cy="1274940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640D5CA7-E49B-B809-F847-84DF5F7C974E}"/>
                  </a:ext>
                </a:extLst>
              </p:cNvPr>
              <p:cNvGrpSpPr/>
              <p:nvPr/>
            </p:nvGrpSpPr>
            <p:grpSpPr>
              <a:xfrm>
                <a:off x="7288292" y="5578688"/>
                <a:ext cx="987551" cy="367987"/>
                <a:chOff x="8801532" y="4013715"/>
                <a:chExt cx="1371600" cy="511093"/>
              </a:xfrm>
            </p:grpSpPr>
            <p:sp>
              <p:nvSpPr>
                <p:cNvPr id="209" name="Lightning Bolt 208">
                  <a:extLst>
                    <a:ext uri="{FF2B5EF4-FFF2-40B4-BE49-F238E27FC236}">
                      <a16:creationId xmlns:a16="http://schemas.microsoft.com/office/drawing/2014/main" id="{0E067611-D718-1191-FF28-3756133F6277}"/>
                    </a:ext>
                  </a:extLst>
                </p:cNvPr>
                <p:cNvSpPr/>
                <p:nvPr/>
              </p:nvSpPr>
              <p:spPr>
                <a:xfrm rot="19965343">
                  <a:off x="9139183" y="4118408"/>
                  <a:ext cx="619075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0" name="Freeform 860">
                  <a:extLst>
                    <a:ext uri="{FF2B5EF4-FFF2-40B4-BE49-F238E27FC236}">
                      <a16:creationId xmlns:a16="http://schemas.microsoft.com/office/drawing/2014/main" id="{984FAB7E-5058-D11B-D143-2099CB372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1532" y="4026280"/>
                  <a:ext cx="1371600" cy="320040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D3D7B8DD-C169-5194-3FBE-22C5160E808A}"/>
                    </a:ext>
                  </a:extLst>
                </p:cNvPr>
                <p:cNvCxnSpPr/>
                <p:nvPr/>
              </p:nvCxnSpPr>
              <p:spPr>
                <a:xfrm>
                  <a:off x="9047075" y="4017699"/>
                  <a:ext cx="1124712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915F6A71-82D2-1940-841A-A337D0E75CF9}"/>
                    </a:ext>
                  </a:extLst>
                </p:cNvPr>
                <p:cNvCxnSpPr/>
                <p:nvPr/>
              </p:nvCxnSpPr>
              <p:spPr>
                <a:xfrm flipV="1">
                  <a:off x="9829800" y="4013715"/>
                  <a:ext cx="341987" cy="332605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EB2AE986-59D3-A431-1187-9AC12EA52F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97725" y="4349095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2486A3BD-3BB5-E60E-9DCC-7E65FE351D56}"/>
                  </a:ext>
                </a:extLst>
              </p:cNvPr>
              <p:cNvGrpSpPr/>
              <p:nvPr/>
            </p:nvGrpSpPr>
            <p:grpSpPr>
              <a:xfrm>
                <a:off x="5323352" y="5509529"/>
                <a:ext cx="1253855" cy="443642"/>
                <a:chOff x="6504246" y="3854161"/>
                <a:chExt cx="1741467" cy="616169"/>
              </a:xfrm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479CB3F5-4BF1-3F87-D336-B0C10B1822CD}"/>
                    </a:ext>
                  </a:extLst>
                </p:cNvPr>
                <p:cNvGrpSpPr/>
                <p:nvPr/>
              </p:nvGrpSpPr>
              <p:grpSpPr>
                <a:xfrm>
                  <a:off x="6504246" y="3854161"/>
                  <a:ext cx="1589458" cy="616169"/>
                  <a:chOff x="6135946" y="3854161"/>
                  <a:chExt cx="1589458" cy="616169"/>
                </a:xfrm>
              </p:grpSpPr>
              <p:sp>
                <p:nvSpPr>
                  <p:cNvPr id="205" name="Lightning Bolt 204">
                    <a:extLst>
                      <a:ext uri="{FF2B5EF4-FFF2-40B4-BE49-F238E27FC236}">
                        <a16:creationId xmlns:a16="http://schemas.microsoft.com/office/drawing/2014/main" id="{0A7A375B-ACE3-EF9D-CF37-D8B2A4D07D08}"/>
                      </a:ext>
                    </a:extLst>
                  </p:cNvPr>
                  <p:cNvSpPr/>
                  <p:nvPr/>
                </p:nvSpPr>
                <p:spPr>
                  <a:xfrm rot="19965343">
                    <a:off x="6135946" y="4063930"/>
                    <a:ext cx="760257" cy="406400"/>
                  </a:xfrm>
                  <a:prstGeom prst="lightningBolt">
                    <a:avLst/>
                  </a:prstGeom>
                  <a:solidFill>
                    <a:srgbClr val="CDC9C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94CD607B-3F2A-88A0-D9D5-76F1BB32F0AD}"/>
                      </a:ext>
                    </a:extLst>
                  </p:cNvPr>
                  <p:cNvCxnSpPr/>
                  <p:nvPr/>
                </p:nvCxnSpPr>
                <p:spPr>
                  <a:xfrm>
                    <a:off x="6591548" y="3854161"/>
                    <a:ext cx="1133856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2D68AC2-84CD-4143-2A57-76300A1279E8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V="1">
                    <a:off x="6173361" y="3859976"/>
                    <a:ext cx="423087" cy="41148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0298210D-71A5-B6E2-33FF-8A1ECE193C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01786" y="4296856"/>
                    <a:ext cx="261014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4" name="Freeform 860">
                  <a:extLst>
                    <a:ext uri="{FF2B5EF4-FFF2-40B4-BE49-F238E27FC236}">
                      <a16:creationId xmlns:a16="http://schemas.microsoft.com/office/drawing/2014/main" id="{3149902A-5A8B-44EF-75DC-F6E532C94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2378" y="3865501"/>
                  <a:ext cx="1723335" cy="429768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07" name="Line 853">
                <a:extLst>
                  <a:ext uri="{FF2B5EF4-FFF2-40B4-BE49-F238E27FC236}">
                    <a16:creationId xmlns:a16="http://schemas.microsoft.com/office/drawing/2014/main" id="{6561F5EB-2349-213A-4AC5-1D10AFCEC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7843" y="5947252"/>
                <a:ext cx="1316735" cy="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447800" contourW="6350" prstMaterial="legacyPlastic">
                <a:bevelT w="13500" h="13500" prst="angle"/>
                <a:bevelB w="13500" h="13500" prst="angle"/>
                <a:extrusionClr>
                  <a:srgbClr val="FBDFC1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b">
                <a:flatTx/>
              </a:bodyPr>
              <a:lstStyle/>
              <a:p>
                <a:r>
                  <a:rPr lang="en-US" sz="1700" dirty="0">
                    <a:latin typeface="Calibri" panose="020F0502020204030204" pitchFamily="34" charset="0"/>
                    <a:ea typeface="Times New Roman"/>
                    <a:cs typeface="Times New Roman"/>
                  </a:rPr>
                  <a:t>          d3</a:t>
                </a:r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1529A841-A23D-DD9D-45FE-4F740E7D0486}"/>
                  </a:ext>
                </a:extLst>
              </p:cNvPr>
              <p:cNvGrpSpPr/>
              <p:nvPr/>
            </p:nvGrpSpPr>
            <p:grpSpPr>
              <a:xfrm>
                <a:off x="6377267" y="4678231"/>
                <a:ext cx="1203321" cy="1021208"/>
                <a:chOff x="3906167" y="3324390"/>
                <a:chExt cx="1671281" cy="1418344"/>
              </a:xfrm>
              <a:solidFill>
                <a:srgbClr val="93D2FE"/>
              </a:solidFill>
            </p:grpSpPr>
            <p:sp>
              <p:nvSpPr>
                <p:cNvPr id="114" name="Oval 859">
                  <a:extLst>
                    <a:ext uri="{FF2B5EF4-FFF2-40B4-BE49-F238E27FC236}">
                      <a16:creationId xmlns:a16="http://schemas.microsoft.com/office/drawing/2014/main" id="{F46539C1-B910-B9B5-99E8-B54ACF06716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80464" y="4434841"/>
                  <a:ext cx="137823" cy="1512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6" name="Oval 861">
                  <a:extLst>
                    <a:ext uri="{FF2B5EF4-FFF2-40B4-BE49-F238E27FC236}">
                      <a16:creationId xmlns:a16="http://schemas.microsoft.com/office/drawing/2014/main" id="{5803C1F5-60E5-1E77-EF5B-8E2B576D0A1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06168" y="4588788"/>
                  <a:ext cx="142659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7" name="Oval 862">
                  <a:extLst>
                    <a:ext uri="{FF2B5EF4-FFF2-40B4-BE49-F238E27FC236}">
                      <a16:creationId xmlns:a16="http://schemas.microsoft.com/office/drawing/2014/main" id="{230B06E8-F24D-B82D-F831-4D7270201F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21673" y="4588788"/>
                  <a:ext cx="137823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8" name="Oval 863">
                  <a:extLst>
                    <a:ext uri="{FF2B5EF4-FFF2-40B4-BE49-F238E27FC236}">
                      <a16:creationId xmlns:a16="http://schemas.microsoft.com/office/drawing/2014/main" id="{7E3E4B83-F4A7-C75C-268B-FC5DD9A60B1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1432" y="4586087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9" name="Oval 863">
                  <a:extLst>
                    <a:ext uri="{FF2B5EF4-FFF2-40B4-BE49-F238E27FC236}">
                      <a16:creationId xmlns:a16="http://schemas.microsoft.com/office/drawing/2014/main" id="{47A13003-E734-8755-FB33-597D08A2286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90648" y="4587968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FAB7BCD5-2DBB-6880-20D4-D56D094BD012}"/>
                    </a:ext>
                  </a:extLst>
                </p:cNvPr>
                <p:cNvGrpSpPr/>
                <p:nvPr/>
              </p:nvGrpSpPr>
              <p:grpSpPr>
                <a:xfrm>
                  <a:off x="3906167" y="4047050"/>
                  <a:ext cx="1671281" cy="539042"/>
                  <a:chOff x="1320274" y="4580303"/>
                  <a:chExt cx="1671281" cy="467246"/>
                </a:xfrm>
                <a:grpFill/>
              </p:grpSpPr>
              <p:sp>
                <p:nvSpPr>
                  <p:cNvPr id="199" name="Freeform 860">
                    <a:extLst>
                      <a:ext uri="{FF2B5EF4-FFF2-40B4-BE49-F238E27FC236}">
                        <a16:creationId xmlns:a16="http://schemas.microsoft.com/office/drawing/2014/main" id="{1E3FEB0E-47B9-8BBC-090A-285011A820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0274" y="4580303"/>
                    <a:ext cx="743865" cy="15664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0" name="Rectangle 864">
                    <a:extLst>
                      <a:ext uri="{FF2B5EF4-FFF2-40B4-BE49-F238E27FC236}">
                        <a16:creationId xmlns:a16="http://schemas.microsoft.com/office/drawing/2014/main" id="{DBCE4B2C-6323-FBDD-FE80-9DD7D10989C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20274" y="4736954"/>
                    <a:ext cx="557094" cy="310595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 panose="020F0502020204030204" pitchFamily="34" charset="0"/>
                        <a:ea typeface="Calibri"/>
                        <a:cs typeface="Calibri"/>
                      </a:rPr>
                      <a:t>r1</a:t>
                    </a:r>
                  </a:p>
                </p:txBody>
              </p:sp>
              <p:sp>
                <p:nvSpPr>
                  <p:cNvPr id="201" name="Freeform 865">
                    <a:extLst>
                      <a:ext uri="{FF2B5EF4-FFF2-40B4-BE49-F238E27FC236}">
                        <a16:creationId xmlns:a16="http://schemas.microsoft.com/office/drawing/2014/main" id="{6B7C94B4-62A6-9CC4-A951-E1EF9B01A9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580303"/>
                    <a:ext cx="186771" cy="467242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2" name="Freeform 866">
                    <a:extLst>
                      <a:ext uri="{FF2B5EF4-FFF2-40B4-BE49-F238E27FC236}">
                        <a16:creationId xmlns:a16="http://schemas.microsoft.com/office/drawing/2014/main" id="{D8A0681E-5E15-2BDC-801A-AFCBA430D4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878539"/>
                    <a:ext cx="1114187" cy="168998"/>
                  </a:xfrm>
                  <a:custGeom>
                    <a:avLst/>
                    <a:gdLst>
                      <a:gd name="T0" fmla="*/ 0 w 288"/>
                      <a:gd name="T1" fmla="*/ 449 h 48"/>
                      <a:gd name="T2" fmla="*/ 2608 w 288"/>
                      <a:gd name="T3" fmla="*/ 449 h 48"/>
                      <a:gd name="T4" fmla="*/ 3133 w 288"/>
                      <a:gd name="T5" fmla="*/ 0 h 48"/>
                      <a:gd name="T6" fmla="*/ 524 w 288"/>
                      <a:gd name="T7" fmla="*/ 0 h 48"/>
                      <a:gd name="T8" fmla="*/ 0 w 288"/>
                      <a:gd name="T9" fmla="*/ 449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8"/>
                      <a:gd name="T17" fmla="*/ 288 w 28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8">
                        <a:moveTo>
                          <a:pt x="0" y="48"/>
                        </a:moveTo>
                        <a:lnTo>
                          <a:pt x="240" y="48"/>
                        </a:lnTo>
                        <a:lnTo>
                          <a:pt x="288" y="0"/>
                        </a:lnTo>
                        <a:lnTo>
                          <a:pt x="48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EC1A5A31-1F49-6F54-3165-D2F837B4086C}"/>
                    </a:ext>
                  </a:extLst>
                </p:cNvPr>
                <p:cNvGrpSpPr/>
                <p:nvPr/>
              </p:nvGrpSpPr>
              <p:grpSpPr>
                <a:xfrm>
                  <a:off x="4596370" y="3324390"/>
                  <a:ext cx="552654" cy="1188720"/>
                  <a:chOff x="1823226" y="3235632"/>
                  <a:chExt cx="552654" cy="1188720"/>
                </a:xfrm>
                <a:grpFill/>
              </p:grpSpPr>
              <p:sp>
                <p:nvSpPr>
                  <p:cNvPr id="122" name="Oval 878">
                    <a:extLst>
                      <a:ext uri="{FF2B5EF4-FFF2-40B4-BE49-F238E27FC236}">
                        <a16:creationId xmlns:a16="http://schemas.microsoft.com/office/drawing/2014/main" id="{0247CEC6-E3C2-8AC1-9DC5-A6CE551DD5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6977" y="439410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3" name="Rectangle 880">
                    <a:extLst>
                      <a:ext uri="{FF2B5EF4-FFF2-40B4-BE49-F238E27FC236}">
                        <a16:creationId xmlns:a16="http://schemas.microsoft.com/office/drawing/2014/main" id="{4DB10DB8-AF9A-480F-A180-182FE10FE4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7548" y="3720625"/>
                    <a:ext cx="109828" cy="68636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4" name="Oval 878">
                    <a:extLst>
                      <a:ext uri="{FF2B5EF4-FFF2-40B4-BE49-F238E27FC236}">
                        <a16:creationId xmlns:a16="http://schemas.microsoft.com/office/drawing/2014/main" id="{8F8B978B-56A5-DD49-7376-9517798B4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8534" y="370836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5" name="Line 881">
                    <a:extLst>
                      <a:ext uri="{FF2B5EF4-FFF2-40B4-BE49-F238E27FC236}">
                        <a16:creationId xmlns:a16="http://schemas.microsoft.com/office/drawing/2014/main" id="{3F944D47-BD01-AA1C-9E9C-F565FDAD99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7377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6" name="Line 882">
                    <a:extLst>
                      <a:ext uri="{FF2B5EF4-FFF2-40B4-BE49-F238E27FC236}">
                        <a16:creationId xmlns:a16="http://schemas.microsoft.com/office/drawing/2014/main" id="{810F0D7B-6551-6B9F-3DAC-63708F4BC3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23226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7" name="Rectangle 880">
                    <a:extLst>
                      <a:ext uri="{FF2B5EF4-FFF2-40B4-BE49-F238E27FC236}">
                        <a16:creationId xmlns:a16="http://schemas.microsoft.com/office/drawing/2014/main" id="{66E0310A-B51A-B682-7F2C-35C99446DB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00000" flipH="1">
                    <a:off x="2086553" y="3275567"/>
                    <a:ext cx="66541" cy="85795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2" name="Oval 878">
                    <a:extLst>
                      <a:ext uri="{FF2B5EF4-FFF2-40B4-BE49-F238E27FC236}">
                        <a16:creationId xmlns:a16="http://schemas.microsoft.com/office/drawing/2014/main" id="{249B847B-4732-BB03-3A55-E4E284FDDDC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00000" flipH="1">
                    <a:off x="2297586" y="3313681"/>
                    <a:ext cx="69069" cy="39007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3" name="Line 882">
                    <a:extLst>
                      <a:ext uri="{FF2B5EF4-FFF2-40B4-BE49-F238E27FC236}">
                        <a16:creationId xmlns:a16="http://schemas.microsoft.com/office/drawing/2014/main" id="{D33115C3-1D4F-F240-D08A-9FAD1EDDF2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08380" y="3235632"/>
                    <a:ext cx="166195" cy="553247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4" name="Line 882">
                    <a:extLst>
                      <a:ext uri="{FF2B5EF4-FFF2-40B4-BE49-F238E27FC236}">
                        <a16:creationId xmlns:a16="http://schemas.microsoft.com/office/drawing/2014/main" id="{50793855-E83B-214E-6AA9-EAD58DF706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19974" y="3238739"/>
                    <a:ext cx="147328" cy="577282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5" name="Line 884">
                    <a:extLst>
                      <a:ext uri="{FF2B5EF4-FFF2-40B4-BE49-F238E27FC236}">
                        <a16:creationId xmlns:a16="http://schemas.microsoft.com/office/drawing/2014/main" id="{EB7DD120-F7BC-2BCF-56CF-080009C0EF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360577" y="3338154"/>
                    <a:ext cx="0" cy="103603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6" name="Oval 885">
                    <a:extLst>
                      <a:ext uri="{FF2B5EF4-FFF2-40B4-BE49-F238E27FC236}">
                        <a16:creationId xmlns:a16="http://schemas.microsoft.com/office/drawing/2014/main" id="{AC00FBB8-6769-949B-35A1-67B73D75F8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343884" y="3447019"/>
                    <a:ext cx="31996" cy="70709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7" name="Line 881">
                    <a:extLst>
                      <a:ext uri="{FF2B5EF4-FFF2-40B4-BE49-F238E27FC236}">
                        <a16:creationId xmlns:a16="http://schemas.microsoft.com/office/drawing/2014/main" id="{0A87C66B-EED6-6317-5200-0B464DD40D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148636" y="3292202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8" name="Line 882">
                    <a:extLst>
                      <a:ext uri="{FF2B5EF4-FFF2-40B4-BE49-F238E27FC236}">
                        <a16:creationId xmlns:a16="http://schemas.microsoft.com/office/drawing/2014/main" id="{2E39B02B-8E2B-5AF8-630F-4209506B62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H="1" flipV="1">
                    <a:off x="2087266" y="3256770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FE492A3E-7A7B-0119-998A-AC2D8D1C9BA8}"/>
                  </a:ext>
                </a:extLst>
              </p:cNvPr>
              <p:cNvGrpSpPr/>
              <p:nvPr/>
            </p:nvGrpSpPr>
            <p:grpSpPr>
              <a:xfrm>
                <a:off x="6990430" y="5198257"/>
                <a:ext cx="538242" cy="371128"/>
                <a:chOff x="1012668" y="950932"/>
                <a:chExt cx="747559" cy="515455"/>
              </a:xfrm>
            </p:grpSpPr>
            <p:sp>
              <p:nvSpPr>
                <p:cNvPr id="110" name="Line 853">
                  <a:extLst>
                    <a:ext uri="{FF2B5EF4-FFF2-40B4-BE49-F238E27FC236}">
                      <a16:creationId xmlns:a16="http://schemas.microsoft.com/office/drawing/2014/main" id="{C745DECA-EB86-F48A-2DDC-F4A9810DB9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2668" y="1130288"/>
                  <a:ext cx="600568" cy="7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Right">
                    <a:rot lat="60000" lon="0" rev="0"/>
                  </a:camera>
                  <a:lightRig rig="flat" dir="l"/>
                </a:scene3d>
                <a:sp3d extrusionH="266700" contourW="6350" prstMaterial="plastic">
                  <a:bevelT w="13500" h="13500" prst="angle"/>
                  <a:bevelB w="13500" h="13500" prst="angle"/>
                  <a:extrusionClr>
                    <a:srgbClr val="FDFEB5"/>
                  </a:extrusionClr>
                </a:sp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1" name="Rectangle 876">
                  <a:extLst>
                    <a:ext uri="{FF2B5EF4-FFF2-40B4-BE49-F238E27FC236}">
                      <a16:creationId xmlns:a16="http://schemas.microsoft.com/office/drawing/2014/main" id="{3BFBC69A-8FD3-A337-7DA0-65D7ABEDD5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59818" y="950932"/>
                  <a:ext cx="100" cy="403719"/>
                </a:xfrm>
                <a:prstGeom prst="rect">
                  <a:avLst/>
                </a:prstGeom>
                <a:solidFill>
                  <a:srgbClr val="FDFF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Calibri"/>
                  </a:endParaRPr>
                </a:p>
              </p:txBody>
            </p:sp>
            <p:sp>
              <p:nvSpPr>
                <p:cNvPr id="112" name="Rectangle 873">
                  <a:extLst>
                    <a:ext uri="{FF2B5EF4-FFF2-40B4-BE49-F238E27FC236}">
                      <a16:creationId xmlns:a16="http://schemas.microsoft.com/office/drawing/2014/main" id="{046CB917-BFC9-2AFA-7B2B-0ACF385C0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023" y="1137440"/>
                  <a:ext cx="594305" cy="327629"/>
                </a:xfrm>
                <a:prstGeom prst="rect">
                  <a:avLst/>
                </a:prstGeom>
                <a:solidFill>
                  <a:srgbClr val="FDFF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3152" tIns="18288" rIns="73152" bIns="18288" anchor="ctr"/>
                <a:lstStyle/>
                <a:p>
                  <a:pPr algn="ctr"/>
                  <a:r>
                    <a:rPr lang="en-GB" sz="1700" dirty="0">
                      <a:latin typeface="Calibri" panose="020F0502020204030204" pitchFamily="34" charset="0"/>
                      <a:ea typeface="Times New Roman"/>
                      <a:cs typeface="Calibri"/>
                    </a:rPr>
                    <a:t>c1</a:t>
                  </a:r>
                </a:p>
              </p:txBody>
            </p:sp>
            <p:sp>
              <p:nvSpPr>
                <p:cNvPr id="113" name="Freeform 875">
                  <a:extLst>
                    <a:ext uri="{FF2B5EF4-FFF2-40B4-BE49-F238E27FC236}">
                      <a16:creationId xmlns:a16="http://schemas.microsoft.com/office/drawing/2014/main" id="{BB8410ED-78EE-7D1D-912B-CC888685A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3923" y="989071"/>
                  <a:ext cx="146304" cy="477316"/>
                </a:xfrm>
                <a:custGeom>
                  <a:avLst/>
                  <a:gdLst>
                    <a:gd name="T0" fmla="*/ 0 w 48"/>
                    <a:gd name="T1" fmla="*/ 48 h 144"/>
                    <a:gd name="T2" fmla="*/ 48 w 48"/>
                    <a:gd name="T3" fmla="*/ 0 h 144"/>
                    <a:gd name="T4" fmla="*/ 48 w 48"/>
                    <a:gd name="T5" fmla="*/ 96 h 144"/>
                    <a:gd name="T6" fmla="*/ 0 w 48"/>
                    <a:gd name="T7" fmla="*/ 144 h 144"/>
                    <a:gd name="T8" fmla="*/ 0 w 48"/>
                    <a:gd name="T9" fmla="*/ 48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DFFB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6E76F03-A049-79FF-D09B-4CDE5A8FFFEC}"/>
                </a:ext>
              </a:extLst>
            </p:cNvPr>
            <p:cNvSpPr/>
            <p:nvPr/>
          </p:nvSpPr>
          <p:spPr>
            <a:xfrm>
              <a:off x="9092408" y="6297537"/>
              <a:ext cx="269016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1700" i="1" dirty="0">
                  <a:latin typeface="Times New Roman"/>
                  <a:cs typeface="Times New Roman"/>
                </a:rPr>
                <a:t> g</a:t>
              </a:r>
              <a:r>
                <a:rPr lang="ro-RO" sz="1700" dirty="0">
                  <a:latin typeface="Times New Roman"/>
                  <a:cs typeface="Times New Roman"/>
                </a:rPr>
                <a:t> = {</a:t>
              </a:r>
              <a:r>
                <a:rPr lang="ro-RO" sz="1700" dirty="0">
                  <a:latin typeface="Calibri"/>
                  <a:cs typeface="Calibri"/>
                </a:rPr>
                <a:t>loc(r1)=d3, loc(c1)=r1</a:t>
              </a:r>
              <a:r>
                <a:rPr lang="ro-RO" sz="1700" dirty="0">
                  <a:latin typeface="Times New Roman"/>
                  <a:cs typeface="Times New Roman"/>
                </a:rPr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1771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2E2956-5FB7-249D-59F4-276DA1734A82}"/>
              </a:ext>
            </a:extLst>
          </p:cNvPr>
          <p:cNvSpPr txBox="1">
            <a:spLocks/>
          </p:cNvSpPr>
          <p:nvPr/>
        </p:nvSpPr>
        <p:spPr bwMode="auto">
          <a:xfrm>
            <a:off x="105823" y="56053"/>
            <a:ext cx="7248966" cy="5512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sz="1600" kern="0" dirty="0">
                <a:latin typeface="Calibri"/>
                <a:cs typeface="Calibri"/>
              </a:rPr>
              <a:t>RPG-Landmarks</a:t>
            </a:r>
            <a:r>
              <a:rPr lang="en-US" sz="1600" kern="0" dirty="0">
                <a:cs typeface="Times New Roman"/>
              </a:rPr>
              <a:t>(Σ,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kern="0" dirty="0">
                <a:cs typeface="Times New Roman"/>
              </a:rPr>
              <a:t>, </a:t>
            </a:r>
            <a:r>
              <a:rPr lang="en-US" sz="1600" i="1" kern="0" dirty="0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⟨</a:t>
            </a:r>
            <a:r>
              <a:rPr lang="en-US" sz="1600" kern="0" dirty="0" err="1">
                <a:cs typeface="Times New Roman"/>
              </a:rPr>
              <a:t>all literals in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 err="1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⟩; </a:t>
            </a:r>
            <a:r>
              <a:rPr lang="en-US" sz="1600" i="1" kern="0" dirty="0">
                <a:cs typeface="Times New Roman"/>
              </a:rPr>
              <a:t>Examined </a:t>
            </a:r>
            <a:r>
              <a:rPr lang="en-US" sz="1600" kern="0" dirty="0"/>
              <a:t>←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 dirty="0">
                <a:cs typeface="Times New Roman"/>
              </a:rPr>
              <a:t>while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Queue </a:t>
            </a:r>
            <a:r>
              <a:rPr lang="en-US" sz="1600" kern="0" dirty="0">
                <a:cs typeface="Times New Roman"/>
              </a:rPr>
              <a:t>≠ ⟨⟩</a:t>
            </a:r>
            <a:r>
              <a:rPr lang="en-US" sz="1600" b="1" kern="0" dirty="0">
                <a:latin typeface="Times New Roman Regular" charset="0"/>
                <a:cs typeface="Times New Roman Regular" charset="0"/>
              </a:rPr>
              <a:t> do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 ← </a:t>
            </a:r>
            <a:r>
              <a:rPr lang="en-US" sz="1600" kern="0" dirty="0">
                <a:latin typeface="Calibri" panose="020F0502020204030204" pitchFamily="34" charset="0"/>
                <a:cs typeface="Times New Roman"/>
              </a:rPr>
              <a:t>pop</a:t>
            </a:r>
            <a:r>
              <a:rPr lang="en-US" sz="1600" kern="0" dirty="0">
                <a:cs typeface="Times New Roman"/>
              </a:rPr>
              <a:t>(</a:t>
            </a: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>
                <a:latin typeface="Times New Roman" panose="02020603050405020304" pitchFamily="18" charset="0"/>
              </a:rPr>
              <a:t>if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φ</a:t>
            </a:r>
            <a:r>
              <a:rPr lang="en-US" sz="1600" kern="0">
                <a:latin typeface="Times New Roman" panose="02020603050405020304" pitchFamily="18" charset="0"/>
              </a:rPr>
              <a:t> ∉ </a:t>
            </a:r>
            <a:r>
              <a:rPr lang="en-US" sz="1600" i="1" kern="0">
                <a:latin typeface="Times New Roman" panose="02020603050405020304" pitchFamily="18" charset="0"/>
              </a:rPr>
              <a:t>Examined </a:t>
            </a:r>
            <a:r>
              <a:rPr lang="en-US" sz="1600" kern="0">
                <a:latin typeface="Times New Roman" panose="02020603050405020304" pitchFamily="18" charset="0"/>
              </a:rPr>
              <a:t>and </a:t>
            </a:r>
            <a:r>
              <a:rPr lang="en-US" sz="1600" i="1" kern="0">
                <a:latin typeface="Times New Roman" panose="02020603050405020304" pitchFamily="18" charset="0"/>
              </a:rPr>
              <a:t>s</a:t>
            </a:r>
            <a:r>
              <a:rPr lang="en-US" sz="1600" kern="0" baseline="-25000">
                <a:latin typeface="Times New Roman" panose="02020603050405020304" pitchFamily="18" charset="0"/>
              </a:rPr>
              <a:t>0</a:t>
            </a:r>
            <a:r>
              <a:rPr lang="en-US" sz="1600" kern="0">
                <a:latin typeface="Times New Roman" panose="02020603050405020304" pitchFamily="18" charset="0"/>
              </a:rPr>
              <a:t> ⊭ </a:t>
            </a:r>
            <a:r>
              <a:rPr lang="en-US" sz="1600" i="1" kern="0" dirty="0" err="1"/>
              <a:t>φ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b="1" kern="0">
                <a:latin typeface="Times New Roman" panose="02020603050405020304" pitchFamily="18" charset="0"/>
              </a:rPr>
              <a:t>then </a:t>
            </a:r>
            <a:endParaRPr lang="en-US" sz="1600" i="1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1: look for an “action landmark”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R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{actions whose effects include a literal in </a:t>
            </a: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generate RPG from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i="1" kern="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using </a:t>
            </a:r>
            <a:r>
              <a:rPr lang="en-US" sz="1600" i="1" kern="0" dirty="0">
                <a:cs typeface="Times New Roman"/>
              </a:rPr>
              <a:t>A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∖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R</a:t>
            </a:r>
            <a:r>
              <a:rPr lang="en-US" sz="1600" kern="0" dirty="0">
                <a:cs typeface="Times New Roman"/>
              </a:rPr>
              <a:t>, stopping when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>
                <a:cs typeface="Times New Roman"/>
                <a:sym typeface="Wingdings"/>
              </a:rPr>
              <a:t>=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–</a:t>
            </a:r>
            <a:r>
              <a:rPr lang="en-US" sz="1600" kern="0" baseline="-25000" dirty="0">
                <a:cs typeface="Times New Roman"/>
                <a:sym typeface="Wingdings"/>
              </a:rPr>
              <a:t>1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>
                <a:latin typeface="Times New Roman" panose="02020603050405020304" pitchFamily="18" charset="0"/>
              </a:rPr>
              <a:t>// ŝ</a:t>
            </a:r>
            <a:r>
              <a:rPr lang="en-US" sz="1600" i="1" kern="0" baseline="-25000">
                <a:latin typeface="Times New Roman" panose="02020603050405020304" pitchFamily="18" charset="0"/>
              </a:rPr>
              <a:t>k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now includes every atom that’s achievable without R</a:t>
            </a:r>
            <a:br>
              <a:rPr lang="en-US" sz="1600" kern="0">
                <a:latin typeface="Times New Roman" panose="02020603050405020304" pitchFamily="18" charset="0"/>
              </a:rPr>
            </a:b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/>
              <a:t> ← {all actions in </a:t>
            </a:r>
            <a:r>
              <a:rPr lang="en-US" sz="1600" i="1" kern="0" dirty="0"/>
              <a:t>R</a:t>
            </a:r>
            <a:r>
              <a:rPr lang="en-US" sz="1600" kern="0" dirty="0"/>
              <a:t> that are r-applicable in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kern="0" dirty="0"/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if </a:t>
            </a: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>
                <a:cs typeface="Times New Roman"/>
              </a:rPr>
              <a:t> =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  <a:r>
              <a:rPr lang="en-US" sz="1600" kern="0" dirty="0">
                <a:cs typeface="Times New Roman"/>
              </a:rPr>
              <a:t> then return </a:t>
            </a:r>
            <a:r>
              <a:rPr lang="en-US" sz="1600" kern="0" dirty="0">
                <a:latin typeface="Calibri"/>
                <a:cs typeface="Calibri"/>
              </a:rPr>
              <a:t>failure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2: get new landmarks from actions’ preconditions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 err="1"/>
              <a:t>Φ</a:t>
            </a:r>
            <a:r>
              <a:rPr lang="en-US" sz="1600" kern="0" dirty="0"/>
              <a:t> ← {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1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2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kern="0" dirty="0">
                <a:ea typeface="ＭＳ ゴシック"/>
                <a:cs typeface="Times New Roman"/>
              </a:rPr>
              <a:t>…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m</a:t>
            </a:r>
            <a:r>
              <a:rPr lang="en-US" sz="1600" kern="0" dirty="0"/>
              <a:t> | </a:t>
            </a:r>
            <a:r>
              <a:rPr lang="en-US" sz="1600" i="1" kern="0" dirty="0"/>
              <a:t>m </a:t>
            </a:r>
            <a:r>
              <a:rPr lang="en-US" sz="1600" kern="0" dirty="0"/>
              <a:t>≤ 4, 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is a precondition of at least one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</a:t>
            </a:r>
            <a:r>
              <a:rPr lang="en-US" sz="1600" kern="0" dirty="0"/>
              <a:t>, and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 </a:t>
            </a:r>
            <a:r>
              <a:rPr lang="en-US" sz="1600" kern="0" dirty="0"/>
              <a:t>has at least one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as a precondition}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/>
              <a:t>append to </a:t>
            </a:r>
            <a:r>
              <a:rPr lang="en-US" sz="1600" i="1" kern="0" dirty="0"/>
              <a:t>Queue every </a:t>
            </a:r>
            <a:r>
              <a:rPr lang="en-US" sz="1600" i="1" kern="0" dirty="0" err="1"/>
              <a:t>φ</a:t>
            </a:r>
            <a:r>
              <a:rPr lang="en-US" sz="1600" kern="0" dirty="0"/>
              <a:t> ∈ </a:t>
            </a:r>
            <a:r>
              <a:rPr lang="en-US" sz="1600" kern="0" dirty="0" err="1"/>
              <a:t>Φ</a:t>
            </a:r>
            <a:r>
              <a:rPr lang="en-US" sz="1600" kern="0" dirty="0"/>
              <a:t> that isn’t subsumed by another </a:t>
            </a:r>
            <a:r>
              <a:rPr lang="en-US" sz="1600" i="1" kern="0" dirty="0" err="1"/>
              <a:t>φ</a:t>
            </a:r>
            <a:r>
              <a:rPr lang="en-US" sz="1600" kern="0" dirty="0"/>
              <a:t>′</a:t>
            </a:r>
            <a:r>
              <a:rPr lang="en-US" sz="1600" kern="0" baseline="-25000" dirty="0"/>
              <a:t> </a:t>
            </a:r>
            <a:r>
              <a:rPr lang="en-US" sz="1600" kern="0" dirty="0"/>
              <a:t>∈</a:t>
            </a:r>
            <a:r>
              <a:rPr lang="en-US" sz="1600" kern="0" baseline="-25000" dirty="0"/>
              <a:t> </a:t>
            </a:r>
            <a:r>
              <a:rPr lang="en-US" sz="1600" kern="0" dirty="0" err="1"/>
              <a:t>Φ</a:t>
            </a:r>
            <a:r>
              <a:rPr lang="en-US" sz="1600" kern="0" dirty="0"/>
              <a:t> </a:t>
            </a:r>
          </a:p>
          <a:p>
            <a:pPr marL="809626" lvl="3" indent="0">
              <a:spcBef>
                <a:spcPts val="400"/>
              </a:spcBef>
              <a:buNone/>
            </a:pPr>
            <a:r>
              <a:rPr lang="en-US" sz="1600" kern="0" dirty="0">
                <a:cs typeface="Times New Roman"/>
              </a:rPr>
              <a:t>add </a:t>
            </a:r>
            <a:r>
              <a:rPr lang="en-US" sz="1600" i="1" kern="0" dirty="0">
                <a:cs typeface="Times New Roman"/>
              </a:rPr>
              <a:t>φ </a:t>
            </a:r>
            <a:r>
              <a:rPr lang="en-US" sz="1600" kern="0" dirty="0">
                <a:cs typeface="Times New Roman"/>
              </a:rPr>
              <a:t>to </a:t>
            </a:r>
            <a:r>
              <a:rPr lang="en-US" sz="1600" i="1" kern="0" dirty="0">
                <a:cs typeface="Times New Roman"/>
              </a:rPr>
              <a:t>Examined</a:t>
            </a:r>
            <a:endParaRPr lang="en-US" sz="1600" i="1" kern="0" dirty="0"/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return </a:t>
            </a:r>
            <a:r>
              <a:rPr lang="en-US" sz="1600" i="1" kern="0" dirty="0">
                <a:cs typeface="Times New Roman"/>
              </a:rPr>
              <a:t>Examined</a:t>
            </a: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503334" y="93131"/>
            <a:ext cx="2506134" cy="558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C03C986E-97DF-E84A-B8B4-73F88F7CD527}"/>
              </a:ext>
            </a:extLst>
          </p:cNvPr>
          <p:cNvSpPr txBox="1">
            <a:spLocks/>
          </p:cNvSpPr>
          <p:nvPr/>
        </p:nvSpPr>
        <p:spPr bwMode="auto">
          <a:xfrm>
            <a:off x="9346233" y="495175"/>
            <a:ext cx="2806744" cy="394712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>
                <a:latin typeface="Times New Roman"/>
                <a:cs typeface="Times New Roman"/>
              </a:rPr>
              <a:t>c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r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move</a:t>
            </a:r>
            <a:r>
              <a:rPr lang="en-US" sz="1800" dirty="0"/>
              <a:t>(</a:t>
            </a:r>
            <a:r>
              <a:rPr lang="en-US" sz="1800" i="1" dirty="0"/>
              <a:t>r, d, e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/>
              <a:t>e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unload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)=</a:t>
            </a:r>
            <a:r>
              <a:rPr lang="en-US" sz="1800" i="1" dirty="0"/>
              <a:t>r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 </a:t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en-US" sz="1800" dirty="0"/>
              <a:t>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dirty="0">
                <a:latin typeface="Calibri"/>
                <a:cs typeface="Calibri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l</a:t>
            </a:r>
            <a:br>
              <a:rPr lang="en-US" sz="1800" i="1" baseline="-25000" dirty="0"/>
            </a:br>
            <a:br>
              <a:rPr lang="en-US" sz="1800" i="1" baseline="-25000" dirty="0"/>
            </a:br>
            <a:r>
              <a:rPr lang="en-US" sz="1800" i="1" dirty="0"/>
              <a:t>r</a:t>
            </a:r>
            <a:r>
              <a:rPr lang="en-US" sz="1800" dirty="0"/>
              <a:t> ∈ </a:t>
            </a:r>
            <a:r>
              <a:rPr lang="en-US" sz="1800" i="1" dirty="0"/>
              <a:t>Robots</a:t>
            </a:r>
            <a:br>
              <a:rPr lang="en-US" sz="1800" dirty="0"/>
            </a:br>
            <a:r>
              <a:rPr lang="en-US" sz="1800" i="1" dirty="0"/>
              <a:t>c</a:t>
            </a:r>
            <a:r>
              <a:rPr lang="en-US" sz="1800" dirty="0"/>
              <a:t> ∈ </a:t>
            </a:r>
            <a:r>
              <a:rPr lang="en-US" sz="1800" i="1" dirty="0"/>
              <a:t>Containers</a:t>
            </a:r>
            <a:br>
              <a:rPr lang="en-US" sz="1800" dirty="0"/>
            </a:br>
            <a:r>
              <a:rPr lang="en-US" sz="1800" i="1" dirty="0" err="1"/>
              <a:t>l,d,e</a:t>
            </a:r>
            <a:r>
              <a:rPr lang="en-US" sz="1800" dirty="0"/>
              <a:t> ∈ </a:t>
            </a:r>
            <a:r>
              <a:rPr lang="en-US" sz="1800" i="1" dirty="0" err="1"/>
              <a:t>Locs</a:t>
            </a:r>
            <a:endParaRPr lang="en-US" sz="18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3405C4F-3BD4-3024-B6C7-3216FC89C0B6}"/>
              </a:ext>
            </a:extLst>
          </p:cNvPr>
          <p:cNvSpPr/>
          <p:nvPr/>
        </p:nvSpPr>
        <p:spPr>
          <a:xfrm>
            <a:off x="5830648" y="669164"/>
            <a:ext cx="3451716" cy="2893100"/>
          </a:xfrm>
          <a:prstGeom prst="rect">
            <a:avLst/>
          </a:prstGeom>
          <a:noFill/>
          <a:ln>
            <a:solidFill>
              <a:srgbClr val="21985D"/>
            </a:solidFill>
          </a:ln>
        </p:spPr>
        <p:txBody>
          <a:bodyPr wrap="square">
            <a:spAutoFit/>
          </a:bodyPr>
          <a:lstStyle/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solidFill>
                  <a:srgbClr val="C00000"/>
                </a:solidFill>
                <a:latin typeface="Times New Roman" charset="0"/>
                <a:cs typeface="Calibri"/>
              </a:rPr>
              <a:t>Queue</a:t>
            </a:r>
            <a: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  <a:t> = ⟨ </a:t>
            </a:r>
            <a:r>
              <a:rPr lang="en-US" dirty="0">
                <a:latin typeface="Calibri" panose="020F0502020204030204" pitchFamily="34" charset="0"/>
                <a:cs typeface="Calibri"/>
              </a:rPr>
              <a:t>loc(r1)=d1</a:t>
            </a:r>
            <a:r>
              <a:rPr lang="en-US" dirty="0">
                <a:latin typeface="Times New Roman" charset="0"/>
                <a:cs typeface="Calibri"/>
              </a:rPr>
              <a:t>⟩</a:t>
            </a:r>
            <a:br>
              <a:rPr lang="en-US" dirty="0">
                <a:latin typeface="Times New Roman" charset="0"/>
                <a:cs typeface="Calibri"/>
              </a:rPr>
            </a:br>
            <a:endParaRPr lang="en-US" i="1" dirty="0">
              <a:latin typeface="Times New Roman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Examined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ro-RO" dirty="0">
                <a:latin typeface="Calibri"/>
                <a:cs typeface="Calibri"/>
              </a:rPr>
              <a:t>loc(c1)=r1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dirty="0">
              <a:latin typeface="Times New Roman Regular" charset="0"/>
              <a:cs typeface="Times New Roman Regular" charset="0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 Regular" charset="0"/>
                <a:cs typeface="Times New Roman"/>
              </a:rPr>
              <a:t>φ</a:t>
            </a:r>
            <a:r>
              <a:rPr lang="en-US" dirty="0">
                <a:latin typeface="Times New Roman Regular" charset="0"/>
                <a:cs typeface="Times New Roman"/>
              </a:rPr>
              <a:t> =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/>
              </a:rPr>
              <a:t>loc(c1)=d1</a:t>
            </a:r>
            <a:r>
              <a:rPr lang="ro-RO" dirty="0">
                <a:latin typeface="Times New Roman" panose="02020603050405020304" pitchFamily="18" charset="0"/>
                <a:cs typeface="Calibri"/>
              </a:rPr>
              <a:t>           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  <a:sym typeface="Wingdings" pitchFamily="2" charset="2"/>
              </a:rPr>
              <a:t> 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</a:t>
            </a:r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s</a:t>
            </a:r>
            <a:r>
              <a:rPr lang="ro-RO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0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⊨ </a:t>
            </a:r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φ</a:t>
            </a:r>
            <a:endParaRPr lang="ro-RO" dirty="0">
              <a:solidFill>
                <a:srgbClr val="0070C1"/>
              </a:solidFill>
              <a:latin typeface="Times New Roman" panose="02020603050405020304" pitchFamily="18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/>
                <a:cs typeface="Calibri"/>
              </a:rPr>
              <a:t>load(r1,c1,d1), load(r1,c1,d2),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load(r1,c1,d3)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/>
                <a:cs typeface="Calibri"/>
              </a:rPr>
              <a:t>load(r1,c1,d1)</a:t>
            </a:r>
            <a:r>
              <a:rPr lang="en-US" dirty="0">
                <a:latin typeface="Times New Roman" charset="0"/>
                <a:cs typeface="Calibri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dirty="0">
                <a:latin typeface="Times New Roman" charset="0"/>
                <a:cs typeface="Calibri"/>
              </a:rPr>
              <a:t>Φ = {</a:t>
            </a:r>
            <a:r>
              <a:rPr lang="en-US" dirty="0">
                <a:latin typeface="Calibri" panose="020F0502020204030204" pitchFamily="34" charset="0"/>
                <a:cs typeface="Calibri"/>
              </a:rPr>
              <a:t>cargo(r1)=nil, loc(c1)=d1, loc(r1)=d1, 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…</a:t>
            </a:r>
            <a:r>
              <a:rPr lang="en-US" dirty="0">
                <a:latin typeface="Times New Roman" charset="0"/>
                <a:cs typeface="Calibri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D2BCA6-1502-57EA-1FC2-67140F123874}"/>
              </a:ext>
            </a:extLst>
          </p:cNvPr>
          <p:cNvSpPr/>
          <p:nvPr/>
        </p:nvSpPr>
        <p:spPr bwMode="auto">
          <a:xfrm>
            <a:off x="333347" y="682475"/>
            <a:ext cx="3060411" cy="94578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B953A4-50D3-9F98-80D0-D972CAE1F1AF}"/>
              </a:ext>
            </a:extLst>
          </p:cNvPr>
          <p:cNvGrpSpPr/>
          <p:nvPr/>
        </p:nvGrpSpPr>
        <p:grpSpPr>
          <a:xfrm>
            <a:off x="512295" y="4858433"/>
            <a:ext cx="4906458" cy="1773936"/>
            <a:chOff x="512295" y="4858433"/>
            <a:chExt cx="4906458" cy="1773936"/>
          </a:xfrm>
        </p:grpSpPr>
        <p:sp>
          <p:nvSpPr>
            <p:cNvPr id="54" name="Rectangle 891">
              <a:extLst>
                <a:ext uri="{FF2B5EF4-FFF2-40B4-BE49-F238E27FC236}">
                  <a16:creationId xmlns:a16="http://schemas.microsoft.com/office/drawing/2014/main" id="{7B109F03-C2D0-51EA-A8AF-A9AC0A9D1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766" y="6079826"/>
              <a:ext cx="65" cy="261610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5" name="Rectangle 891">
              <a:extLst>
                <a:ext uri="{FF2B5EF4-FFF2-40B4-BE49-F238E27FC236}">
                  <a16:creationId xmlns:a16="http://schemas.microsoft.com/office/drawing/2014/main" id="{0852049D-5932-CDC4-E08C-52FB0915B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149" y="6131430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37A1A68-8F45-C574-280B-AB826EB61B48}"/>
                </a:ext>
              </a:extLst>
            </p:cNvPr>
            <p:cNvGrpSpPr/>
            <p:nvPr/>
          </p:nvGrpSpPr>
          <p:grpSpPr>
            <a:xfrm>
              <a:off x="878377" y="5526070"/>
              <a:ext cx="1474982" cy="713196"/>
              <a:chOff x="1045285" y="2272625"/>
              <a:chExt cx="2535019" cy="1225752"/>
            </a:xfrm>
          </p:grpSpPr>
          <p:sp>
            <p:nvSpPr>
              <p:cNvPr id="98" name="Line 853">
                <a:extLst>
                  <a:ext uri="{FF2B5EF4-FFF2-40B4-BE49-F238E27FC236}">
                    <a16:creationId xmlns:a16="http://schemas.microsoft.com/office/drawing/2014/main" id="{D2B5D0C8-5315-A487-B176-1AA6396A3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85" y="3492318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8796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8054665-EC02-47F2-D2EF-84871C11E845}"/>
                  </a:ext>
                </a:extLst>
              </p:cNvPr>
              <p:cNvCxnSpPr/>
              <p:nvPr/>
            </p:nvCxnSpPr>
            <p:spPr>
              <a:xfrm>
                <a:off x="2180139" y="22726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Freeform 860">
                <a:extLst>
                  <a:ext uri="{FF2B5EF4-FFF2-40B4-BE49-F238E27FC236}">
                    <a16:creationId xmlns:a16="http://schemas.microsoft.com/office/drawing/2014/main" id="{AC309AF9-F48F-1800-825B-FFE1BC27D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1" name="Freeform 860">
                <a:extLst>
                  <a:ext uri="{FF2B5EF4-FFF2-40B4-BE49-F238E27FC236}">
                    <a16:creationId xmlns:a16="http://schemas.microsoft.com/office/drawing/2014/main" id="{DE2A517B-BD25-867E-970F-C1A8186EE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284995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57" name="Line 853">
              <a:extLst>
                <a:ext uri="{FF2B5EF4-FFF2-40B4-BE49-F238E27FC236}">
                  <a16:creationId xmlns:a16="http://schemas.microsoft.com/office/drawing/2014/main" id="{7355E071-C80D-6662-0F0C-51B901163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855" y="6261794"/>
              <a:ext cx="47883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78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58" name="Freeform 860">
              <a:extLst>
                <a:ext uri="{FF2B5EF4-FFF2-40B4-BE49-F238E27FC236}">
                  <a16:creationId xmlns:a16="http://schemas.microsoft.com/office/drawing/2014/main" id="{5F0CB278-0F0F-6F23-31F1-9F4156AE5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94" y="5726420"/>
              <a:ext cx="228776" cy="96035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9" name="Freeform 860">
              <a:extLst>
                <a:ext uri="{FF2B5EF4-FFF2-40B4-BE49-F238E27FC236}">
                  <a16:creationId xmlns:a16="http://schemas.microsoft.com/office/drawing/2014/main" id="{FCF832A5-2660-A8EB-38E1-3DE9F58CF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56" y="5575809"/>
              <a:ext cx="706011" cy="23941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799F955-ABEA-522B-F45E-49573523EA1D}"/>
                </a:ext>
              </a:extLst>
            </p:cNvPr>
            <p:cNvCxnSpPr/>
            <p:nvPr/>
          </p:nvCxnSpPr>
          <p:spPr>
            <a:xfrm>
              <a:off x="2114581" y="6206333"/>
              <a:ext cx="532036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860">
              <a:extLst>
                <a:ext uri="{FF2B5EF4-FFF2-40B4-BE49-F238E27FC236}">
                  <a16:creationId xmlns:a16="http://schemas.microsoft.com/office/drawing/2014/main" id="{87AA9CD3-475D-CEF4-F26D-51330638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754" y="6241432"/>
              <a:ext cx="718250" cy="2197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2" name="Freeform 860">
              <a:extLst>
                <a:ext uri="{FF2B5EF4-FFF2-40B4-BE49-F238E27FC236}">
                  <a16:creationId xmlns:a16="http://schemas.microsoft.com/office/drawing/2014/main" id="{3A050EA7-6677-AE26-B56F-B0C7A1EE9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777" y="6210206"/>
              <a:ext cx="908041" cy="23810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3" name="Line 853">
              <a:extLst>
                <a:ext uri="{FF2B5EF4-FFF2-40B4-BE49-F238E27FC236}">
                  <a16:creationId xmlns:a16="http://schemas.microsoft.com/office/drawing/2014/main" id="{401D5128-09E1-7FA5-53B6-1AD6477FE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418" y="6628844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64" name="Line 853">
              <a:extLst>
                <a:ext uri="{FF2B5EF4-FFF2-40B4-BE49-F238E27FC236}">
                  <a16:creationId xmlns:a16="http://schemas.microsoft.com/office/drawing/2014/main" id="{32DC3F90-204F-4B2E-441E-69049B4CB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295" y="6625319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65" name="Line 853">
              <a:extLst>
                <a:ext uri="{FF2B5EF4-FFF2-40B4-BE49-F238E27FC236}">
                  <a16:creationId xmlns:a16="http://schemas.microsoft.com/office/drawing/2014/main" id="{8AC687D5-9061-5588-4375-624DBA26C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580" y="5883948"/>
              <a:ext cx="1064074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03FD808-0CD1-F0DB-9D5E-609E79D445DF}"/>
                </a:ext>
              </a:extLst>
            </p:cNvPr>
            <p:cNvGrpSpPr/>
            <p:nvPr/>
          </p:nvGrpSpPr>
          <p:grpSpPr>
            <a:xfrm>
              <a:off x="2187053" y="4858433"/>
              <a:ext cx="972422" cy="825254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74" name="Oval 859">
                <a:extLst>
                  <a:ext uri="{FF2B5EF4-FFF2-40B4-BE49-F238E27FC236}">
                    <a16:creationId xmlns:a16="http://schemas.microsoft.com/office/drawing/2014/main" id="{619CC94A-A0C2-552A-2754-FB25405E02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5" name="Oval 861">
                <a:extLst>
                  <a:ext uri="{FF2B5EF4-FFF2-40B4-BE49-F238E27FC236}">
                    <a16:creationId xmlns:a16="http://schemas.microsoft.com/office/drawing/2014/main" id="{A407F6CE-DEC3-8BED-1A5A-D58E5E437D0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6" name="Oval 862">
                <a:extLst>
                  <a:ext uri="{FF2B5EF4-FFF2-40B4-BE49-F238E27FC236}">
                    <a16:creationId xmlns:a16="http://schemas.microsoft.com/office/drawing/2014/main" id="{9FDE15EF-BB5F-C44F-6853-24A9F8B9278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7" name="Oval 863">
                <a:extLst>
                  <a:ext uri="{FF2B5EF4-FFF2-40B4-BE49-F238E27FC236}">
                    <a16:creationId xmlns:a16="http://schemas.microsoft.com/office/drawing/2014/main" id="{77D49E48-0FEE-A828-BF7D-726AC140AD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8" name="Oval 863">
                <a:extLst>
                  <a:ext uri="{FF2B5EF4-FFF2-40B4-BE49-F238E27FC236}">
                    <a16:creationId xmlns:a16="http://schemas.microsoft.com/office/drawing/2014/main" id="{A0A13E72-41E9-5AFC-2A59-B2E0929E520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483D77B-447E-2E26-467D-BFB1046C8839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94" name="Freeform 860">
                  <a:extLst>
                    <a:ext uri="{FF2B5EF4-FFF2-40B4-BE49-F238E27FC236}">
                      <a16:creationId xmlns:a16="http://schemas.microsoft.com/office/drawing/2014/main" id="{1EB01335-8E4A-FB64-D3F8-98A218E47C6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Rectangle 864">
                  <a:extLst>
                    <a:ext uri="{FF2B5EF4-FFF2-40B4-BE49-F238E27FC236}">
                      <a16:creationId xmlns:a16="http://schemas.microsoft.com/office/drawing/2014/main" id="{4D51489C-51A4-5C96-E4E9-93FF462F27C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96" name="Freeform 865">
                  <a:extLst>
                    <a:ext uri="{FF2B5EF4-FFF2-40B4-BE49-F238E27FC236}">
                      <a16:creationId xmlns:a16="http://schemas.microsoft.com/office/drawing/2014/main" id="{8133A6A4-3B44-8900-1469-30135EA3FF8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Freeform 866">
                  <a:extLst>
                    <a:ext uri="{FF2B5EF4-FFF2-40B4-BE49-F238E27FC236}">
                      <a16:creationId xmlns:a16="http://schemas.microsoft.com/office/drawing/2014/main" id="{84C63350-646D-C1D1-D6C5-B8CF5D17928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DE6EF4B-7B9C-93B4-C144-3AF1285C406A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81" name="Oval 878">
                  <a:extLst>
                    <a:ext uri="{FF2B5EF4-FFF2-40B4-BE49-F238E27FC236}">
                      <a16:creationId xmlns:a16="http://schemas.microsoft.com/office/drawing/2014/main" id="{53D5FFA9-236B-4A5C-AA47-A8026D9A36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2" name="Rectangle 880">
                  <a:extLst>
                    <a:ext uri="{FF2B5EF4-FFF2-40B4-BE49-F238E27FC236}">
                      <a16:creationId xmlns:a16="http://schemas.microsoft.com/office/drawing/2014/main" id="{B7C1496C-2F2D-02DF-19A4-F192AFFA6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3" name="Oval 878">
                  <a:extLst>
                    <a:ext uri="{FF2B5EF4-FFF2-40B4-BE49-F238E27FC236}">
                      <a16:creationId xmlns:a16="http://schemas.microsoft.com/office/drawing/2014/main" id="{9D63E0B0-32C5-AB8E-E0D0-D7E60D523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4" name="Line 881">
                  <a:extLst>
                    <a:ext uri="{FF2B5EF4-FFF2-40B4-BE49-F238E27FC236}">
                      <a16:creationId xmlns:a16="http://schemas.microsoft.com/office/drawing/2014/main" id="{F36B2414-E7FD-FD19-FA8A-78889D34E6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5" name="Line 882">
                  <a:extLst>
                    <a:ext uri="{FF2B5EF4-FFF2-40B4-BE49-F238E27FC236}">
                      <a16:creationId xmlns:a16="http://schemas.microsoft.com/office/drawing/2014/main" id="{F1795E2F-4F70-74E9-E57B-205F972DFD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6" name="Rectangle 880">
                  <a:extLst>
                    <a:ext uri="{FF2B5EF4-FFF2-40B4-BE49-F238E27FC236}">
                      <a16:creationId xmlns:a16="http://schemas.microsoft.com/office/drawing/2014/main" id="{21003894-F582-133D-3866-9CBDE6B950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7" name="Oval 878">
                  <a:extLst>
                    <a:ext uri="{FF2B5EF4-FFF2-40B4-BE49-F238E27FC236}">
                      <a16:creationId xmlns:a16="http://schemas.microsoft.com/office/drawing/2014/main" id="{7B35263A-F99D-0789-6181-D0667406A5D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8" name="Line 882">
                  <a:extLst>
                    <a:ext uri="{FF2B5EF4-FFF2-40B4-BE49-F238E27FC236}">
                      <a16:creationId xmlns:a16="http://schemas.microsoft.com/office/drawing/2014/main" id="{F298F66B-BB1C-2E13-7207-7F9DB1965E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9" name="Line 882">
                  <a:extLst>
                    <a:ext uri="{FF2B5EF4-FFF2-40B4-BE49-F238E27FC236}">
                      <a16:creationId xmlns:a16="http://schemas.microsoft.com/office/drawing/2014/main" id="{34300582-5E0E-C6A5-2559-556C8AC330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0" name="Line 884">
                  <a:extLst>
                    <a:ext uri="{FF2B5EF4-FFF2-40B4-BE49-F238E27FC236}">
                      <a16:creationId xmlns:a16="http://schemas.microsoft.com/office/drawing/2014/main" id="{02D1878A-2C23-F769-E6C7-992492286A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1" name="Oval 885">
                  <a:extLst>
                    <a:ext uri="{FF2B5EF4-FFF2-40B4-BE49-F238E27FC236}">
                      <a16:creationId xmlns:a16="http://schemas.microsoft.com/office/drawing/2014/main" id="{F616D5E9-A718-53FA-E8FB-E69C171050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2" name="Line 881">
                  <a:extLst>
                    <a:ext uri="{FF2B5EF4-FFF2-40B4-BE49-F238E27FC236}">
                      <a16:creationId xmlns:a16="http://schemas.microsoft.com/office/drawing/2014/main" id="{65C4C552-084C-F123-26FA-8991E6EE73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Line 882">
                  <a:extLst>
                    <a:ext uri="{FF2B5EF4-FFF2-40B4-BE49-F238E27FC236}">
                      <a16:creationId xmlns:a16="http://schemas.microsoft.com/office/drawing/2014/main" id="{1185876A-CF44-3E6D-651F-9CB2D86EE5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52B912B-7183-8462-6B7E-8765F92A5B49}"/>
                </a:ext>
              </a:extLst>
            </p:cNvPr>
            <p:cNvGrpSpPr/>
            <p:nvPr/>
          </p:nvGrpSpPr>
          <p:grpSpPr>
            <a:xfrm>
              <a:off x="563879" y="6238796"/>
              <a:ext cx="434962" cy="326624"/>
              <a:chOff x="1012668" y="905028"/>
              <a:chExt cx="747559" cy="561359"/>
            </a:xfrm>
          </p:grpSpPr>
          <p:sp>
            <p:nvSpPr>
              <p:cNvPr id="70" name="Line 853">
                <a:extLst>
                  <a:ext uri="{FF2B5EF4-FFF2-40B4-BE49-F238E27FC236}">
                    <a16:creationId xmlns:a16="http://schemas.microsoft.com/office/drawing/2014/main" id="{579A7498-6208-B99D-CF5D-25909EF1E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71" name="Rectangle 876">
                <a:extLst>
                  <a:ext uri="{FF2B5EF4-FFF2-40B4-BE49-F238E27FC236}">
                    <a16:creationId xmlns:a16="http://schemas.microsoft.com/office/drawing/2014/main" id="{D5503CDD-ABC9-1423-5515-FD8B32E3DDD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05028"/>
                <a:ext cx="112" cy="449622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72" name="Rectangle 873">
                <a:extLst>
                  <a:ext uri="{FF2B5EF4-FFF2-40B4-BE49-F238E27FC236}">
                    <a16:creationId xmlns:a16="http://schemas.microsoft.com/office/drawing/2014/main" id="{C6E9FCCA-9002-8977-0720-3F083E124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73" name="Freeform 875">
                <a:extLst>
                  <a:ext uri="{FF2B5EF4-FFF2-40B4-BE49-F238E27FC236}">
                    <a16:creationId xmlns:a16="http://schemas.microsoft.com/office/drawing/2014/main" id="{553AE374-7793-C90C-5028-C1A051B70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CE9E865-979F-5559-A9CF-756F00BE62F2}"/>
                </a:ext>
              </a:extLst>
            </p:cNvPr>
            <p:cNvSpPr/>
            <p:nvPr/>
          </p:nvSpPr>
          <p:spPr>
            <a:xfrm>
              <a:off x="3798535" y="5736760"/>
              <a:ext cx="1620218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i="1" dirty="0">
                  <a:latin typeface="Times New Roman"/>
                  <a:cs typeface="Times New Roman"/>
                </a:rPr>
                <a:t>s</a:t>
              </a:r>
              <a:r>
                <a:rPr lang="en-US" sz="1700" baseline="-25000" dirty="0">
                  <a:latin typeface="Times New Roman"/>
                  <a:cs typeface="Times New Roman"/>
                </a:rPr>
                <a:t>0</a:t>
              </a:r>
              <a:r>
                <a:rPr lang="en-US" sz="1700" dirty="0">
                  <a:latin typeface="Times New Roman"/>
                  <a:ea typeface="Times New Roman"/>
                  <a:cs typeface="Times New Roman"/>
                </a:rPr>
                <a:t> = </a:t>
              </a:r>
              <a:r>
                <a:rPr lang="ro-RO" sz="1700" dirty="0"/>
                <a:t>{</a:t>
              </a:r>
              <a:r>
                <a:rPr lang="ro-RO" sz="1700" dirty="0">
                  <a:latin typeface="Calibri"/>
                </a:rPr>
                <a:t>loc(r1)=d3,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cargo(r1)=nil,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loc(c1)=d1</a:t>
              </a:r>
              <a:r>
                <a:rPr lang="ro-RO" sz="1700" dirty="0"/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1A36EF1-D339-5D6B-BEDE-DEC26247002F}"/>
                </a:ext>
              </a:extLst>
            </p:cNvPr>
            <p:cNvCxnSpPr/>
            <p:nvPr/>
          </p:nvCxnSpPr>
          <p:spPr>
            <a:xfrm>
              <a:off x="3241859" y="5580542"/>
              <a:ext cx="65440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015685B-5383-39FB-1B70-8B1F10B0D3B7}"/>
              </a:ext>
            </a:extLst>
          </p:cNvPr>
          <p:cNvGrpSpPr>
            <a:grpSpLocks noChangeAspect="1"/>
          </p:cNvGrpSpPr>
          <p:nvPr/>
        </p:nvGrpSpPr>
        <p:grpSpPr>
          <a:xfrm>
            <a:off x="9365579" y="5120328"/>
            <a:ext cx="2528616" cy="1389888"/>
            <a:chOff x="9092408" y="5102469"/>
            <a:chExt cx="2818108" cy="1549011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ECF13D1-ED35-737F-47EC-951526C215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53274" y="5102469"/>
              <a:ext cx="2657242" cy="1147446"/>
              <a:chOff x="5323352" y="4678231"/>
              <a:chExt cx="2952491" cy="127494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1059C06-CCA9-B837-FD9F-856EB27DE5A5}"/>
                  </a:ext>
                </a:extLst>
              </p:cNvPr>
              <p:cNvGrpSpPr/>
              <p:nvPr/>
            </p:nvGrpSpPr>
            <p:grpSpPr>
              <a:xfrm>
                <a:off x="7288292" y="5578688"/>
                <a:ext cx="987551" cy="367987"/>
                <a:chOff x="8801532" y="4013715"/>
                <a:chExt cx="1371600" cy="511093"/>
              </a:xfrm>
            </p:grpSpPr>
            <p:sp>
              <p:nvSpPr>
                <p:cNvPr id="210" name="Lightning Bolt 209">
                  <a:extLst>
                    <a:ext uri="{FF2B5EF4-FFF2-40B4-BE49-F238E27FC236}">
                      <a16:creationId xmlns:a16="http://schemas.microsoft.com/office/drawing/2014/main" id="{D2E65981-6138-0D1B-06FD-E7E9E012E5CD}"/>
                    </a:ext>
                  </a:extLst>
                </p:cNvPr>
                <p:cNvSpPr/>
                <p:nvPr/>
              </p:nvSpPr>
              <p:spPr>
                <a:xfrm rot="19965343">
                  <a:off x="9139183" y="4118408"/>
                  <a:ext cx="619075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1" name="Freeform 860">
                  <a:extLst>
                    <a:ext uri="{FF2B5EF4-FFF2-40B4-BE49-F238E27FC236}">
                      <a16:creationId xmlns:a16="http://schemas.microsoft.com/office/drawing/2014/main" id="{B86AC094-224F-B1C5-E755-BC5317E36A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1532" y="4026280"/>
                  <a:ext cx="1371600" cy="320040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81018703-AE51-FE40-3C99-D19D59CC59B8}"/>
                    </a:ext>
                  </a:extLst>
                </p:cNvPr>
                <p:cNvCxnSpPr/>
                <p:nvPr/>
              </p:nvCxnSpPr>
              <p:spPr>
                <a:xfrm>
                  <a:off x="9047075" y="4017699"/>
                  <a:ext cx="1124712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19101222-1D7A-B356-F9D2-B573213EF07A}"/>
                    </a:ext>
                  </a:extLst>
                </p:cNvPr>
                <p:cNvCxnSpPr/>
                <p:nvPr/>
              </p:nvCxnSpPr>
              <p:spPr>
                <a:xfrm flipV="1">
                  <a:off x="9829800" y="4013715"/>
                  <a:ext cx="341987" cy="332605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3204760D-CBC0-1932-F540-C24703BFAD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97725" y="4349095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97E48A1D-53C4-0C12-BBEB-27D1843E4702}"/>
                  </a:ext>
                </a:extLst>
              </p:cNvPr>
              <p:cNvGrpSpPr/>
              <p:nvPr/>
            </p:nvGrpSpPr>
            <p:grpSpPr>
              <a:xfrm>
                <a:off x="5323352" y="5509529"/>
                <a:ext cx="1253855" cy="443642"/>
                <a:chOff x="6504246" y="3854161"/>
                <a:chExt cx="1741467" cy="616169"/>
              </a:xfrm>
            </p:grpSpPr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AD7C7C0F-87EA-125A-1953-D01F778756D6}"/>
                    </a:ext>
                  </a:extLst>
                </p:cNvPr>
                <p:cNvGrpSpPr/>
                <p:nvPr/>
              </p:nvGrpSpPr>
              <p:grpSpPr>
                <a:xfrm>
                  <a:off x="6504246" y="3854161"/>
                  <a:ext cx="1589458" cy="616169"/>
                  <a:chOff x="6135946" y="3854161"/>
                  <a:chExt cx="1589458" cy="616169"/>
                </a:xfrm>
              </p:grpSpPr>
              <p:sp>
                <p:nvSpPr>
                  <p:cNvPr id="206" name="Lightning Bolt 205">
                    <a:extLst>
                      <a:ext uri="{FF2B5EF4-FFF2-40B4-BE49-F238E27FC236}">
                        <a16:creationId xmlns:a16="http://schemas.microsoft.com/office/drawing/2014/main" id="{AAAD8412-FEE6-8B2A-A497-3A72028FD158}"/>
                      </a:ext>
                    </a:extLst>
                  </p:cNvPr>
                  <p:cNvSpPr/>
                  <p:nvPr/>
                </p:nvSpPr>
                <p:spPr>
                  <a:xfrm rot="19965343">
                    <a:off x="6135946" y="4063930"/>
                    <a:ext cx="760257" cy="406400"/>
                  </a:xfrm>
                  <a:prstGeom prst="lightningBolt">
                    <a:avLst/>
                  </a:prstGeom>
                  <a:solidFill>
                    <a:srgbClr val="CDC9C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3DB54F72-2AB8-73B0-DBE1-0E1E1B998D6D}"/>
                      </a:ext>
                    </a:extLst>
                  </p:cNvPr>
                  <p:cNvCxnSpPr/>
                  <p:nvPr/>
                </p:nvCxnSpPr>
                <p:spPr>
                  <a:xfrm>
                    <a:off x="6591548" y="3854161"/>
                    <a:ext cx="1133856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D8EDB030-072A-A453-EFEA-FCFB45DF5A02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V="1">
                    <a:off x="6173361" y="3859976"/>
                    <a:ext cx="423087" cy="41148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C9E920F0-41DC-FD96-95A0-76EA3EBC4D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01786" y="4296856"/>
                    <a:ext cx="261014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5" name="Freeform 860">
                  <a:extLst>
                    <a:ext uri="{FF2B5EF4-FFF2-40B4-BE49-F238E27FC236}">
                      <a16:creationId xmlns:a16="http://schemas.microsoft.com/office/drawing/2014/main" id="{76E3AB29-9062-9FAD-C29E-492B9AD27F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2378" y="3865501"/>
                  <a:ext cx="1723335" cy="429768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08" name="Line 853">
                <a:extLst>
                  <a:ext uri="{FF2B5EF4-FFF2-40B4-BE49-F238E27FC236}">
                    <a16:creationId xmlns:a16="http://schemas.microsoft.com/office/drawing/2014/main" id="{A6508D3B-14B8-995B-D548-D7BCDBFE2E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7843" y="5947252"/>
                <a:ext cx="1316735" cy="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447800" contourW="6350" prstMaterial="legacyPlastic">
                <a:bevelT w="13500" h="13500" prst="angle"/>
                <a:bevelB w="13500" h="13500" prst="angle"/>
                <a:extrusionClr>
                  <a:srgbClr val="FBDFC1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b">
                <a:flatTx/>
              </a:bodyPr>
              <a:lstStyle/>
              <a:p>
                <a:r>
                  <a:rPr lang="en-US" sz="1700" dirty="0">
                    <a:latin typeface="Calibri" panose="020F0502020204030204" pitchFamily="34" charset="0"/>
                    <a:ea typeface="Times New Roman"/>
                    <a:cs typeface="Times New Roman"/>
                  </a:rPr>
                  <a:t>          d3</a:t>
                </a:r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F9AEE601-9AD5-AED5-0A84-3ED0EA2CC1FA}"/>
                  </a:ext>
                </a:extLst>
              </p:cNvPr>
              <p:cNvGrpSpPr/>
              <p:nvPr/>
            </p:nvGrpSpPr>
            <p:grpSpPr>
              <a:xfrm>
                <a:off x="6377267" y="4678231"/>
                <a:ext cx="1203321" cy="1021208"/>
                <a:chOff x="3906167" y="3324390"/>
                <a:chExt cx="1671281" cy="1418344"/>
              </a:xfrm>
              <a:solidFill>
                <a:srgbClr val="93D2FE"/>
              </a:solidFill>
            </p:grpSpPr>
            <p:sp>
              <p:nvSpPr>
                <p:cNvPr id="116" name="Oval 859">
                  <a:extLst>
                    <a:ext uri="{FF2B5EF4-FFF2-40B4-BE49-F238E27FC236}">
                      <a16:creationId xmlns:a16="http://schemas.microsoft.com/office/drawing/2014/main" id="{C867A091-4EC6-BEBC-28E0-0114D43CC27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80464" y="4434841"/>
                  <a:ext cx="137823" cy="1512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7" name="Oval 861">
                  <a:extLst>
                    <a:ext uri="{FF2B5EF4-FFF2-40B4-BE49-F238E27FC236}">
                      <a16:creationId xmlns:a16="http://schemas.microsoft.com/office/drawing/2014/main" id="{049F77EC-30AB-4694-4C09-ED4A2E9E864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06168" y="4588788"/>
                  <a:ext cx="142659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8" name="Oval 862">
                  <a:extLst>
                    <a:ext uri="{FF2B5EF4-FFF2-40B4-BE49-F238E27FC236}">
                      <a16:creationId xmlns:a16="http://schemas.microsoft.com/office/drawing/2014/main" id="{ADCA5236-FA43-3C50-3468-792BCE69AF3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21673" y="4588788"/>
                  <a:ext cx="137823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9" name="Oval 863">
                  <a:extLst>
                    <a:ext uri="{FF2B5EF4-FFF2-40B4-BE49-F238E27FC236}">
                      <a16:creationId xmlns:a16="http://schemas.microsoft.com/office/drawing/2014/main" id="{966A235A-68FE-1C18-7AD7-D611A06447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1432" y="4586087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0" name="Oval 863">
                  <a:extLst>
                    <a:ext uri="{FF2B5EF4-FFF2-40B4-BE49-F238E27FC236}">
                      <a16:creationId xmlns:a16="http://schemas.microsoft.com/office/drawing/2014/main" id="{03D66006-EA4D-6FD1-3680-74BA0A0025B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90648" y="4587968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B9BF249B-0FDC-CEDC-7F27-3FBCDA63407D}"/>
                    </a:ext>
                  </a:extLst>
                </p:cNvPr>
                <p:cNvGrpSpPr/>
                <p:nvPr/>
              </p:nvGrpSpPr>
              <p:grpSpPr>
                <a:xfrm>
                  <a:off x="3906167" y="4047050"/>
                  <a:ext cx="1671281" cy="539042"/>
                  <a:chOff x="1320274" y="4580303"/>
                  <a:chExt cx="1671281" cy="467246"/>
                </a:xfrm>
                <a:grpFill/>
              </p:grpSpPr>
              <p:sp>
                <p:nvSpPr>
                  <p:cNvPr id="200" name="Freeform 860">
                    <a:extLst>
                      <a:ext uri="{FF2B5EF4-FFF2-40B4-BE49-F238E27FC236}">
                        <a16:creationId xmlns:a16="http://schemas.microsoft.com/office/drawing/2014/main" id="{4B809D88-17C6-5F5F-1F59-B418E39F17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0274" y="4580303"/>
                    <a:ext cx="743865" cy="15664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1" name="Rectangle 864">
                    <a:extLst>
                      <a:ext uri="{FF2B5EF4-FFF2-40B4-BE49-F238E27FC236}">
                        <a16:creationId xmlns:a16="http://schemas.microsoft.com/office/drawing/2014/main" id="{EB385CAD-A30B-66C2-DA16-CC9AFCF26FC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20274" y="4736954"/>
                    <a:ext cx="557094" cy="310595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 panose="020F0502020204030204" pitchFamily="34" charset="0"/>
                        <a:ea typeface="Calibri"/>
                        <a:cs typeface="Calibri"/>
                      </a:rPr>
                      <a:t>r1</a:t>
                    </a:r>
                  </a:p>
                </p:txBody>
              </p:sp>
              <p:sp>
                <p:nvSpPr>
                  <p:cNvPr id="202" name="Freeform 865">
                    <a:extLst>
                      <a:ext uri="{FF2B5EF4-FFF2-40B4-BE49-F238E27FC236}">
                        <a16:creationId xmlns:a16="http://schemas.microsoft.com/office/drawing/2014/main" id="{DF0D336D-2CC1-35B5-87FC-3EBDCD6393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580303"/>
                    <a:ext cx="186771" cy="467242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3" name="Freeform 866">
                    <a:extLst>
                      <a:ext uri="{FF2B5EF4-FFF2-40B4-BE49-F238E27FC236}">
                        <a16:creationId xmlns:a16="http://schemas.microsoft.com/office/drawing/2014/main" id="{D2A87A65-41D6-F465-AB35-3D0F8C18A0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878539"/>
                    <a:ext cx="1114187" cy="168998"/>
                  </a:xfrm>
                  <a:custGeom>
                    <a:avLst/>
                    <a:gdLst>
                      <a:gd name="T0" fmla="*/ 0 w 288"/>
                      <a:gd name="T1" fmla="*/ 449 h 48"/>
                      <a:gd name="T2" fmla="*/ 2608 w 288"/>
                      <a:gd name="T3" fmla="*/ 449 h 48"/>
                      <a:gd name="T4" fmla="*/ 3133 w 288"/>
                      <a:gd name="T5" fmla="*/ 0 h 48"/>
                      <a:gd name="T6" fmla="*/ 524 w 288"/>
                      <a:gd name="T7" fmla="*/ 0 h 48"/>
                      <a:gd name="T8" fmla="*/ 0 w 288"/>
                      <a:gd name="T9" fmla="*/ 449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8"/>
                      <a:gd name="T17" fmla="*/ 288 w 28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8">
                        <a:moveTo>
                          <a:pt x="0" y="48"/>
                        </a:moveTo>
                        <a:lnTo>
                          <a:pt x="240" y="48"/>
                        </a:lnTo>
                        <a:lnTo>
                          <a:pt x="288" y="0"/>
                        </a:lnTo>
                        <a:lnTo>
                          <a:pt x="48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9711AB5F-329B-251D-33BA-F5CAEC5678EA}"/>
                    </a:ext>
                  </a:extLst>
                </p:cNvPr>
                <p:cNvGrpSpPr/>
                <p:nvPr/>
              </p:nvGrpSpPr>
              <p:grpSpPr>
                <a:xfrm>
                  <a:off x="4596370" y="3324390"/>
                  <a:ext cx="552654" cy="1188720"/>
                  <a:chOff x="1823226" y="3235632"/>
                  <a:chExt cx="552654" cy="1188720"/>
                </a:xfrm>
                <a:grpFill/>
              </p:grpSpPr>
              <p:sp>
                <p:nvSpPr>
                  <p:cNvPr id="123" name="Oval 878">
                    <a:extLst>
                      <a:ext uri="{FF2B5EF4-FFF2-40B4-BE49-F238E27FC236}">
                        <a16:creationId xmlns:a16="http://schemas.microsoft.com/office/drawing/2014/main" id="{30ABA6B0-F2FE-FA55-4E03-B84973CBBD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6977" y="439410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4" name="Rectangle 880">
                    <a:extLst>
                      <a:ext uri="{FF2B5EF4-FFF2-40B4-BE49-F238E27FC236}">
                        <a16:creationId xmlns:a16="http://schemas.microsoft.com/office/drawing/2014/main" id="{383915EA-F889-6A6C-2F2A-0938568E2E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7548" y="3720625"/>
                    <a:ext cx="109828" cy="68636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5" name="Oval 878">
                    <a:extLst>
                      <a:ext uri="{FF2B5EF4-FFF2-40B4-BE49-F238E27FC236}">
                        <a16:creationId xmlns:a16="http://schemas.microsoft.com/office/drawing/2014/main" id="{60AF174B-1DAD-BEEB-6EFE-087424DAC4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8534" y="370836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6" name="Line 881">
                    <a:extLst>
                      <a:ext uri="{FF2B5EF4-FFF2-40B4-BE49-F238E27FC236}">
                        <a16:creationId xmlns:a16="http://schemas.microsoft.com/office/drawing/2014/main" id="{885B9762-529C-7A73-94A9-878D098659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7377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7" name="Line 882">
                    <a:extLst>
                      <a:ext uri="{FF2B5EF4-FFF2-40B4-BE49-F238E27FC236}">
                        <a16:creationId xmlns:a16="http://schemas.microsoft.com/office/drawing/2014/main" id="{6BC8D078-5F38-DB21-4E5A-49E96D1767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23226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2" name="Rectangle 880">
                    <a:extLst>
                      <a:ext uri="{FF2B5EF4-FFF2-40B4-BE49-F238E27FC236}">
                        <a16:creationId xmlns:a16="http://schemas.microsoft.com/office/drawing/2014/main" id="{345AF8B3-5AF0-8265-56FE-E354AB5580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00000" flipH="1">
                    <a:off x="2086553" y="3275567"/>
                    <a:ext cx="66541" cy="85795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3" name="Oval 878">
                    <a:extLst>
                      <a:ext uri="{FF2B5EF4-FFF2-40B4-BE49-F238E27FC236}">
                        <a16:creationId xmlns:a16="http://schemas.microsoft.com/office/drawing/2014/main" id="{A03C4D89-FD86-6406-9537-65DE2D0F591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00000" flipH="1">
                    <a:off x="2297586" y="3313681"/>
                    <a:ext cx="69069" cy="39007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4" name="Line 882">
                    <a:extLst>
                      <a:ext uri="{FF2B5EF4-FFF2-40B4-BE49-F238E27FC236}">
                        <a16:creationId xmlns:a16="http://schemas.microsoft.com/office/drawing/2014/main" id="{69207A13-883E-1255-3FE5-24CFDF8E44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08380" y="3235632"/>
                    <a:ext cx="166195" cy="553247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5" name="Line 882">
                    <a:extLst>
                      <a:ext uri="{FF2B5EF4-FFF2-40B4-BE49-F238E27FC236}">
                        <a16:creationId xmlns:a16="http://schemas.microsoft.com/office/drawing/2014/main" id="{B3426E1E-5DF9-823C-5315-DE0D081F4D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19974" y="3238739"/>
                    <a:ext cx="147328" cy="577282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6" name="Line 884">
                    <a:extLst>
                      <a:ext uri="{FF2B5EF4-FFF2-40B4-BE49-F238E27FC236}">
                        <a16:creationId xmlns:a16="http://schemas.microsoft.com/office/drawing/2014/main" id="{A9916107-3A95-7A79-00DA-92D3C858B4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360577" y="3338154"/>
                    <a:ext cx="0" cy="103603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7" name="Oval 885">
                    <a:extLst>
                      <a:ext uri="{FF2B5EF4-FFF2-40B4-BE49-F238E27FC236}">
                        <a16:creationId xmlns:a16="http://schemas.microsoft.com/office/drawing/2014/main" id="{3A714D0A-CB32-E04B-9D5A-64A1D85CCC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343884" y="3447019"/>
                    <a:ext cx="31996" cy="70709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8" name="Line 881">
                    <a:extLst>
                      <a:ext uri="{FF2B5EF4-FFF2-40B4-BE49-F238E27FC236}">
                        <a16:creationId xmlns:a16="http://schemas.microsoft.com/office/drawing/2014/main" id="{BA433920-C563-E706-3134-AFB5185C9B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148636" y="3292202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9" name="Line 882">
                    <a:extLst>
                      <a:ext uri="{FF2B5EF4-FFF2-40B4-BE49-F238E27FC236}">
                        <a16:creationId xmlns:a16="http://schemas.microsoft.com/office/drawing/2014/main" id="{1C57A30E-7D9E-CF4B-F492-1F1FB5F3CD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H="1" flipV="1">
                    <a:off x="2087266" y="3256770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63CB2FBB-CB31-1B82-37C3-967742BEC32A}"/>
                  </a:ext>
                </a:extLst>
              </p:cNvPr>
              <p:cNvGrpSpPr/>
              <p:nvPr/>
            </p:nvGrpSpPr>
            <p:grpSpPr>
              <a:xfrm>
                <a:off x="6990430" y="5198257"/>
                <a:ext cx="538242" cy="371128"/>
                <a:chOff x="1012668" y="950932"/>
                <a:chExt cx="747559" cy="515455"/>
              </a:xfrm>
            </p:grpSpPr>
            <p:sp>
              <p:nvSpPr>
                <p:cNvPr id="111" name="Line 853">
                  <a:extLst>
                    <a:ext uri="{FF2B5EF4-FFF2-40B4-BE49-F238E27FC236}">
                      <a16:creationId xmlns:a16="http://schemas.microsoft.com/office/drawing/2014/main" id="{0CA30D9B-6944-7709-1423-1C301284C1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2668" y="1130288"/>
                  <a:ext cx="600568" cy="7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Right">
                    <a:rot lat="60000" lon="0" rev="0"/>
                  </a:camera>
                  <a:lightRig rig="flat" dir="l"/>
                </a:scene3d>
                <a:sp3d extrusionH="266700" contourW="6350" prstMaterial="plastic">
                  <a:bevelT w="13500" h="13500" prst="angle"/>
                  <a:bevelB w="13500" h="13500" prst="angle"/>
                  <a:extrusionClr>
                    <a:srgbClr val="FDFEB5"/>
                  </a:extrusionClr>
                </a:sp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Rectangle 876">
                  <a:extLst>
                    <a:ext uri="{FF2B5EF4-FFF2-40B4-BE49-F238E27FC236}">
                      <a16:creationId xmlns:a16="http://schemas.microsoft.com/office/drawing/2014/main" id="{0D438927-A966-DA47-BBF8-E3310554DB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59818" y="950932"/>
                  <a:ext cx="100" cy="403719"/>
                </a:xfrm>
                <a:prstGeom prst="rect">
                  <a:avLst/>
                </a:prstGeom>
                <a:solidFill>
                  <a:srgbClr val="FDFF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Calibri"/>
                  </a:endParaRPr>
                </a:p>
              </p:txBody>
            </p:sp>
            <p:sp>
              <p:nvSpPr>
                <p:cNvPr id="113" name="Rectangle 873">
                  <a:extLst>
                    <a:ext uri="{FF2B5EF4-FFF2-40B4-BE49-F238E27FC236}">
                      <a16:creationId xmlns:a16="http://schemas.microsoft.com/office/drawing/2014/main" id="{9BB4F041-0952-1095-B007-6B77E82FE3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023" y="1137440"/>
                  <a:ext cx="594305" cy="327629"/>
                </a:xfrm>
                <a:prstGeom prst="rect">
                  <a:avLst/>
                </a:prstGeom>
                <a:solidFill>
                  <a:srgbClr val="FDFF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3152" tIns="18288" rIns="73152" bIns="18288" anchor="ctr"/>
                <a:lstStyle/>
                <a:p>
                  <a:pPr algn="ctr"/>
                  <a:r>
                    <a:rPr lang="en-GB" sz="1700" dirty="0">
                      <a:latin typeface="Calibri" panose="020F0502020204030204" pitchFamily="34" charset="0"/>
                      <a:ea typeface="Times New Roman"/>
                      <a:cs typeface="Calibri"/>
                    </a:rPr>
                    <a:t>c1</a:t>
                  </a:r>
                </a:p>
              </p:txBody>
            </p:sp>
            <p:sp>
              <p:nvSpPr>
                <p:cNvPr id="114" name="Freeform 875">
                  <a:extLst>
                    <a:ext uri="{FF2B5EF4-FFF2-40B4-BE49-F238E27FC236}">
                      <a16:creationId xmlns:a16="http://schemas.microsoft.com/office/drawing/2014/main" id="{835B06C9-D5B2-F698-45E2-EE7C85178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3923" y="989071"/>
                  <a:ext cx="146304" cy="477316"/>
                </a:xfrm>
                <a:custGeom>
                  <a:avLst/>
                  <a:gdLst>
                    <a:gd name="T0" fmla="*/ 0 w 48"/>
                    <a:gd name="T1" fmla="*/ 48 h 144"/>
                    <a:gd name="T2" fmla="*/ 48 w 48"/>
                    <a:gd name="T3" fmla="*/ 0 h 144"/>
                    <a:gd name="T4" fmla="*/ 48 w 48"/>
                    <a:gd name="T5" fmla="*/ 96 h 144"/>
                    <a:gd name="T6" fmla="*/ 0 w 48"/>
                    <a:gd name="T7" fmla="*/ 144 h 144"/>
                    <a:gd name="T8" fmla="*/ 0 w 48"/>
                    <a:gd name="T9" fmla="*/ 48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DFFB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9156EEB-F0A2-636C-B286-5947135459A2}"/>
                </a:ext>
              </a:extLst>
            </p:cNvPr>
            <p:cNvSpPr/>
            <p:nvPr/>
          </p:nvSpPr>
          <p:spPr>
            <a:xfrm>
              <a:off x="9092408" y="6297537"/>
              <a:ext cx="269016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1700" i="1" dirty="0">
                  <a:latin typeface="Times New Roman"/>
                  <a:cs typeface="Times New Roman"/>
                </a:rPr>
                <a:t> g</a:t>
              </a:r>
              <a:r>
                <a:rPr lang="ro-RO" sz="1700" dirty="0">
                  <a:latin typeface="Times New Roman"/>
                  <a:cs typeface="Times New Roman"/>
                </a:rPr>
                <a:t> = {</a:t>
              </a:r>
              <a:r>
                <a:rPr lang="ro-RO" sz="1700" dirty="0">
                  <a:latin typeface="Calibri"/>
                  <a:cs typeface="Calibri"/>
                </a:rPr>
                <a:t>loc(r1)=d3, loc(c1)=r1</a:t>
              </a:r>
              <a:r>
                <a:rPr lang="ro-RO" sz="1700" dirty="0">
                  <a:latin typeface="Times New Roman"/>
                  <a:cs typeface="Times New Roman"/>
                </a:rPr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0032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2E2956-5FB7-249D-59F4-276DA1734A82}"/>
              </a:ext>
            </a:extLst>
          </p:cNvPr>
          <p:cNvSpPr txBox="1">
            <a:spLocks/>
          </p:cNvSpPr>
          <p:nvPr/>
        </p:nvSpPr>
        <p:spPr bwMode="auto">
          <a:xfrm>
            <a:off x="105823" y="56053"/>
            <a:ext cx="7248966" cy="5512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sz="1600" kern="0" dirty="0">
                <a:latin typeface="Calibri"/>
                <a:cs typeface="Calibri"/>
              </a:rPr>
              <a:t>RPG-Landmarks</a:t>
            </a:r>
            <a:r>
              <a:rPr lang="en-US" sz="1600" kern="0" dirty="0">
                <a:cs typeface="Times New Roman"/>
              </a:rPr>
              <a:t>(Σ,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kern="0" dirty="0">
                <a:cs typeface="Times New Roman"/>
              </a:rPr>
              <a:t>, </a:t>
            </a:r>
            <a:r>
              <a:rPr lang="en-US" sz="1600" i="1" kern="0" dirty="0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⟨</a:t>
            </a:r>
            <a:r>
              <a:rPr lang="en-US" sz="1600" kern="0" dirty="0" err="1">
                <a:cs typeface="Times New Roman"/>
              </a:rPr>
              <a:t>all literals in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 err="1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⟩; </a:t>
            </a:r>
            <a:r>
              <a:rPr lang="en-US" sz="1600" i="1" kern="0" dirty="0">
                <a:cs typeface="Times New Roman"/>
              </a:rPr>
              <a:t>Examined </a:t>
            </a:r>
            <a:r>
              <a:rPr lang="en-US" sz="1600" kern="0" dirty="0"/>
              <a:t>←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 dirty="0">
                <a:cs typeface="Times New Roman"/>
              </a:rPr>
              <a:t>while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Queue </a:t>
            </a:r>
            <a:r>
              <a:rPr lang="en-US" sz="1600" kern="0" dirty="0">
                <a:cs typeface="Times New Roman"/>
              </a:rPr>
              <a:t>≠ ⟨⟩</a:t>
            </a:r>
            <a:r>
              <a:rPr lang="en-US" sz="1600" b="1" kern="0" dirty="0">
                <a:latin typeface="Times New Roman Regular" charset="0"/>
                <a:cs typeface="Times New Roman Regular" charset="0"/>
              </a:rPr>
              <a:t> do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 ← </a:t>
            </a:r>
            <a:r>
              <a:rPr lang="en-US" sz="1600" kern="0" dirty="0">
                <a:latin typeface="Calibri" panose="020F0502020204030204" pitchFamily="34" charset="0"/>
                <a:cs typeface="Times New Roman"/>
              </a:rPr>
              <a:t>pop</a:t>
            </a:r>
            <a:r>
              <a:rPr lang="en-US" sz="1600" kern="0" dirty="0">
                <a:cs typeface="Times New Roman"/>
              </a:rPr>
              <a:t>(</a:t>
            </a: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>
                <a:latin typeface="Times New Roman" panose="02020603050405020304" pitchFamily="18" charset="0"/>
              </a:rPr>
              <a:t>if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φ</a:t>
            </a:r>
            <a:r>
              <a:rPr lang="en-US" sz="1600" kern="0">
                <a:latin typeface="Times New Roman" panose="02020603050405020304" pitchFamily="18" charset="0"/>
              </a:rPr>
              <a:t> ∉ </a:t>
            </a:r>
            <a:r>
              <a:rPr lang="en-US" sz="1600" i="1" kern="0">
                <a:latin typeface="Times New Roman" panose="02020603050405020304" pitchFamily="18" charset="0"/>
              </a:rPr>
              <a:t>Examined </a:t>
            </a:r>
            <a:r>
              <a:rPr lang="en-US" sz="1600" kern="0">
                <a:latin typeface="Times New Roman" panose="02020603050405020304" pitchFamily="18" charset="0"/>
              </a:rPr>
              <a:t>and </a:t>
            </a:r>
            <a:r>
              <a:rPr lang="en-US" sz="1600" i="1" kern="0">
                <a:latin typeface="Times New Roman" panose="02020603050405020304" pitchFamily="18" charset="0"/>
              </a:rPr>
              <a:t>s</a:t>
            </a:r>
            <a:r>
              <a:rPr lang="en-US" sz="1600" kern="0" baseline="-25000">
                <a:latin typeface="Times New Roman" panose="02020603050405020304" pitchFamily="18" charset="0"/>
              </a:rPr>
              <a:t>0</a:t>
            </a:r>
            <a:r>
              <a:rPr lang="en-US" sz="1600" kern="0">
                <a:latin typeface="Times New Roman" panose="02020603050405020304" pitchFamily="18" charset="0"/>
              </a:rPr>
              <a:t> ⊭ </a:t>
            </a:r>
            <a:r>
              <a:rPr lang="en-US" sz="1600" i="1" kern="0" dirty="0" err="1"/>
              <a:t>φ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b="1" kern="0">
                <a:latin typeface="Times New Roman" panose="02020603050405020304" pitchFamily="18" charset="0"/>
              </a:rPr>
              <a:t>then </a:t>
            </a:r>
            <a:endParaRPr lang="en-US" sz="1600" i="1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1: look for an “action landmark”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R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{actions whose effects include a literal in </a:t>
            </a: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generate RPG from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i="1" kern="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using </a:t>
            </a:r>
            <a:r>
              <a:rPr lang="en-US" sz="1600" i="1" kern="0" dirty="0">
                <a:cs typeface="Times New Roman"/>
              </a:rPr>
              <a:t>A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∖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R</a:t>
            </a:r>
            <a:r>
              <a:rPr lang="en-US" sz="1600" kern="0" dirty="0">
                <a:cs typeface="Times New Roman"/>
              </a:rPr>
              <a:t>, stopping when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>
                <a:cs typeface="Times New Roman"/>
                <a:sym typeface="Wingdings"/>
              </a:rPr>
              <a:t>=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–</a:t>
            </a:r>
            <a:r>
              <a:rPr lang="en-US" sz="1600" kern="0" baseline="-25000" dirty="0">
                <a:cs typeface="Times New Roman"/>
                <a:sym typeface="Wingdings"/>
              </a:rPr>
              <a:t>1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>
                <a:latin typeface="Times New Roman" panose="02020603050405020304" pitchFamily="18" charset="0"/>
              </a:rPr>
              <a:t>// ŝ</a:t>
            </a:r>
            <a:r>
              <a:rPr lang="en-US" sz="1600" i="1" kern="0" baseline="-25000">
                <a:latin typeface="Times New Roman" panose="02020603050405020304" pitchFamily="18" charset="0"/>
              </a:rPr>
              <a:t>k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now includes every atom that’s achievable without R</a:t>
            </a:r>
            <a:br>
              <a:rPr lang="en-US" sz="1600" kern="0">
                <a:latin typeface="Times New Roman" panose="02020603050405020304" pitchFamily="18" charset="0"/>
              </a:rPr>
            </a:b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/>
              <a:t> ← {all actions in </a:t>
            </a:r>
            <a:r>
              <a:rPr lang="en-US" sz="1600" i="1" kern="0" dirty="0"/>
              <a:t>R</a:t>
            </a:r>
            <a:r>
              <a:rPr lang="en-US" sz="1600" kern="0" dirty="0"/>
              <a:t> that are r-applicable in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kern="0" dirty="0"/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if </a:t>
            </a: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>
                <a:cs typeface="Times New Roman"/>
              </a:rPr>
              <a:t> =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  <a:r>
              <a:rPr lang="en-US" sz="1600" kern="0" dirty="0">
                <a:cs typeface="Times New Roman"/>
              </a:rPr>
              <a:t> then return </a:t>
            </a:r>
            <a:r>
              <a:rPr lang="en-US" sz="1600" kern="0" dirty="0">
                <a:latin typeface="Calibri"/>
                <a:cs typeface="Calibri"/>
              </a:rPr>
              <a:t>failure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2: get new landmarks from actions’ preconditions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 err="1"/>
              <a:t>Φ</a:t>
            </a:r>
            <a:r>
              <a:rPr lang="en-US" sz="1600" kern="0" dirty="0"/>
              <a:t> ← {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1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2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kern="0" dirty="0">
                <a:ea typeface="ＭＳ ゴシック"/>
                <a:cs typeface="Times New Roman"/>
              </a:rPr>
              <a:t>…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m</a:t>
            </a:r>
            <a:r>
              <a:rPr lang="en-US" sz="1600" kern="0" dirty="0"/>
              <a:t> | </a:t>
            </a:r>
            <a:r>
              <a:rPr lang="en-US" sz="1600" i="1" kern="0" dirty="0"/>
              <a:t>m </a:t>
            </a:r>
            <a:r>
              <a:rPr lang="en-US" sz="1600" kern="0" dirty="0"/>
              <a:t>≤ 4, 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is a precondition of at least one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</a:t>
            </a:r>
            <a:r>
              <a:rPr lang="en-US" sz="1600" kern="0" dirty="0"/>
              <a:t>, and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 </a:t>
            </a:r>
            <a:r>
              <a:rPr lang="en-US" sz="1600" kern="0" dirty="0"/>
              <a:t>has at least one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as a precondition}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/>
              <a:t>append to </a:t>
            </a:r>
            <a:r>
              <a:rPr lang="en-US" sz="1600" i="1" kern="0" dirty="0"/>
              <a:t>Queue every </a:t>
            </a:r>
            <a:r>
              <a:rPr lang="en-US" sz="1600" i="1" kern="0" dirty="0" err="1"/>
              <a:t>φ</a:t>
            </a:r>
            <a:r>
              <a:rPr lang="en-US" sz="1600" kern="0" dirty="0"/>
              <a:t> ∈ </a:t>
            </a:r>
            <a:r>
              <a:rPr lang="en-US" sz="1600" kern="0" dirty="0" err="1"/>
              <a:t>Φ</a:t>
            </a:r>
            <a:r>
              <a:rPr lang="en-US" sz="1600" kern="0" dirty="0"/>
              <a:t> that isn’t subsumed by another </a:t>
            </a:r>
            <a:r>
              <a:rPr lang="en-US" sz="1600" i="1" kern="0" dirty="0" err="1"/>
              <a:t>φ</a:t>
            </a:r>
            <a:r>
              <a:rPr lang="en-US" sz="1600" kern="0" dirty="0"/>
              <a:t>′</a:t>
            </a:r>
            <a:r>
              <a:rPr lang="en-US" sz="1600" kern="0" baseline="-25000" dirty="0"/>
              <a:t> </a:t>
            </a:r>
            <a:r>
              <a:rPr lang="en-US" sz="1600" kern="0" dirty="0"/>
              <a:t>∈</a:t>
            </a:r>
            <a:r>
              <a:rPr lang="en-US" sz="1600" kern="0" baseline="-25000" dirty="0"/>
              <a:t> </a:t>
            </a:r>
            <a:r>
              <a:rPr lang="en-US" sz="1600" kern="0" dirty="0" err="1"/>
              <a:t>Φ</a:t>
            </a:r>
            <a:r>
              <a:rPr lang="en-US" sz="1600" kern="0" dirty="0"/>
              <a:t> </a:t>
            </a:r>
          </a:p>
          <a:p>
            <a:pPr marL="809626" lvl="3" indent="0">
              <a:spcBef>
                <a:spcPts val="400"/>
              </a:spcBef>
              <a:buNone/>
            </a:pPr>
            <a:r>
              <a:rPr lang="en-US" sz="1600" kern="0" dirty="0">
                <a:cs typeface="Times New Roman"/>
              </a:rPr>
              <a:t>add </a:t>
            </a:r>
            <a:r>
              <a:rPr lang="en-US" sz="1600" i="1" kern="0" dirty="0">
                <a:cs typeface="Times New Roman"/>
              </a:rPr>
              <a:t>φ </a:t>
            </a:r>
            <a:r>
              <a:rPr lang="en-US" sz="1600" kern="0" dirty="0">
                <a:cs typeface="Times New Roman"/>
              </a:rPr>
              <a:t>to </a:t>
            </a:r>
            <a:r>
              <a:rPr lang="en-US" sz="1600" i="1" kern="0" dirty="0">
                <a:cs typeface="Times New Roman"/>
              </a:rPr>
              <a:t>Examined</a:t>
            </a:r>
            <a:endParaRPr lang="en-US" sz="1600" i="1" kern="0" dirty="0"/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return </a:t>
            </a:r>
            <a:r>
              <a:rPr lang="en-US" sz="1600" i="1" kern="0" dirty="0">
                <a:cs typeface="Times New Roman"/>
              </a:rPr>
              <a:t>Examined</a:t>
            </a: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503334" y="93131"/>
            <a:ext cx="2506134" cy="558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C03C986E-97DF-E84A-B8B4-73F88F7CD527}"/>
              </a:ext>
            </a:extLst>
          </p:cNvPr>
          <p:cNvSpPr txBox="1">
            <a:spLocks/>
          </p:cNvSpPr>
          <p:nvPr/>
        </p:nvSpPr>
        <p:spPr bwMode="auto">
          <a:xfrm>
            <a:off x="9346233" y="495175"/>
            <a:ext cx="2806744" cy="394712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>
                <a:latin typeface="Times New Roman"/>
                <a:cs typeface="Times New Roman"/>
              </a:rPr>
              <a:t>c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r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move</a:t>
            </a:r>
            <a:r>
              <a:rPr lang="en-US" sz="1800" dirty="0"/>
              <a:t>(</a:t>
            </a:r>
            <a:r>
              <a:rPr lang="en-US" sz="1800" i="1" dirty="0"/>
              <a:t>r, d, e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/>
              <a:t>e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unload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)=</a:t>
            </a:r>
            <a:r>
              <a:rPr lang="en-US" sz="1800" i="1" dirty="0"/>
              <a:t>r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 </a:t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en-US" sz="1800" dirty="0"/>
              <a:t>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dirty="0">
                <a:latin typeface="Calibri"/>
                <a:cs typeface="Calibri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l</a:t>
            </a:r>
            <a:br>
              <a:rPr lang="en-US" sz="1800" i="1" baseline="-25000" dirty="0"/>
            </a:br>
            <a:br>
              <a:rPr lang="en-US" sz="1800" i="1" baseline="-25000" dirty="0"/>
            </a:br>
            <a:r>
              <a:rPr lang="en-US" sz="1800" i="1" dirty="0"/>
              <a:t>r</a:t>
            </a:r>
            <a:r>
              <a:rPr lang="en-US" sz="1800" dirty="0"/>
              <a:t> ∈ </a:t>
            </a:r>
            <a:r>
              <a:rPr lang="en-US" sz="1800" i="1" dirty="0"/>
              <a:t>Robots</a:t>
            </a:r>
            <a:br>
              <a:rPr lang="en-US" sz="1800" dirty="0"/>
            </a:br>
            <a:r>
              <a:rPr lang="en-US" sz="1800" i="1" dirty="0"/>
              <a:t>c</a:t>
            </a:r>
            <a:r>
              <a:rPr lang="en-US" sz="1800" dirty="0"/>
              <a:t> ∈ </a:t>
            </a:r>
            <a:r>
              <a:rPr lang="en-US" sz="1800" i="1" dirty="0"/>
              <a:t>Containers</a:t>
            </a:r>
            <a:br>
              <a:rPr lang="en-US" sz="1800" dirty="0"/>
            </a:br>
            <a:r>
              <a:rPr lang="en-US" sz="1800" i="1" dirty="0" err="1"/>
              <a:t>l,d,e</a:t>
            </a:r>
            <a:r>
              <a:rPr lang="en-US" sz="1800" dirty="0"/>
              <a:t> ∈ </a:t>
            </a:r>
            <a:r>
              <a:rPr lang="en-US" sz="1800" i="1" dirty="0" err="1"/>
              <a:t>Locs</a:t>
            </a:r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5109CE-BB0F-C63B-C72D-FE3378DC9CE5}"/>
              </a:ext>
            </a:extLst>
          </p:cNvPr>
          <p:cNvSpPr/>
          <p:nvPr/>
        </p:nvSpPr>
        <p:spPr bwMode="auto">
          <a:xfrm>
            <a:off x="354086" y="695705"/>
            <a:ext cx="5391962" cy="2176587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DF3BEA-2934-17BF-C327-39266FE7C21F}"/>
              </a:ext>
            </a:extLst>
          </p:cNvPr>
          <p:cNvSpPr/>
          <p:nvPr/>
        </p:nvSpPr>
        <p:spPr>
          <a:xfrm>
            <a:off x="6337383" y="3765709"/>
            <a:ext cx="2354171" cy="1200329"/>
          </a:xfrm>
          <a:prstGeom prst="rect">
            <a:avLst/>
          </a:prstGeom>
          <a:noFill/>
          <a:ln>
            <a:noFill/>
          </a:ln>
        </p:spPr>
        <p:txBody>
          <a:bodyPr wrap="none" rIns="0" bIns="4572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i="1" dirty="0">
                <a:solidFill>
                  <a:srgbClr val="0070C1"/>
                </a:solidFill>
                <a:latin typeface="Times New Roman"/>
                <a:cs typeface="Times New Roman"/>
              </a:rPr>
              <a:t>A</a:t>
            </a:r>
            <a:r>
              <a:rPr lang="en-US" baseline="-25000" dirty="0">
                <a:solidFill>
                  <a:srgbClr val="0070C1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70C1"/>
                </a:solidFill>
                <a:latin typeface="Times New Roman"/>
                <a:cs typeface="Times New Roman"/>
              </a:rPr>
              <a:t>∖</a:t>
            </a:r>
            <a:r>
              <a:rPr lang="en-US" baseline="-25000" dirty="0">
                <a:solidFill>
                  <a:srgbClr val="0070C1"/>
                </a:solidFill>
                <a:latin typeface="Times New Roman"/>
                <a:cs typeface="Times New Roman"/>
              </a:rPr>
              <a:t> </a:t>
            </a:r>
            <a:r>
              <a:rPr lang="en-US" i="1" dirty="0">
                <a:solidFill>
                  <a:srgbClr val="0070C1"/>
                </a:solidFill>
                <a:latin typeface="Times New Roman"/>
                <a:cs typeface="Times New Roman"/>
              </a:rPr>
              <a:t>R</a:t>
            </a:r>
            <a:r>
              <a:rPr lang="en-US" baseline="-25000" dirty="0">
                <a:solidFill>
                  <a:srgbClr val="0070C1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70C1"/>
                </a:solidFill>
                <a:latin typeface="Times New Roman"/>
                <a:cs typeface="Times New Roman"/>
              </a:rPr>
              <a:t>=</a:t>
            </a:r>
            <a:r>
              <a:rPr lang="en-US" baseline="-25000" dirty="0">
                <a:solidFill>
                  <a:srgbClr val="0070C1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70C1"/>
                </a:solidFill>
                <a:latin typeface="Times New Roman"/>
                <a:cs typeface="Times New Roman"/>
              </a:rPr>
              <a:t>{</a:t>
            </a:r>
            <a:r>
              <a:rPr lang="en-US" sz="1800" dirty="0">
                <a:solidFill>
                  <a:srgbClr val="0070C1"/>
                </a:solidFill>
                <a:latin typeface="Calibri"/>
              </a:rPr>
              <a:t>load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r1,c1</a:t>
            </a:r>
            <a:r>
              <a:rPr lang="en-US" sz="1800" i="1" dirty="0">
                <a:solidFill>
                  <a:srgbClr val="0070C1"/>
                </a:solidFill>
                <a:latin typeface="Times New Roman" panose="02020603050405020304" pitchFamily="18" charset="0"/>
              </a:rPr>
              <a:t>,l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0070C1"/>
                </a:solidFill>
              </a:rPr>
              <a:t>,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  <a:b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</a:b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	      </a:t>
            </a:r>
            <a:r>
              <a:rPr lang="en-US" sz="1800" dirty="0">
                <a:solidFill>
                  <a:srgbClr val="0070C1"/>
                </a:solidFill>
                <a:latin typeface="Calibri"/>
              </a:rPr>
              <a:t>unload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r1,c1</a:t>
            </a:r>
            <a:r>
              <a:rPr lang="en-US" sz="1800" i="1" dirty="0">
                <a:solidFill>
                  <a:srgbClr val="0070C1"/>
                </a:solidFill>
                <a:latin typeface="Times New Roman" panose="02020603050405020304" pitchFamily="18" charset="0"/>
              </a:rPr>
              <a:t>,l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),</a:t>
            </a:r>
            <a:b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</a:b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	      </a:t>
            </a:r>
            <a:r>
              <a:rPr lang="en-US" sz="1800" dirty="0">
                <a:solidFill>
                  <a:srgbClr val="0070C1"/>
                </a:solidFill>
                <a:latin typeface="Calibri"/>
              </a:rPr>
              <a:t>move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r1</a:t>
            </a:r>
            <a:r>
              <a:rPr lang="en-US" sz="1800" i="1" dirty="0">
                <a:solidFill>
                  <a:srgbClr val="0070C1"/>
                </a:solidFill>
                <a:latin typeface="Times New Roman" panose="02020603050405020304" pitchFamily="18" charset="0"/>
              </a:rPr>
              <a:t>,d,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d2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),</a:t>
            </a:r>
            <a:br>
              <a:rPr lang="en-US" dirty="0">
                <a:solidFill>
                  <a:srgbClr val="0070C1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70C1"/>
                </a:solidFill>
                <a:latin typeface="Times New Roman" panose="02020603050405020304" pitchFamily="18" charset="0"/>
              </a:rPr>
              <a:t>	      </a:t>
            </a:r>
            <a:r>
              <a:rPr lang="en-US" sz="1800" dirty="0">
                <a:solidFill>
                  <a:srgbClr val="0070C1"/>
                </a:solidFill>
                <a:latin typeface="Calibri"/>
              </a:rPr>
              <a:t>move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r1</a:t>
            </a:r>
            <a:r>
              <a:rPr lang="en-US" sz="1800" i="1" dirty="0">
                <a:solidFill>
                  <a:srgbClr val="0070C1"/>
                </a:solidFill>
                <a:latin typeface="Times New Roman" panose="02020603050405020304" pitchFamily="18" charset="0"/>
              </a:rPr>
              <a:t>,d,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d3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}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B0DB09-ADA0-6821-79BC-06A3F4A1D893}"/>
              </a:ext>
            </a:extLst>
          </p:cNvPr>
          <p:cNvSpPr/>
          <p:nvPr/>
        </p:nvSpPr>
        <p:spPr>
          <a:xfrm>
            <a:off x="5830648" y="669164"/>
            <a:ext cx="3451716" cy="2841804"/>
          </a:xfrm>
          <a:prstGeom prst="rect">
            <a:avLst/>
          </a:prstGeom>
          <a:noFill/>
          <a:ln>
            <a:solidFill>
              <a:srgbClr val="21985D"/>
            </a:solidFill>
          </a:ln>
        </p:spPr>
        <p:txBody>
          <a:bodyPr wrap="square">
            <a:spAutoFit/>
          </a:bodyPr>
          <a:lstStyle/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solidFill>
                  <a:srgbClr val="C00000"/>
                </a:solidFill>
                <a:latin typeface="Times New Roman" charset="0"/>
                <a:cs typeface="Calibri"/>
              </a:rPr>
              <a:t>Queue</a:t>
            </a:r>
            <a: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  <a:t> = ⟨⟩</a:t>
            </a:r>
            <a:b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</a:br>
            <a:endParaRPr lang="en-US" i="1" dirty="0">
              <a:solidFill>
                <a:srgbClr val="C00000"/>
              </a:solidFill>
              <a:latin typeface="Times New Roman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Examined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ro-RO" dirty="0">
                <a:latin typeface="Calibri"/>
                <a:cs typeface="Calibri"/>
              </a:rPr>
              <a:t>loc(c1)=r1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dirty="0">
              <a:latin typeface="Times New Roman Regular" charset="0"/>
              <a:cs typeface="Times New Roman Regular" charset="0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 Regular" charset="0"/>
                <a:cs typeface="Times New Roman"/>
              </a:rPr>
              <a:t>φ</a:t>
            </a:r>
            <a:r>
              <a:rPr lang="en-US" dirty="0">
                <a:latin typeface="Times New Roman Regular" charset="0"/>
                <a:cs typeface="Times New Roman"/>
              </a:rPr>
              <a:t> =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/>
              </a:rPr>
              <a:t>loc(r1)=d1</a:t>
            </a:r>
            <a:r>
              <a:rPr lang="ro-RO" dirty="0">
                <a:latin typeface="Times New Roman" panose="02020603050405020304" pitchFamily="18" charset="0"/>
                <a:cs typeface="Calibri"/>
              </a:rPr>
              <a:t>         </a:t>
            </a:r>
            <a:r>
              <a:rPr lang="ro-RO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  </a:t>
            </a:r>
            <a:r>
              <a:rPr lang="ro-RO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  <a:sym typeface="Wingdings" pitchFamily="2" charset="2"/>
              </a:rPr>
              <a:t> </a:t>
            </a:r>
            <a:r>
              <a:rPr lang="ro-RO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 </a:t>
            </a:r>
            <a:r>
              <a:rPr lang="ro-RO" i="1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s</a:t>
            </a:r>
            <a:r>
              <a:rPr lang="ro-RO" baseline="-25000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0</a:t>
            </a:r>
            <a:r>
              <a:rPr lang="ro-RO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 ⊭ </a:t>
            </a:r>
            <a:r>
              <a:rPr lang="ro-RO" i="1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φ</a:t>
            </a:r>
            <a:endParaRPr lang="ro-RO" dirty="0">
              <a:solidFill>
                <a:srgbClr val="0070C1"/>
              </a:solidFill>
              <a:latin typeface="Times New Roman" panose="02020603050405020304" pitchFamily="18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 = {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move(r1,d2,d1),</a:t>
            </a:r>
            <a:br>
              <a:rPr lang="en-US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        move(r1,d3,d1)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/>
                <a:cs typeface="Calibri"/>
              </a:rPr>
              <a:t>load(r1,c1,d1)</a:t>
            </a:r>
            <a:r>
              <a:rPr lang="en-US" dirty="0">
                <a:latin typeface="Times New Roman" charset="0"/>
                <a:cs typeface="Calibri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dirty="0">
                <a:latin typeface="Times New Roman" charset="0"/>
                <a:cs typeface="Calibri"/>
              </a:rPr>
              <a:t>Φ = {</a:t>
            </a:r>
            <a:r>
              <a:rPr lang="en-US" dirty="0">
                <a:latin typeface="Calibri" panose="020F0502020204030204" pitchFamily="34" charset="0"/>
                <a:cs typeface="Calibri"/>
              </a:rPr>
              <a:t>cargo(r1)=nil, loc(c1)=d1, loc(r1)=d1, 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…</a:t>
            </a:r>
            <a:r>
              <a:rPr lang="en-US" dirty="0">
                <a:latin typeface="Times New Roman" charset="0"/>
                <a:cs typeface="Calibri"/>
              </a:rPr>
              <a:t>}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B12E33C-A81D-B1F1-26AB-6DE79E48E6D0}"/>
              </a:ext>
            </a:extLst>
          </p:cNvPr>
          <p:cNvSpPr/>
          <p:nvPr/>
        </p:nvSpPr>
        <p:spPr>
          <a:xfrm>
            <a:off x="5683529" y="5651254"/>
            <a:ext cx="2705228" cy="923330"/>
          </a:xfrm>
          <a:prstGeom prst="rect">
            <a:avLst/>
          </a:prstGeom>
          <a:noFill/>
          <a:ln>
            <a:noFill/>
          </a:ln>
        </p:spPr>
        <p:txBody>
          <a:bodyPr wrap="none" rIns="0" bIns="4572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i="1" dirty="0">
                <a:solidFill>
                  <a:srgbClr val="0070C1"/>
                </a:solidFill>
                <a:latin typeface="Times New Roman" charset="0"/>
              </a:rPr>
              <a:t>ŝ</a:t>
            </a:r>
            <a:r>
              <a:rPr lang="en-US" i="1" baseline="-25000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k</a:t>
            </a:r>
            <a:r>
              <a:rPr lang="en-US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 = {</a:t>
            </a:r>
            <a:r>
              <a:rPr lang="en-US" dirty="0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loc(r1)=d2, loc(r1)=d3,</a:t>
            </a:r>
            <a:br>
              <a:rPr lang="en-US" dirty="0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</a:br>
            <a:r>
              <a:rPr lang="en-US" dirty="0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          loc(c1)=d1,</a:t>
            </a:r>
            <a:br>
              <a:rPr lang="en-US" dirty="0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</a:br>
            <a:r>
              <a:rPr lang="en-US" dirty="0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	 cargo(r1)=nil</a:t>
            </a:r>
            <a:r>
              <a:rPr lang="en-US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}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E695F21-7C6F-3C69-B7FC-64640D2773ED}"/>
              </a:ext>
            </a:extLst>
          </p:cNvPr>
          <p:cNvGrpSpPr/>
          <p:nvPr/>
        </p:nvGrpSpPr>
        <p:grpSpPr>
          <a:xfrm>
            <a:off x="512295" y="4858433"/>
            <a:ext cx="4906458" cy="1773936"/>
            <a:chOff x="512295" y="4858433"/>
            <a:chExt cx="4906458" cy="1773936"/>
          </a:xfrm>
        </p:grpSpPr>
        <p:sp>
          <p:nvSpPr>
            <p:cNvPr id="83" name="Rectangle 891">
              <a:extLst>
                <a:ext uri="{FF2B5EF4-FFF2-40B4-BE49-F238E27FC236}">
                  <a16:creationId xmlns:a16="http://schemas.microsoft.com/office/drawing/2014/main" id="{BA89E238-57C1-D349-9CBC-C149337B1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766" y="6079826"/>
              <a:ext cx="65" cy="261610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84" name="Rectangle 891">
              <a:extLst>
                <a:ext uri="{FF2B5EF4-FFF2-40B4-BE49-F238E27FC236}">
                  <a16:creationId xmlns:a16="http://schemas.microsoft.com/office/drawing/2014/main" id="{D666AE9F-446D-3341-A0BF-6938CEE8D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149" y="6131430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9AA3ECF-E753-BE47-2614-EFF8E5737521}"/>
                </a:ext>
              </a:extLst>
            </p:cNvPr>
            <p:cNvGrpSpPr/>
            <p:nvPr/>
          </p:nvGrpSpPr>
          <p:grpSpPr>
            <a:xfrm>
              <a:off x="878377" y="5526070"/>
              <a:ext cx="1474982" cy="713196"/>
              <a:chOff x="1045285" y="2272625"/>
              <a:chExt cx="2535019" cy="1225752"/>
            </a:xfrm>
          </p:grpSpPr>
          <p:sp>
            <p:nvSpPr>
              <p:cNvPr id="193" name="Line 853">
                <a:extLst>
                  <a:ext uri="{FF2B5EF4-FFF2-40B4-BE49-F238E27FC236}">
                    <a16:creationId xmlns:a16="http://schemas.microsoft.com/office/drawing/2014/main" id="{7473D3D0-905C-1AC9-EA6E-EFA895C1D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85" y="3492318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8796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E724FF2-8F6D-C869-5E47-203545FD9AF8}"/>
                  </a:ext>
                </a:extLst>
              </p:cNvPr>
              <p:cNvCxnSpPr/>
              <p:nvPr/>
            </p:nvCxnSpPr>
            <p:spPr>
              <a:xfrm>
                <a:off x="2180139" y="22726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Freeform 860">
                <a:extLst>
                  <a:ext uri="{FF2B5EF4-FFF2-40B4-BE49-F238E27FC236}">
                    <a16:creationId xmlns:a16="http://schemas.microsoft.com/office/drawing/2014/main" id="{AF06C940-23A8-EB31-D931-9AE8C7629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96" name="Freeform 860">
                <a:extLst>
                  <a:ext uri="{FF2B5EF4-FFF2-40B4-BE49-F238E27FC236}">
                    <a16:creationId xmlns:a16="http://schemas.microsoft.com/office/drawing/2014/main" id="{EF8E41F3-CC24-6E0A-2EE8-A109E1104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284995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86" name="Line 853">
              <a:extLst>
                <a:ext uri="{FF2B5EF4-FFF2-40B4-BE49-F238E27FC236}">
                  <a16:creationId xmlns:a16="http://schemas.microsoft.com/office/drawing/2014/main" id="{9CF103BC-0884-4974-95A6-253A796B2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855" y="6261794"/>
              <a:ext cx="47883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78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87" name="Freeform 860">
              <a:extLst>
                <a:ext uri="{FF2B5EF4-FFF2-40B4-BE49-F238E27FC236}">
                  <a16:creationId xmlns:a16="http://schemas.microsoft.com/office/drawing/2014/main" id="{A0033B8F-37E1-B5E1-6F8B-24967ACC8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94" y="5726420"/>
              <a:ext cx="228776" cy="96035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88" name="Freeform 860">
              <a:extLst>
                <a:ext uri="{FF2B5EF4-FFF2-40B4-BE49-F238E27FC236}">
                  <a16:creationId xmlns:a16="http://schemas.microsoft.com/office/drawing/2014/main" id="{46089EF0-2138-9570-1107-DCE6FD3D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56" y="5575809"/>
              <a:ext cx="706011" cy="23941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8653A09-5587-1C33-72B8-8B4A644F9545}"/>
                </a:ext>
              </a:extLst>
            </p:cNvPr>
            <p:cNvCxnSpPr/>
            <p:nvPr/>
          </p:nvCxnSpPr>
          <p:spPr>
            <a:xfrm>
              <a:off x="2114581" y="6206333"/>
              <a:ext cx="532036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60">
              <a:extLst>
                <a:ext uri="{FF2B5EF4-FFF2-40B4-BE49-F238E27FC236}">
                  <a16:creationId xmlns:a16="http://schemas.microsoft.com/office/drawing/2014/main" id="{494638C9-34F6-0E96-924C-9ACBE5BAF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754" y="6241432"/>
              <a:ext cx="718250" cy="2197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91" name="Freeform 860">
              <a:extLst>
                <a:ext uri="{FF2B5EF4-FFF2-40B4-BE49-F238E27FC236}">
                  <a16:creationId xmlns:a16="http://schemas.microsoft.com/office/drawing/2014/main" id="{5F708662-C9FF-649E-429B-BA1935357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777" y="6210206"/>
              <a:ext cx="908041" cy="23810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92" name="Line 853">
              <a:extLst>
                <a:ext uri="{FF2B5EF4-FFF2-40B4-BE49-F238E27FC236}">
                  <a16:creationId xmlns:a16="http://schemas.microsoft.com/office/drawing/2014/main" id="{C7E7C950-1497-E1C9-2481-BE9B619B7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418" y="6628844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93" name="Line 853">
              <a:extLst>
                <a:ext uri="{FF2B5EF4-FFF2-40B4-BE49-F238E27FC236}">
                  <a16:creationId xmlns:a16="http://schemas.microsoft.com/office/drawing/2014/main" id="{1AF99877-D3DC-24C6-DE24-622C2C73C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295" y="6625319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94" name="Line 853">
              <a:extLst>
                <a:ext uri="{FF2B5EF4-FFF2-40B4-BE49-F238E27FC236}">
                  <a16:creationId xmlns:a16="http://schemas.microsoft.com/office/drawing/2014/main" id="{90C6A95F-1B70-9CCB-7367-04307BAD4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580" y="5883948"/>
              <a:ext cx="1064074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7DFB7D3-4915-B782-11F8-F91F995EDDDE}"/>
                </a:ext>
              </a:extLst>
            </p:cNvPr>
            <p:cNvGrpSpPr/>
            <p:nvPr/>
          </p:nvGrpSpPr>
          <p:grpSpPr>
            <a:xfrm>
              <a:off x="2187053" y="4858433"/>
              <a:ext cx="972422" cy="825254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03" name="Oval 859">
                <a:extLst>
                  <a:ext uri="{FF2B5EF4-FFF2-40B4-BE49-F238E27FC236}">
                    <a16:creationId xmlns:a16="http://schemas.microsoft.com/office/drawing/2014/main" id="{16F6D9DC-5256-A6FB-8C73-57D45229C98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5" name="Oval 861">
                <a:extLst>
                  <a:ext uri="{FF2B5EF4-FFF2-40B4-BE49-F238E27FC236}">
                    <a16:creationId xmlns:a16="http://schemas.microsoft.com/office/drawing/2014/main" id="{5DCE4A28-9737-1916-EC25-AC875F3391E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6" name="Oval 862">
                <a:extLst>
                  <a:ext uri="{FF2B5EF4-FFF2-40B4-BE49-F238E27FC236}">
                    <a16:creationId xmlns:a16="http://schemas.microsoft.com/office/drawing/2014/main" id="{DB0BCA2C-F98E-584D-F752-057854EC2F8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7" name="Oval 863">
                <a:extLst>
                  <a:ext uri="{FF2B5EF4-FFF2-40B4-BE49-F238E27FC236}">
                    <a16:creationId xmlns:a16="http://schemas.microsoft.com/office/drawing/2014/main" id="{9A2BAB36-1654-A4ED-2D0D-F04C53A6145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8" name="Oval 863">
                <a:extLst>
                  <a:ext uri="{FF2B5EF4-FFF2-40B4-BE49-F238E27FC236}">
                    <a16:creationId xmlns:a16="http://schemas.microsoft.com/office/drawing/2014/main" id="{C448C808-FEA5-7FBC-9FA3-7897092081B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FE8C31DF-E063-D9FC-E6B9-AAB084FD9B95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25" name="Freeform 860">
                  <a:extLst>
                    <a:ext uri="{FF2B5EF4-FFF2-40B4-BE49-F238E27FC236}">
                      <a16:creationId xmlns:a16="http://schemas.microsoft.com/office/drawing/2014/main" id="{576DF65E-72D2-3F8A-4B99-1571473AAC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6" name="Rectangle 864">
                  <a:extLst>
                    <a:ext uri="{FF2B5EF4-FFF2-40B4-BE49-F238E27FC236}">
                      <a16:creationId xmlns:a16="http://schemas.microsoft.com/office/drawing/2014/main" id="{541104D7-1CC7-B3E2-DA68-2F222231402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27" name="Freeform 865">
                  <a:extLst>
                    <a:ext uri="{FF2B5EF4-FFF2-40B4-BE49-F238E27FC236}">
                      <a16:creationId xmlns:a16="http://schemas.microsoft.com/office/drawing/2014/main" id="{69E252C1-0CE3-B071-758E-002C4875606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2" name="Freeform 866">
                  <a:extLst>
                    <a:ext uri="{FF2B5EF4-FFF2-40B4-BE49-F238E27FC236}">
                      <a16:creationId xmlns:a16="http://schemas.microsoft.com/office/drawing/2014/main" id="{FA1C5494-90B2-9A14-F3F5-63E9AB3984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B74393C3-6580-77BE-336F-AA9384BDAE11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11" name="Oval 878">
                  <a:extLst>
                    <a:ext uri="{FF2B5EF4-FFF2-40B4-BE49-F238E27FC236}">
                      <a16:creationId xmlns:a16="http://schemas.microsoft.com/office/drawing/2014/main" id="{ED792642-55F1-78DE-5E4E-128424DEF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2" name="Rectangle 880">
                  <a:extLst>
                    <a:ext uri="{FF2B5EF4-FFF2-40B4-BE49-F238E27FC236}">
                      <a16:creationId xmlns:a16="http://schemas.microsoft.com/office/drawing/2014/main" id="{AE1BD536-9D37-F4A5-9834-1ED92E73DB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3" name="Oval 878">
                  <a:extLst>
                    <a:ext uri="{FF2B5EF4-FFF2-40B4-BE49-F238E27FC236}">
                      <a16:creationId xmlns:a16="http://schemas.microsoft.com/office/drawing/2014/main" id="{C5E814F1-C5C2-457C-9017-7A5FC2701C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4" name="Line 881">
                  <a:extLst>
                    <a:ext uri="{FF2B5EF4-FFF2-40B4-BE49-F238E27FC236}">
                      <a16:creationId xmlns:a16="http://schemas.microsoft.com/office/drawing/2014/main" id="{4E480BE8-0864-E3C5-B42C-A5C4574808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6" name="Line 882">
                  <a:extLst>
                    <a:ext uri="{FF2B5EF4-FFF2-40B4-BE49-F238E27FC236}">
                      <a16:creationId xmlns:a16="http://schemas.microsoft.com/office/drawing/2014/main" id="{46548974-6F30-2D1D-9E97-BF07623F72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7" name="Rectangle 880">
                  <a:extLst>
                    <a:ext uri="{FF2B5EF4-FFF2-40B4-BE49-F238E27FC236}">
                      <a16:creationId xmlns:a16="http://schemas.microsoft.com/office/drawing/2014/main" id="{93C16DF4-4180-CC4E-B56D-79EF3D56A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8" name="Oval 878">
                  <a:extLst>
                    <a:ext uri="{FF2B5EF4-FFF2-40B4-BE49-F238E27FC236}">
                      <a16:creationId xmlns:a16="http://schemas.microsoft.com/office/drawing/2014/main" id="{C8B09729-DDF3-C593-B5AD-86A0FC982FB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9" name="Line 882">
                  <a:extLst>
                    <a:ext uri="{FF2B5EF4-FFF2-40B4-BE49-F238E27FC236}">
                      <a16:creationId xmlns:a16="http://schemas.microsoft.com/office/drawing/2014/main" id="{EF44447F-7C60-8BD5-F81A-8CC02E7D1B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0" name="Line 882">
                  <a:extLst>
                    <a:ext uri="{FF2B5EF4-FFF2-40B4-BE49-F238E27FC236}">
                      <a16:creationId xmlns:a16="http://schemas.microsoft.com/office/drawing/2014/main" id="{6E0C10B2-4030-3277-CC11-03ADA4D630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1" name="Line 884">
                  <a:extLst>
                    <a:ext uri="{FF2B5EF4-FFF2-40B4-BE49-F238E27FC236}">
                      <a16:creationId xmlns:a16="http://schemas.microsoft.com/office/drawing/2014/main" id="{9C5699A4-402C-FD09-E615-254BE2FEAE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2" name="Oval 885">
                  <a:extLst>
                    <a:ext uri="{FF2B5EF4-FFF2-40B4-BE49-F238E27FC236}">
                      <a16:creationId xmlns:a16="http://schemas.microsoft.com/office/drawing/2014/main" id="{F3D6F4F4-4840-7B24-8BDD-818B01271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3" name="Line 881">
                  <a:extLst>
                    <a:ext uri="{FF2B5EF4-FFF2-40B4-BE49-F238E27FC236}">
                      <a16:creationId xmlns:a16="http://schemas.microsoft.com/office/drawing/2014/main" id="{CFA9FAA4-E5D2-2111-0C9B-A7BD02F49F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4" name="Line 882">
                  <a:extLst>
                    <a:ext uri="{FF2B5EF4-FFF2-40B4-BE49-F238E27FC236}">
                      <a16:creationId xmlns:a16="http://schemas.microsoft.com/office/drawing/2014/main" id="{31717083-D751-9B3F-E120-18AC856869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939177D-4EE3-346F-3B9D-1A49A98073C3}"/>
                </a:ext>
              </a:extLst>
            </p:cNvPr>
            <p:cNvGrpSpPr/>
            <p:nvPr/>
          </p:nvGrpSpPr>
          <p:grpSpPr>
            <a:xfrm>
              <a:off x="563879" y="6238796"/>
              <a:ext cx="434962" cy="326624"/>
              <a:chOff x="1012668" y="905028"/>
              <a:chExt cx="747559" cy="561359"/>
            </a:xfrm>
          </p:grpSpPr>
          <p:sp>
            <p:nvSpPr>
              <p:cNvPr id="99" name="Line 853">
                <a:extLst>
                  <a:ext uri="{FF2B5EF4-FFF2-40B4-BE49-F238E27FC236}">
                    <a16:creationId xmlns:a16="http://schemas.microsoft.com/office/drawing/2014/main" id="{AFBA0641-3D21-15E7-0F6D-E0DE56039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100" name="Rectangle 876">
                <a:extLst>
                  <a:ext uri="{FF2B5EF4-FFF2-40B4-BE49-F238E27FC236}">
                    <a16:creationId xmlns:a16="http://schemas.microsoft.com/office/drawing/2014/main" id="{46BDF8DA-C74E-2D88-EFD6-AE445025F25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05028"/>
                <a:ext cx="112" cy="449622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101" name="Rectangle 873">
                <a:extLst>
                  <a:ext uri="{FF2B5EF4-FFF2-40B4-BE49-F238E27FC236}">
                    <a16:creationId xmlns:a16="http://schemas.microsoft.com/office/drawing/2014/main" id="{FAD1BD8A-DEDB-5D29-C827-B4A5FCC9F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02" name="Freeform 875">
                <a:extLst>
                  <a:ext uri="{FF2B5EF4-FFF2-40B4-BE49-F238E27FC236}">
                    <a16:creationId xmlns:a16="http://schemas.microsoft.com/office/drawing/2014/main" id="{808F6CC0-3448-12AA-0DCF-16269397A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C0B75FA-540E-3D81-1BD8-B4EAC4D7E6CD}"/>
                </a:ext>
              </a:extLst>
            </p:cNvPr>
            <p:cNvSpPr/>
            <p:nvPr/>
          </p:nvSpPr>
          <p:spPr>
            <a:xfrm>
              <a:off x="3798535" y="5736760"/>
              <a:ext cx="1620218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i="1" dirty="0">
                  <a:latin typeface="Times New Roman"/>
                  <a:cs typeface="Times New Roman"/>
                </a:rPr>
                <a:t>s</a:t>
              </a:r>
              <a:r>
                <a:rPr lang="en-US" sz="1700" baseline="-25000" dirty="0">
                  <a:latin typeface="Times New Roman"/>
                  <a:cs typeface="Times New Roman"/>
                </a:rPr>
                <a:t>0</a:t>
              </a:r>
              <a:r>
                <a:rPr lang="en-US" sz="1700" dirty="0">
                  <a:latin typeface="Times New Roman"/>
                  <a:ea typeface="Times New Roman"/>
                  <a:cs typeface="Times New Roman"/>
                </a:rPr>
                <a:t> = </a:t>
              </a:r>
              <a:r>
                <a:rPr lang="ro-RO" sz="1700" dirty="0"/>
                <a:t>{</a:t>
              </a:r>
              <a:r>
                <a:rPr lang="ro-RO" sz="1700" dirty="0">
                  <a:latin typeface="Calibri"/>
                </a:rPr>
                <a:t>loc(r1)=d3,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cargo(r1)=nil,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loc(c1)=d1</a:t>
              </a:r>
              <a:r>
                <a:rPr lang="ro-RO" sz="1700" dirty="0"/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183CCB0-33BD-7FDE-C781-A33D4C23A827}"/>
                </a:ext>
              </a:extLst>
            </p:cNvPr>
            <p:cNvCxnSpPr/>
            <p:nvPr/>
          </p:nvCxnSpPr>
          <p:spPr>
            <a:xfrm>
              <a:off x="3241859" y="5580542"/>
              <a:ext cx="65440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F26F87A-8E39-984C-501F-C0795D70EFE8}"/>
              </a:ext>
            </a:extLst>
          </p:cNvPr>
          <p:cNvGrpSpPr>
            <a:grpSpLocks noChangeAspect="1"/>
          </p:cNvGrpSpPr>
          <p:nvPr/>
        </p:nvGrpSpPr>
        <p:grpSpPr>
          <a:xfrm>
            <a:off x="9365579" y="5120328"/>
            <a:ext cx="2528616" cy="1389888"/>
            <a:chOff x="9092408" y="5102469"/>
            <a:chExt cx="2818108" cy="1549011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2B34C73D-E987-8F7F-2B9A-DFAFBFE066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53274" y="5102469"/>
              <a:ext cx="2657242" cy="1147446"/>
              <a:chOff x="5323352" y="4678231"/>
              <a:chExt cx="2952491" cy="1274940"/>
            </a:xfrm>
          </p:grpSpPr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A66FB0BB-FE10-98DB-04C1-90AE3CBC77F1}"/>
                  </a:ext>
                </a:extLst>
              </p:cNvPr>
              <p:cNvGrpSpPr/>
              <p:nvPr/>
            </p:nvGrpSpPr>
            <p:grpSpPr>
              <a:xfrm>
                <a:off x="7288292" y="5578688"/>
                <a:ext cx="987551" cy="367987"/>
                <a:chOff x="8801532" y="4013715"/>
                <a:chExt cx="1371600" cy="511093"/>
              </a:xfrm>
            </p:grpSpPr>
            <p:sp>
              <p:nvSpPr>
                <p:cNvPr id="239" name="Lightning Bolt 238">
                  <a:extLst>
                    <a:ext uri="{FF2B5EF4-FFF2-40B4-BE49-F238E27FC236}">
                      <a16:creationId xmlns:a16="http://schemas.microsoft.com/office/drawing/2014/main" id="{A9454554-5E86-4199-9C27-C7FCFC03DDBE}"/>
                    </a:ext>
                  </a:extLst>
                </p:cNvPr>
                <p:cNvSpPr/>
                <p:nvPr/>
              </p:nvSpPr>
              <p:spPr>
                <a:xfrm rot="19965343">
                  <a:off x="9139183" y="4118408"/>
                  <a:ext cx="619075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0" name="Freeform 860">
                  <a:extLst>
                    <a:ext uri="{FF2B5EF4-FFF2-40B4-BE49-F238E27FC236}">
                      <a16:creationId xmlns:a16="http://schemas.microsoft.com/office/drawing/2014/main" id="{D1FF6F2F-8808-12D4-3FAD-BA61FCD82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1532" y="4026280"/>
                  <a:ext cx="1371600" cy="320040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A2C29E67-B022-FDB2-D008-0BD0F5178CF4}"/>
                    </a:ext>
                  </a:extLst>
                </p:cNvPr>
                <p:cNvCxnSpPr/>
                <p:nvPr/>
              </p:nvCxnSpPr>
              <p:spPr>
                <a:xfrm>
                  <a:off x="9047075" y="4017699"/>
                  <a:ext cx="1124712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1C060CDD-BAA4-BF44-4CEB-E144B5A85850}"/>
                    </a:ext>
                  </a:extLst>
                </p:cNvPr>
                <p:cNvCxnSpPr/>
                <p:nvPr/>
              </p:nvCxnSpPr>
              <p:spPr>
                <a:xfrm flipV="1">
                  <a:off x="9829800" y="4013715"/>
                  <a:ext cx="341987" cy="332605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84DEC682-F099-9F92-B5AF-59F883D4BE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97725" y="4349095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8C6A621D-A312-D75C-4ED0-5C79C7997EC5}"/>
                  </a:ext>
                </a:extLst>
              </p:cNvPr>
              <p:cNvGrpSpPr/>
              <p:nvPr/>
            </p:nvGrpSpPr>
            <p:grpSpPr>
              <a:xfrm>
                <a:off x="5323352" y="5509529"/>
                <a:ext cx="1253855" cy="443642"/>
                <a:chOff x="6504246" y="3854161"/>
                <a:chExt cx="1741467" cy="616169"/>
              </a:xfrm>
            </p:grpSpPr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E1E2F374-693B-B4C7-D26C-8AB064BABACD}"/>
                    </a:ext>
                  </a:extLst>
                </p:cNvPr>
                <p:cNvGrpSpPr/>
                <p:nvPr/>
              </p:nvGrpSpPr>
              <p:grpSpPr>
                <a:xfrm>
                  <a:off x="6504246" y="3854161"/>
                  <a:ext cx="1589458" cy="616169"/>
                  <a:chOff x="6135946" y="3854161"/>
                  <a:chExt cx="1589458" cy="616169"/>
                </a:xfrm>
              </p:grpSpPr>
              <p:sp>
                <p:nvSpPr>
                  <p:cNvPr id="235" name="Lightning Bolt 234">
                    <a:extLst>
                      <a:ext uri="{FF2B5EF4-FFF2-40B4-BE49-F238E27FC236}">
                        <a16:creationId xmlns:a16="http://schemas.microsoft.com/office/drawing/2014/main" id="{C10A42F2-1133-972D-B03D-B74E4B7A4556}"/>
                      </a:ext>
                    </a:extLst>
                  </p:cNvPr>
                  <p:cNvSpPr/>
                  <p:nvPr/>
                </p:nvSpPr>
                <p:spPr>
                  <a:xfrm rot="19965343">
                    <a:off x="6135946" y="4063930"/>
                    <a:ext cx="760257" cy="406400"/>
                  </a:xfrm>
                  <a:prstGeom prst="lightningBolt">
                    <a:avLst/>
                  </a:prstGeom>
                  <a:solidFill>
                    <a:srgbClr val="CDC9C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6A707B91-05FC-D06E-C7E7-BC7C2BAB7525}"/>
                      </a:ext>
                    </a:extLst>
                  </p:cNvPr>
                  <p:cNvCxnSpPr/>
                  <p:nvPr/>
                </p:nvCxnSpPr>
                <p:spPr>
                  <a:xfrm>
                    <a:off x="6591548" y="3854161"/>
                    <a:ext cx="1133856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49E171B5-2A9F-4470-6A8E-ACAC66ADF6FA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V="1">
                    <a:off x="6173361" y="3859976"/>
                    <a:ext cx="423087" cy="41148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57D9FAE0-9B13-C7EF-242E-4357F9480E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01786" y="4296856"/>
                    <a:ext cx="261014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4" name="Freeform 860">
                  <a:extLst>
                    <a:ext uri="{FF2B5EF4-FFF2-40B4-BE49-F238E27FC236}">
                      <a16:creationId xmlns:a16="http://schemas.microsoft.com/office/drawing/2014/main" id="{A6B222D6-1B55-008C-3069-1A2B02E57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2378" y="3865501"/>
                  <a:ext cx="1723335" cy="429768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02" name="Line 853">
                <a:extLst>
                  <a:ext uri="{FF2B5EF4-FFF2-40B4-BE49-F238E27FC236}">
                    <a16:creationId xmlns:a16="http://schemas.microsoft.com/office/drawing/2014/main" id="{D5444F5E-0547-13D4-18AC-CA131AC27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7843" y="5947252"/>
                <a:ext cx="1316735" cy="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447800" contourW="6350" prstMaterial="legacyPlastic">
                <a:bevelT w="13500" h="13500" prst="angle"/>
                <a:bevelB w="13500" h="13500" prst="angle"/>
                <a:extrusionClr>
                  <a:srgbClr val="FBDFC1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b">
                <a:flatTx/>
              </a:bodyPr>
              <a:lstStyle/>
              <a:p>
                <a:r>
                  <a:rPr lang="en-US" sz="1700" dirty="0">
                    <a:latin typeface="Calibri" panose="020F0502020204030204" pitchFamily="34" charset="0"/>
                    <a:ea typeface="Times New Roman"/>
                    <a:cs typeface="Times New Roman"/>
                  </a:rPr>
                  <a:t>          d3</a:t>
                </a:r>
              </a:p>
            </p:txBody>
          </p: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5FD77177-CA10-C588-6407-F199257F6EC7}"/>
                  </a:ext>
                </a:extLst>
              </p:cNvPr>
              <p:cNvGrpSpPr/>
              <p:nvPr/>
            </p:nvGrpSpPr>
            <p:grpSpPr>
              <a:xfrm>
                <a:off x="6377267" y="4678231"/>
                <a:ext cx="1203321" cy="1021208"/>
                <a:chOff x="3906167" y="3324390"/>
                <a:chExt cx="1671281" cy="1418344"/>
              </a:xfrm>
              <a:solidFill>
                <a:srgbClr val="93D2FE"/>
              </a:solidFill>
            </p:grpSpPr>
            <p:sp>
              <p:nvSpPr>
                <p:cNvPr id="209" name="Oval 859">
                  <a:extLst>
                    <a:ext uri="{FF2B5EF4-FFF2-40B4-BE49-F238E27FC236}">
                      <a16:creationId xmlns:a16="http://schemas.microsoft.com/office/drawing/2014/main" id="{2A45FD3F-7592-5850-742F-8D1C8ADF834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80464" y="4434841"/>
                  <a:ext cx="137823" cy="1512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0" name="Oval 861">
                  <a:extLst>
                    <a:ext uri="{FF2B5EF4-FFF2-40B4-BE49-F238E27FC236}">
                      <a16:creationId xmlns:a16="http://schemas.microsoft.com/office/drawing/2014/main" id="{7F15AF3D-6EB9-7FD6-73C0-978D6BB2085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06168" y="4588788"/>
                  <a:ext cx="142659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1" name="Oval 862">
                  <a:extLst>
                    <a:ext uri="{FF2B5EF4-FFF2-40B4-BE49-F238E27FC236}">
                      <a16:creationId xmlns:a16="http://schemas.microsoft.com/office/drawing/2014/main" id="{103AB377-D8D2-AC2D-C0B9-F9BD426040B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21673" y="4588788"/>
                  <a:ext cx="137823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2" name="Oval 863">
                  <a:extLst>
                    <a:ext uri="{FF2B5EF4-FFF2-40B4-BE49-F238E27FC236}">
                      <a16:creationId xmlns:a16="http://schemas.microsoft.com/office/drawing/2014/main" id="{0E7B4737-F424-81D3-587C-DE64BF6E33B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1432" y="4586087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3" name="Oval 863">
                  <a:extLst>
                    <a:ext uri="{FF2B5EF4-FFF2-40B4-BE49-F238E27FC236}">
                      <a16:creationId xmlns:a16="http://schemas.microsoft.com/office/drawing/2014/main" id="{33468355-B359-4FAA-936E-A0749AF7D5B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90648" y="4587968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5099D5AD-6FB6-BF08-76A8-FE26695B4A00}"/>
                    </a:ext>
                  </a:extLst>
                </p:cNvPr>
                <p:cNvGrpSpPr/>
                <p:nvPr/>
              </p:nvGrpSpPr>
              <p:grpSpPr>
                <a:xfrm>
                  <a:off x="3906167" y="4047050"/>
                  <a:ext cx="1671281" cy="539042"/>
                  <a:chOff x="1320274" y="4580303"/>
                  <a:chExt cx="1671281" cy="467246"/>
                </a:xfrm>
                <a:grpFill/>
              </p:grpSpPr>
              <p:sp>
                <p:nvSpPr>
                  <p:cNvPr id="229" name="Freeform 860">
                    <a:extLst>
                      <a:ext uri="{FF2B5EF4-FFF2-40B4-BE49-F238E27FC236}">
                        <a16:creationId xmlns:a16="http://schemas.microsoft.com/office/drawing/2014/main" id="{AEE9F004-76B9-7273-E578-40E2458F8A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0274" y="4580303"/>
                    <a:ext cx="743865" cy="15664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30" name="Rectangle 864">
                    <a:extLst>
                      <a:ext uri="{FF2B5EF4-FFF2-40B4-BE49-F238E27FC236}">
                        <a16:creationId xmlns:a16="http://schemas.microsoft.com/office/drawing/2014/main" id="{03594814-FBB8-AFD7-5825-8EA177B6044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20274" y="4736954"/>
                    <a:ext cx="557094" cy="310595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 panose="020F0502020204030204" pitchFamily="34" charset="0"/>
                        <a:ea typeface="Calibri"/>
                        <a:cs typeface="Calibri"/>
                      </a:rPr>
                      <a:t>r1</a:t>
                    </a:r>
                  </a:p>
                </p:txBody>
              </p:sp>
              <p:sp>
                <p:nvSpPr>
                  <p:cNvPr id="231" name="Freeform 865">
                    <a:extLst>
                      <a:ext uri="{FF2B5EF4-FFF2-40B4-BE49-F238E27FC236}">
                        <a16:creationId xmlns:a16="http://schemas.microsoft.com/office/drawing/2014/main" id="{E2665BA0-7E7B-A05C-CD4D-6AAFA2D675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580303"/>
                    <a:ext cx="186771" cy="467242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32" name="Freeform 866">
                    <a:extLst>
                      <a:ext uri="{FF2B5EF4-FFF2-40B4-BE49-F238E27FC236}">
                        <a16:creationId xmlns:a16="http://schemas.microsoft.com/office/drawing/2014/main" id="{DCE839A0-CED2-B1CD-4935-3F064FD853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878539"/>
                    <a:ext cx="1114187" cy="168998"/>
                  </a:xfrm>
                  <a:custGeom>
                    <a:avLst/>
                    <a:gdLst>
                      <a:gd name="T0" fmla="*/ 0 w 288"/>
                      <a:gd name="T1" fmla="*/ 449 h 48"/>
                      <a:gd name="T2" fmla="*/ 2608 w 288"/>
                      <a:gd name="T3" fmla="*/ 449 h 48"/>
                      <a:gd name="T4" fmla="*/ 3133 w 288"/>
                      <a:gd name="T5" fmla="*/ 0 h 48"/>
                      <a:gd name="T6" fmla="*/ 524 w 288"/>
                      <a:gd name="T7" fmla="*/ 0 h 48"/>
                      <a:gd name="T8" fmla="*/ 0 w 288"/>
                      <a:gd name="T9" fmla="*/ 449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8"/>
                      <a:gd name="T17" fmla="*/ 288 w 28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8">
                        <a:moveTo>
                          <a:pt x="0" y="48"/>
                        </a:moveTo>
                        <a:lnTo>
                          <a:pt x="240" y="48"/>
                        </a:lnTo>
                        <a:lnTo>
                          <a:pt x="288" y="0"/>
                        </a:lnTo>
                        <a:lnTo>
                          <a:pt x="48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FBF08F9D-839A-09E7-4155-CF5BE72CE18B}"/>
                    </a:ext>
                  </a:extLst>
                </p:cNvPr>
                <p:cNvGrpSpPr/>
                <p:nvPr/>
              </p:nvGrpSpPr>
              <p:grpSpPr>
                <a:xfrm>
                  <a:off x="4596370" y="3324390"/>
                  <a:ext cx="552654" cy="1188720"/>
                  <a:chOff x="1823226" y="3235632"/>
                  <a:chExt cx="552654" cy="1188720"/>
                </a:xfrm>
                <a:grpFill/>
              </p:grpSpPr>
              <p:sp>
                <p:nvSpPr>
                  <p:cNvPr id="216" name="Oval 878">
                    <a:extLst>
                      <a:ext uri="{FF2B5EF4-FFF2-40B4-BE49-F238E27FC236}">
                        <a16:creationId xmlns:a16="http://schemas.microsoft.com/office/drawing/2014/main" id="{6E5E19B1-9840-FFA0-3D1A-DFC2E07DC1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6977" y="439410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17" name="Rectangle 880">
                    <a:extLst>
                      <a:ext uri="{FF2B5EF4-FFF2-40B4-BE49-F238E27FC236}">
                        <a16:creationId xmlns:a16="http://schemas.microsoft.com/office/drawing/2014/main" id="{16869C6E-23E1-4A55-85E8-11E8968317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7548" y="3720625"/>
                    <a:ext cx="109828" cy="68636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18" name="Oval 878">
                    <a:extLst>
                      <a:ext uri="{FF2B5EF4-FFF2-40B4-BE49-F238E27FC236}">
                        <a16:creationId xmlns:a16="http://schemas.microsoft.com/office/drawing/2014/main" id="{0EBC31CC-2142-0D74-3C8E-0C9878E865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8534" y="370836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19" name="Line 881">
                    <a:extLst>
                      <a:ext uri="{FF2B5EF4-FFF2-40B4-BE49-F238E27FC236}">
                        <a16:creationId xmlns:a16="http://schemas.microsoft.com/office/drawing/2014/main" id="{21E52073-E7F2-B844-7E22-D7A1BF5C51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7377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20" name="Line 882">
                    <a:extLst>
                      <a:ext uri="{FF2B5EF4-FFF2-40B4-BE49-F238E27FC236}">
                        <a16:creationId xmlns:a16="http://schemas.microsoft.com/office/drawing/2014/main" id="{EEE87D6E-A261-1080-7B93-CC79563174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23226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21" name="Rectangle 880">
                    <a:extLst>
                      <a:ext uri="{FF2B5EF4-FFF2-40B4-BE49-F238E27FC236}">
                        <a16:creationId xmlns:a16="http://schemas.microsoft.com/office/drawing/2014/main" id="{977DBD45-0972-C527-1D20-FC51F01564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00000" flipH="1">
                    <a:off x="2086553" y="3275567"/>
                    <a:ext cx="66541" cy="85795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22" name="Oval 878">
                    <a:extLst>
                      <a:ext uri="{FF2B5EF4-FFF2-40B4-BE49-F238E27FC236}">
                        <a16:creationId xmlns:a16="http://schemas.microsoft.com/office/drawing/2014/main" id="{EE9E5D4A-4074-DD3C-2C11-67F8DCAEADF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00000" flipH="1">
                    <a:off x="2297586" y="3313681"/>
                    <a:ext cx="69069" cy="39007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23" name="Line 882">
                    <a:extLst>
                      <a:ext uri="{FF2B5EF4-FFF2-40B4-BE49-F238E27FC236}">
                        <a16:creationId xmlns:a16="http://schemas.microsoft.com/office/drawing/2014/main" id="{1CF83F37-F2C4-679D-7E60-33EB9C1B5C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08380" y="3235632"/>
                    <a:ext cx="166195" cy="553247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24" name="Line 882">
                    <a:extLst>
                      <a:ext uri="{FF2B5EF4-FFF2-40B4-BE49-F238E27FC236}">
                        <a16:creationId xmlns:a16="http://schemas.microsoft.com/office/drawing/2014/main" id="{9AE15F55-F625-5945-3CD7-0C7ACA9454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19974" y="3238739"/>
                    <a:ext cx="147328" cy="577282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25" name="Line 884">
                    <a:extLst>
                      <a:ext uri="{FF2B5EF4-FFF2-40B4-BE49-F238E27FC236}">
                        <a16:creationId xmlns:a16="http://schemas.microsoft.com/office/drawing/2014/main" id="{E3ECC990-4340-E6B7-1F9B-B304006C64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360577" y="3338154"/>
                    <a:ext cx="0" cy="103603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26" name="Oval 885">
                    <a:extLst>
                      <a:ext uri="{FF2B5EF4-FFF2-40B4-BE49-F238E27FC236}">
                        <a16:creationId xmlns:a16="http://schemas.microsoft.com/office/drawing/2014/main" id="{2DD6A797-08DC-4568-DBEA-058C829B2C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343884" y="3447019"/>
                    <a:ext cx="31996" cy="70709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27" name="Line 881">
                    <a:extLst>
                      <a:ext uri="{FF2B5EF4-FFF2-40B4-BE49-F238E27FC236}">
                        <a16:creationId xmlns:a16="http://schemas.microsoft.com/office/drawing/2014/main" id="{F41FADA9-CB47-654E-DF4D-6894625635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148636" y="3292202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28" name="Line 882">
                    <a:extLst>
                      <a:ext uri="{FF2B5EF4-FFF2-40B4-BE49-F238E27FC236}">
                        <a16:creationId xmlns:a16="http://schemas.microsoft.com/office/drawing/2014/main" id="{3FEBDA6A-D7C9-437F-6C9B-F2C1EFCEBC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H="1" flipV="1">
                    <a:off x="2087266" y="3256770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FCCA1658-66BD-D7A8-E616-F0E9D6A38C6F}"/>
                  </a:ext>
                </a:extLst>
              </p:cNvPr>
              <p:cNvGrpSpPr/>
              <p:nvPr/>
            </p:nvGrpSpPr>
            <p:grpSpPr>
              <a:xfrm>
                <a:off x="6990430" y="5198257"/>
                <a:ext cx="538242" cy="371128"/>
                <a:chOff x="1012668" y="950932"/>
                <a:chExt cx="747559" cy="515455"/>
              </a:xfrm>
            </p:grpSpPr>
            <p:sp>
              <p:nvSpPr>
                <p:cNvPr id="205" name="Line 853">
                  <a:extLst>
                    <a:ext uri="{FF2B5EF4-FFF2-40B4-BE49-F238E27FC236}">
                      <a16:creationId xmlns:a16="http://schemas.microsoft.com/office/drawing/2014/main" id="{F608F433-1664-18CA-F06A-FC1C77C466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2668" y="1130288"/>
                  <a:ext cx="600568" cy="7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Right">
                    <a:rot lat="60000" lon="0" rev="0"/>
                  </a:camera>
                  <a:lightRig rig="flat" dir="l"/>
                </a:scene3d>
                <a:sp3d extrusionH="266700" contourW="6350" prstMaterial="plastic">
                  <a:bevelT w="13500" h="13500" prst="angle"/>
                  <a:bevelB w="13500" h="13500" prst="angle"/>
                  <a:extrusionClr>
                    <a:srgbClr val="FDFEB5"/>
                  </a:extrusionClr>
                </a:sp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06" name="Rectangle 876">
                  <a:extLst>
                    <a:ext uri="{FF2B5EF4-FFF2-40B4-BE49-F238E27FC236}">
                      <a16:creationId xmlns:a16="http://schemas.microsoft.com/office/drawing/2014/main" id="{FB89E042-C2E1-DE31-A578-A5E7B611279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59818" y="950932"/>
                  <a:ext cx="100" cy="403719"/>
                </a:xfrm>
                <a:prstGeom prst="rect">
                  <a:avLst/>
                </a:prstGeom>
                <a:solidFill>
                  <a:srgbClr val="FDFF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Calibri"/>
                  </a:endParaRPr>
                </a:p>
              </p:txBody>
            </p:sp>
            <p:sp>
              <p:nvSpPr>
                <p:cNvPr id="207" name="Rectangle 873">
                  <a:extLst>
                    <a:ext uri="{FF2B5EF4-FFF2-40B4-BE49-F238E27FC236}">
                      <a16:creationId xmlns:a16="http://schemas.microsoft.com/office/drawing/2014/main" id="{877FE723-CD3D-CC65-1619-BAE1411543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023" y="1137440"/>
                  <a:ext cx="594305" cy="327629"/>
                </a:xfrm>
                <a:prstGeom prst="rect">
                  <a:avLst/>
                </a:prstGeom>
                <a:solidFill>
                  <a:srgbClr val="FDFF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3152" tIns="18288" rIns="73152" bIns="18288" anchor="ctr"/>
                <a:lstStyle/>
                <a:p>
                  <a:pPr algn="ctr"/>
                  <a:r>
                    <a:rPr lang="en-GB" sz="1700" dirty="0">
                      <a:latin typeface="Calibri" panose="020F0502020204030204" pitchFamily="34" charset="0"/>
                      <a:ea typeface="Times New Roman"/>
                      <a:cs typeface="Calibri"/>
                    </a:rPr>
                    <a:t>c1</a:t>
                  </a:r>
                </a:p>
              </p:txBody>
            </p:sp>
            <p:sp>
              <p:nvSpPr>
                <p:cNvPr id="208" name="Freeform 875">
                  <a:extLst>
                    <a:ext uri="{FF2B5EF4-FFF2-40B4-BE49-F238E27FC236}">
                      <a16:creationId xmlns:a16="http://schemas.microsoft.com/office/drawing/2014/main" id="{917AE823-EB0B-05DA-D2C5-C98F6DACE4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3923" y="989071"/>
                  <a:ext cx="146304" cy="477316"/>
                </a:xfrm>
                <a:custGeom>
                  <a:avLst/>
                  <a:gdLst>
                    <a:gd name="T0" fmla="*/ 0 w 48"/>
                    <a:gd name="T1" fmla="*/ 48 h 144"/>
                    <a:gd name="T2" fmla="*/ 48 w 48"/>
                    <a:gd name="T3" fmla="*/ 0 h 144"/>
                    <a:gd name="T4" fmla="*/ 48 w 48"/>
                    <a:gd name="T5" fmla="*/ 96 h 144"/>
                    <a:gd name="T6" fmla="*/ 0 w 48"/>
                    <a:gd name="T7" fmla="*/ 144 h 144"/>
                    <a:gd name="T8" fmla="*/ 0 w 48"/>
                    <a:gd name="T9" fmla="*/ 48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DFFB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41D2434-489A-8EBF-2B87-621B748751DE}"/>
                </a:ext>
              </a:extLst>
            </p:cNvPr>
            <p:cNvSpPr/>
            <p:nvPr/>
          </p:nvSpPr>
          <p:spPr>
            <a:xfrm>
              <a:off x="9092408" y="6297537"/>
              <a:ext cx="269016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1700" i="1" dirty="0">
                  <a:latin typeface="Times New Roman"/>
                  <a:cs typeface="Times New Roman"/>
                </a:rPr>
                <a:t> g</a:t>
              </a:r>
              <a:r>
                <a:rPr lang="ro-RO" sz="1700" dirty="0">
                  <a:latin typeface="Times New Roman"/>
                  <a:cs typeface="Times New Roman"/>
                </a:rPr>
                <a:t> = {</a:t>
              </a:r>
              <a:r>
                <a:rPr lang="ro-RO" sz="1700" dirty="0">
                  <a:latin typeface="Calibri"/>
                  <a:cs typeface="Calibri"/>
                </a:rPr>
                <a:t>loc(r1)=d3, loc(c1)=r1</a:t>
              </a:r>
              <a:r>
                <a:rPr lang="ro-RO" sz="1700" dirty="0">
                  <a:latin typeface="Times New Roman"/>
                  <a:cs typeface="Times New Roman"/>
                </a:rPr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3244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2E2956-5FB7-249D-59F4-276DA1734A82}"/>
              </a:ext>
            </a:extLst>
          </p:cNvPr>
          <p:cNvSpPr txBox="1">
            <a:spLocks/>
          </p:cNvSpPr>
          <p:nvPr/>
        </p:nvSpPr>
        <p:spPr bwMode="auto">
          <a:xfrm>
            <a:off x="105823" y="56053"/>
            <a:ext cx="7248966" cy="5512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sz="1600" kern="0" dirty="0">
                <a:latin typeface="Calibri"/>
                <a:cs typeface="Calibri"/>
              </a:rPr>
              <a:t>RPG-Landmarks</a:t>
            </a:r>
            <a:r>
              <a:rPr lang="en-US" sz="1600" kern="0" dirty="0">
                <a:cs typeface="Times New Roman"/>
              </a:rPr>
              <a:t>(Σ,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kern="0" dirty="0">
                <a:cs typeface="Times New Roman"/>
              </a:rPr>
              <a:t>, </a:t>
            </a:r>
            <a:r>
              <a:rPr lang="en-US" sz="1600" i="1" kern="0" dirty="0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⟨</a:t>
            </a:r>
            <a:r>
              <a:rPr lang="en-US" sz="1600" kern="0" dirty="0" err="1">
                <a:cs typeface="Times New Roman"/>
              </a:rPr>
              <a:t>all literals in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 err="1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⟩; </a:t>
            </a:r>
            <a:r>
              <a:rPr lang="en-US" sz="1600" i="1" kern="0" dirty="0">
                <a:cs typeface="Times New Roman"/>
              </a:rPr>
              <a:t>Examined </a:t>
            </a:r>
            <a:r>
              <a:rPr lang="en-US" sz="1600" kern="0" dirty="0"/>
              <a:t>←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 dirty="0">
                <a:cs typeface="Times New Roman"/>
              </a:rPr>
              <a:t>while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Queue </a:t>
            </a:r>
            <a:r>
              <a:rPr lang="en-US" sz="1600" kern="0" dirty="0">
                <a:cs typeface="Times New Roman"/>
              </a:rPr>
              <a:t>≠ ⟨⟩</a:t>
            </a:r>
            <a:r>
              <a:rPr lang="en-US" sz="1600" b="1" kern="0" dirty="0">
                <a:latin typeface="Times New Roman Regular" charset="0"/>
                <a:cs typeface="Times New Roman Regular" charset="0"/>
              </a:rPr>
              <a:t> do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 ← </a:t>
            </a:r>
            <a:r>
              <a:rPr lang="en-US" sz="1600" kern="0" dirty="0">
                <a:latin typeface="Calibri" panose="020F0502020204030204" pitchFamily="34" charset="0"/>
                <a:cs typeface="Times New Roman"/>
              </a:rPr>
              <a:t>pop</a:t>
            </a:r>
            <a:r>
              <a:rPr lang="en-US" sz="1600" kern="0" dirty="0">
                <a:cs typeface="Times New Roman"/>
              </a:rPr>
              <a:t>(</a:t>
            </a: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>
                <a:latin typeface="Times New Roman" panose="02020603050405020304" pitchFamily="18" charset="0"/>
              </a:rPr>
              <a:t>if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φ</a:t>
            </a:r>
            <a:r>
              <a:rPr lang="en-US" sz="1600" kern="0">
                <a:latin typeface="Times New Roman" panose="02020603050405020304" pitchFamily="18" charset="0"/>
              </a:rPr>
              <a:t> ∉ </a:t>
            </a:r>
            <a:r>
              <a:rPr lang="en-US" sz="1600" i="1" kern="0">
                <a:latin typeface="Times New Roman" panose="02020603050405020304" pitchFamily="18" charset="0"/>
              </a:rPr>
              <a:t>Examined </a:t>
            </a:r>
            <a:r>
              <a:rPr lang="en-US" sz="1600" kern="0">
                <a:latin typeface="Times New Roman" panose="02020603050405020304" pitchFamily="18" charset="0"/>
              </a:rPr>
              <a:t>and </a:t>
            </a:r>
            <a:r>
              <a:rPr lang="en-US" sz="1600" i="1" kern="0">
                <a:latin typeface="Times New Roman" panose="02020603050405020304" pitchFamily="18" charset="0"/>
              </a:rPr>
              <a:t>s</a:t>
            </a:r>
            <a:r>
              <a:rPr lang="en-US" sz="1600" kern="0" baseline="-25000">
                <a:latin typeface="Times New Roman" panose="02020603050405020304" pitchFamily="18" charset="0"/>
              </a:rPr>
              <a:t>0</a:t>
            </a:r>
            <a:r>
              <a:rPr lang="en-US" sz="1600" kern="0">
                <a:latin typeface="Times New Roman" panose="02020603050405020304" pitchFamily="18" charset="0"/>
              </a:rPr>
              <a:t> ⊭ </a:t>
            </a:r>
            <a:r>
              <a:rPr lang="en-US" sz="1600" i="1" kern="0" dirty="0" err="1"/>
              <a:t>φ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b="1" kern="0">
                <a:latin typeface="Times New Roman" panose="02020603050405020304" pitchFamily="18" charset="0"/>
              </a:rPr>
              <a:t>then </a:t>
            </a:r>
            <a:endParaRPr lang="en-US" sz="1600" i="1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1: look for an “action landmark”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R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{actions whose effects include a literal in </a:t>
            </a: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generate RPG from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i="1" kern="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using </a:t>
            </a:r>
            <a:r>
              <a:rPr lang="en-US" sz="1600" i="1" kern="0" dirty="0">
                <a:cs typeface="Times New Roman"/>
              </a:rPr>
              <a:t>A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∖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R</a:t>
            </a:r>
            <a:r>
              <a:rPr lang="en-US" sz="1600" kern="0" dirty="0">
                <a:cs typeface="Times New Roman"/>
              </a:rPr>
              <a:t>, stopping when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>
                <a:cs typeface="Times New Roman"/>
                <a:sym typeface="Wingdings"/>
              </a:rPr>
              <a:t>=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–</a:t>
            </a:r>
            <a:r>
              <a:rPr lang="en-US" sz="1600" kern="0" baseline="-25000" dirty="0">
                <a:cs typeface="Times New Roman"/>
                <a:sym typeface="Wingdings"/>
              </a:rPr>
              <a:t>1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>
                <a:latin typeface="Times New Roman" panose="02020603050405020304" pitchFamily="18" charset="0"/>
              </a:rPr>
              <a:t>// ŝ</a:t>
            </a:r>
            <a:r>
              <a:rPr lang="en-US" sz="1600" i="1" kern="0" baseline="-25000">
                <a:latin typeface="Times New Roman" panose="02020603050405020304" pitchFamily="18" charset="0"/>
              </a:rPr>
              <a:t>k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now includes every atom that’s achievable without R</a:t>
            </a:r>
            <a:br>
              <a:rPr lang="en-US" sz="1600" kern="0">
                <a:latin typeface="Times New Roman" panose="02020603050405020304" pitchFamily="18" charset="0"/>
              </a:rPr>
            </a:b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/>
              <a:t> ← {all actions in </a:t>
            </a:r>
            <a:r>
              <a:rPr lang="en-US" sz="1600" i="1" kern="0" dirty="0"/>
              <a:t>R</a:t>
            </a:r>
            <a:r>
              <a:rPr lang="en-US" sz="1600" kern="0" dirty="0"/>
              <a:t> that are r-applicable in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kern="0" dirty="0"/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if </a:t>
            </a: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>
                <a:cs typeface="Times New Roman"/>
              </a:rPr>
              <a:t> =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  <a:r>
              <a:rPr lang="en-US" sz="1600" kern="0" dirty="0">
                <a:cs typeface="Times New Roman"/>
              </a:rPr>
              <a:t> then return </a:t>
            </a:r>
            <a:r>
              <a:rPr lang="en-US" sz="1600" kern="0" dirty="0">
                <a:latin typeface="Calibri"/>
                <a:cs typeface="Calibri"/>
              </a:rPr>
              <a:t>failure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2: get new landmarks from actions’ preconditions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 err="1"/>
              <a:t>Φ</a:t>
            </a:r>
            <a:r>
              <a:rPr lang="en-US" sz="1600" kern="0" dirty="0"/>
              <a:t> ← {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1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2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kern="0" dirty="0">
                <a:ea typeface="ＭＳ ゴシック"/>
                <a:cs typeface="Times New Roman"/>
              </a:rPr>
              <a:t>…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m</a:t>
            </a:r>
            <a:r>
              <a:rPr lang="en-US" sz="1600" kern="0" dirty="0"/>
              <a:t> | </a:t>
            </a:r>
            <a:r>
              <a:rPr lang="en-US" sz="1600" i="1" kern="0" dirty="0"/>
              <a:t>m </a:t>
            </a:r>
            <a:r>
              <a:rPr lang="en-US" sz="1600" kern="0" dirty="0"/>
              <a:t>≤ 4, 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is a precondition of at least one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</a:t>
            </a:r>
            <a:r>
              <a:rPr lang="en-US" sz="1600" kern="0" dirty="0"/>
              <a:t>, and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 </a:t>
            </a:r>
            <a:r>
              <a:rPr lang="en-US" sz="1600" kern="0" dirty="0"/>
              <a:t>has at least one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as a precondition}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/>
              <a:t>append to </a:t>
            </a:r>
            <a:r>
              <a:rPr lang="en-US" sz="1600" i="1" kern="0" dirty="0"/>
              <a:t>Queue every </a:t>
            </a:r>
            <a:r>
              <a:rPr lang="en-US" sz="1600" i="1" kern="0" dirty="0" err="1"/>
              <a:t>φ</a:t>
            </a:r>
            <a:r>
              <a:rPr lang="en-US" sz="1600" kern="0" dirty="0"/>
              <a:t> ∈ </a:t>
            </a:r>
            <a:r>
              <a:rPr lang="en-US" sz="1600" kern="0" dirty="0" err="1"/>
              <a:t>Φ</a:t>
            </a:r>
            <a:r>
              <a:rPr lang="en-US" sz="1600" kern="0" dirty="0"/>
              <a:t> that isn’t subsumed by another </a:t>
            </a:r>
            <a:r>
              <a:rPr lang="en-US" sz="1600" i="1" kern="0" dirty="0" err="1"/>
              <a:t>φ</a:t>
            </a:r>
            <a:r>
              <a:rPr lang="en-US" sz="1600" kern="0" dirty="0"/>
              <a:t>′</a:t>
            </a:r>
            <a:r>
              <a:rPr lang="en-US" sz="1600" kern="0" baseline="-25000" dirty="0"/>
              <a:t> </a:t>
            </a:r>
            <a:r>
              <a:rPr lang="en-US" sz="1600" kern="0" dirty="0"/>
              <a:t>∈</a:t>
            </a:r>
            <a:r>
              <a:rPr lang="en-US" sz="1600" kern="0" baseline="-25000" dirty="0"/>
              <a:t> </a:t>
            </a:r>
            <a:r>
              <a:rPr lang="en-US" sz="1600" kern="0" dirty="0" err="1"/>
              <a:t>Φ</a:t>
            </a:r>
            <a:r>
              <a:rPr lang="en-US" sz="1600" kern="0" dirty="0"/>
              <a:t> </a:t>
            </a:r>
          </a:p>
          <a:p>
            <a:pPr marL="809626" lvl="3" indent="0">
              <a:spcBef>
                <a:spcPts val="400"/>
              </a:spcBef>
              <a:buNone/>
            </a:pPr>
            <a:r>
              <a:rPr lang="en-US" sz="1600" kern="0" dirty="0">
                <a:cs typeface="Times New Roman"/>
              </a:rPr>
              <a:t>add </a:t>
            </a:r>
            <a:r>
              <a:rPr lang="en-US" sz="1600" i="1" kern="0" dirty="0">
                <a:cs typeface="Times New Roman"/>
              </a:rPr>
              <a:t>φ </a:t>
            </a:r>
            <a:r>
              <a:rPr lang="en-US" sz="1600" kern="0" dirty="0">
                <a:cs typeface="Times New Roman"/>
              </a:rPr>
              <a:t>to </a:t>
            </a:r>
            <a:r>
              <a:rPr lang="en-US" sz="1600" i="1" kern="0" dirty="0">
                <a:cs typeface="Times New Roman"/>
              </a:rPr>
              <a:t>Examined</a:t>
            </a:r>
            <a:endParaRPr lang="en-US" sz="1600" i="1" kern="0" dirty="0"/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return </a:t>
            </a:r>
            <a:r>
              <a:rPr lang="en-US" sz="1600" i="1" kern="0" dirty="0">
                <a:cs typeface="Times New Roman"/>
              </a:rPr>
              <a:t>Examined</a:t>
            </a: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503334" y="93131"/>
            <a:ext cx="2506134" cy="558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C03C986E-97DF-E84A-B8B4-73F88F7CD527}"/>
              </a:ext>
            </a:extLst>
          </p:cNvPr>
          <p:cNvSpPr txBox="1">
            <a:spLocks/>
          </p:cNvSpPr>
          <p:nvPr/>
        </p:nvSpPr>
        <p:spPr bwMode="auto">
          <a:xfrm>
            <a:off x="9346233" y="495175"/>
            <a:ext cx="2806744" cy="394712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>
                <a:latin typeface="Times New Roman"/>
                <a:cs typeface="Times New Roman"/>
              </a:rPr>
              <a:t>c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r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move</a:t>
            </a:r>
            <a:r>
              <a:rPr lang="en-US" sz="1800" dirty="0"/>
              <a:t>(</a:t>
            </a:r>
            <a:r>
              <a:rPr lang="en-US" sz="1800" i="1" dirty="0"/>
              <a:t>r, d, e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/>
              <a:t>e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unload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)=</a:t>
            </a:r>
            <a:r>
              <a:rPr lang="en-US" sz="1800" i="1" dirty="0"/>
              <a:t>r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 </a:t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en-US" sz="1800" dirty="0"/>
              <a:t>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dirty="0">
                <a:latin typeface="Calibri"/>
                <a:cs typeface="Calibri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l</a:t>
            </a:r>
            <a:br>
              <a:rPr lang="en-US" sz="1800" i="1" baseline="-25000" dirty="0"/>
            </a:br>
            <a:br>
              <a:rPr lang="en-US" sz="1800" i="1" baseline="-25000" dirty="0"/>
            </a:br>
            <a:r>
              <a:rPr lang="en-US" sz="1800" i="1" dirty="0"/>
              <a:t>r</a:t>
            </a:r>
            <a:r>
              <a:rPr lang="en-US" sz="1800" dirty="0"/>
              <a:t> ∈ </a:t>
            </a:r>
            <a:r>
              <a:rPr lang="en-US" sz="1800" i="1" dirty="0"/>
              <a:t>Robots</a:t>
            </a:r>
            <a:br>
              <a:rPr lang="en-US" sz="1800" dirty="0"/>
            </a:br>
            <a:r>
              <a:rPr lang="en-US" sz="1800" i="1" dirty="0"/>
              <a:t>c</a:t>
            </a:r>
            <a:r>
              <a:rPr lang="en-US" sz="1800" dirty="0"/>
              <a:t> ∈ </a:t>
            </a:r>
            <a:r>
              <a:rPr lang="en-US" sz="1800" i="1" dirty="0"/>
              <a:t>Containers</a:t>
            </a:r>
            <a:br>
              <a:rPr lang="en-US" sz="1800" dirty="0"/>
            </a:br>
            <a:r>
              <a:rPr lang="en-US" sz="1800" i="1" dirty="0" err="1"/>
              <a:t>l,d,e</a:t>
            </a:r>
            <a:r>
              <a:rPr lang="en-US" sz="1800" dirty="0"/>
              <a:t> ∈ </a:t>
            </a:r>
            <a:r>
              <a:rPr lang="en-US" sz="1800" i="1" dirty="0" err="1"/>
              <a:t>Locs</a:t>
            </a:r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5109CE-BB0F-C63B-C72D-FE3378DC9CE5}"/>
              </a:ext>
            </a:extLst>
          </p:cNvPr>
          <p:cNvSpPr/>
          <p:nvPr/>
        </p:nvSpPr>
        <p:spPr bwMode="auto">
          <a:xfrm>
            <a:off x="896314" y="2800514"/>
            <a:ext cx="4134516" cy="63846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B0DB09-ADA0-6821-79BC-06A3F4A1D893}"/>
              </a:ext>
            </a:extLst>
          </p:cNvPr>
          <p:cNvSpPr/>
          <p:nvPr/>
        </p:nvSpPr>
        <p:spPr>
          <a:xfrm>
            <a:off x="5830648" y="669164"/>
            <a:ext cx="3451716" cy="3118803"/>
          </a:xfrm>
          <a:prstGeom prst="rect">
            <a:avLst/>
          </a:prstGeom>
          <a:noFill/>
          <a:ln>
            <a:solidFill>
              <a:srgbClr val="21985D"/>
            </a:solidFill>
          </a:ln>
        </p:spPr>
        <p:txBody>
          <a:bodyPr wrap="square">
            <a:spAutoFit/>
          </a:bodyPr>
          <a:lstStyle/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 charset="0"/>
                <a:cs typeface="Calibri"/>
              </a:rPr>
              <a:t>Queue</a:t>
            </a:r>
            <a:r>
              <a:rPr lang="en-US" dirty="0">
                <a:latin typeface="Times New Roman" charset="0"/>
                <a:cs typeface="Calibri"/>
              </a:rPr>
              <a:t> = ⟨⟩</a:t>
            </a:r>
            <a:br>
              <a:rPr lang="en-US" dirty="0">
                <a:latin typeface="Times New Roman" charset="0"/>
                <a:cs typeface="Calibri"/>
              </a:rPr>
            </a:br>
            <a:endParaRPr lang="en-US" i="1" dirty="0">
              <a:latin typeface="Times New Roman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Examined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ro-RO" dirty="0">
                <a:latin typeface="Calibri"/>
                <a:cs typeface="Calibri"/>
              </a:rPr>
              <a:t>loc(c1)=r1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dirty="0">
              <a:latin typeface="Times New Roman Regular" charset="0"/>
              <a:cs typeface="Times New Roman Regular" charset="0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 Regular" charset="0"/>
                <a:cs typeface="Times New Roman"/>
              </a:rPr>
              <a:t>φ</a:t>
            </a:r>
            <a:r>
              <a:rPr lang="en-US" dirty="0">
                <a:latin typeface="Times New Roman Regular" charset="0"/>
                <a:cs typeface="Times New Roman"/>
              </a:rPr>
              <a:t> = </a:t>
            </a:r>
            <a:r>
              <a:rPr lang="en-US" dirty="0">
                <a:latin typeface="Calibri" panose="020F0502020204030204" pitchFamily="34" charset="0"/>
                <a:cs typeface="Calibri"/>
              </a:rPr>
              <a:t>loc(r1)=d1</a:t>
            </a:r>
            <a:endParaRPr lang="ro-RO" dirty="0">
              <a:solidFill>
                <a:srgbClr val="0070C1"/>
              </a:solidFill>
              <a:latin typeface="Times New Roman" panose="02020603050405020304" pitchFamily="18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/>
                <a:cs typeface="Calibri"/>
              </a:rPr>
              <a:t>move(r1,d2,d1),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         move(r1,d3,d1)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 = {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move(r1,d2,d1) 	move(r1,d3,d1)</a:t>
            </a:r>
            <a: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dirty="0">
                <a:latin typeface="Times New Roman" charset="0"/>
                <a:cs typeface="Calibri"/>
              </a:rPr>
              <a:t>Φ = {</a:t>
            </a:r>
            <a:r>
              <a:rPr lang="en-US" dirty="0">
                <a:latin typeface="Calibri" panose="020F0502020204030204" pitchFamily="34" charset="0"/>
                <a:cs typeface="Calibri"/>
              </a:rPr>
              <a:t>cargo(r1)=nil, loc(c1)=d1, loc(r1)=d1, 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…</a:t>
            </a:r>
            <a:r>
              <a:rPr lang="en-US" dirty="0">
                <a:latin typeface="Times New Roman" charset="0"/>
                <a:cs typeface="Calibri"/>
              </a:rPr>
              <a:t>}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9C6337D-C21A-7F07-F72A-7DBA2C4B90B2}"/>
              </a:ext>
            </a:extLst>
          </p:cNvPr>
          <p:cNvSpPr/>
          <p:nvPr/>
        </p:nvSpPr>
        <p:spPr>
          <a:xfrm>
            <a:off x="5683529" y="5651254"/>
            <a:ext cx="2705228" cy="923330"/>
          </a:xfrm>
          <a:prstGeom prst="rect">
            <a:avLst/>
          </a:prstGeom>
          <a:noFill/>
          <a:ln>
            <a:noFill/>
          </a:ln>
        </p:spPr>
        <p:txBody>
          <a:bodyPr wrap="none" rIns="0" bIns="4572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i="1" dirty="0">
                <a:solidFill>
                  <a:srgbClr val="0070C1"/>
                </a:solidFill>
                <a:latin typeface="Times New Roman" charset="0"/>
              </a:rPr>
              <a:t>ŝ</a:t>
            </a:r>
            <a:r>
              <a:rPr lang="en-US" i="1" baseline="-25000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k</a:t>
            </a:r>
            <a:r>
              <a:rPr lang="en-US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 = {</a:t>
            </a:r>
            <a:r>
              <a:rPr lang="en-US" dirty="0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loc(r1)=d2, loc(r1)=d3,</a:t>
            </a:r>
            <a:br>
              <a:rPr lang="en-US" dirty="0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</a:br>
            <a:r>
              <a:rPr lang="en-US" dirty="0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          loc(c1)=d1,</a:t>
            </a:r>
            <a:br>
              <a:rPr lang="en-US" dirty="0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</a:br>
            <a:r>
              <a:rPr lang="en-US" dirty="0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	 cargo(r1)=nil</a:t>
            </a:r>
            <a:r>
              <a:rPr lang="en-US" dirty="0">
                <a:solidFill>
                  <a:srgbClr val="0070C1"/>
                </a:solidFill>
                <a:latin typeface="Times New Roman" panose="02020603050405020304" pitchFamily="18" charset="0"/>
                <a:cs typeface="Calibri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3F3228-9149-5BAF-0B8F-62D0FF543686}"/>
              </a:ext>
            </a:extLst>
          </p:cNvPr>
          <p:cNvSpPr/>
          <p:nvPr/>
        </p:nvSpPr>
        <p:spPr>
          <a:xfrm>
            <a:off x="6848496" y="3827070"/>
            <a:ext cx="1979068" cy="1754326"/>
          </a:xfrm>
          <a:prstGeom prst="rect">
            <a:avLst/>
          </a:prstGeom>
          <a:noFill/>
          <a:ln>
            <a:noFill/>
          </a:ln>
        </p:spPr>
        <p:txBody>
          <a:bodyPr wrap="none" rIns="0" bIns="45720" anchor="ctr">
            <a:spAutoFit/>
          </a:bodyPr>
          <a:lstStyle/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move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r1</a:t>
            </a:r>
            <a:r>
              <a:rPr lang="en-US" sz="1800" i="1" dirty="0">
                <a:solidFill>
                  <a:srgbClr val="0070C1"/>
                </a:solidFill>
                <a:latin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d2</a:t>
            </a:r>
            <a:r>
              <a:rPr lang="en-US" sz="1800" i="1" dirty="0">
                <a:solidFill>
                  <a:srgbClr val="0070C1"/>
                </a:solidFill>
                <a:latin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d1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) </a:t>
            </a:r>
            <a:b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	pre:	</a:t>
            </a:r>
            <a:r>
              <a:rPr lang="en-US" sz="1800" dirty="0" err="1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loc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r1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)</a:t>
            </a:r>
            <a:r>
              <a:rPr lang="en-US" sz="1800" baseline="-25000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=</a:t>
            </a:r>
            <a:r>
              <a:rPr lang="en-US" sz="1800" baseline="-25000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d2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  <a:b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	eff:	</a:t>
            </a:r>
            <a:r>
              <a:rPr lang="en-US" sz="1800" dirty="0" err="1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loc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r1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) ←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 d1</a:t>
            </a:r>
            <a:r>
              <a:rPr lang="en-US" sz="1800" i="1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tabLst>
                <a:tab pos="219075" algn="l"/>
                <a:tab pos="619125" algn="l"/>
              </a:tabLst>
            </a:pP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move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r1, d3, d1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) </a:t>
            </a:r>
            <a:b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	pre:	</a:t>
            </a:r>
            <a:r>
              <a:rPr lang="en-US" sz="1800" dirty="0" err="1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loc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r1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)</a:t>
            </a:r>
            <a:r>
              <a:rPr lang="en-US" sz="1800" baseline="-25000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=</a:t>
            </a:r>
            <a:r>
              <a:rPr lang="en-US" sz="1800" baseline="-25000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d3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  <a:b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	eff:	</a:t>
            </a:r>
            <a:r>
              <a:rPr lang="en-US" sz="1800" dirty="0" err="1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loc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r1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) ←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 d1</a:t>
            </a:r>
            <a:r>
              <a:rPr lang="en-US" sz="1800" i="1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937716-0C86-E3F2-80C1-5EB297DCEAB4}"/>
              </a:ext>
            </a:extLst>
          </p:cNvPr>
          <p:cNvGrpSpPr/>
          <p:nvPr/>
        </p:nvGrpSpPr>
        <p:grpSpPr>
          <a:xfrm>
            <a:off x="512295" y="4858433"/>
            <a:ext cx="4906458" cy="1773936"/>
            <a:chOff x="512295" y="4858433"/>
            <a:chExt cx="4906458" cy="1773936"/>
          </a:xfrm>
        </p:grpSpPr>
        <p:sp>
          <p:nvSpPr>
            <p:cNvPr id="54" name="Rectangle 891">
              <a:extLst>
                <a:ext uri="{FF2B5EF4-FFF2-40B4-BE49-F238E27FC236}">
                  <a16:creationId xmlns:a16="http://schemas.microsoft.com/office/drawing/2014/main" id="{869D3BDB-D7D0-6320-EE80-FC651C63B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766" y="6079826"/>
              <a:ext cx="65" cy="261610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5" name="Rectangle 891">
              <a:extLst>
                <a:ext uri="{FF2B5EF4-FFF2-40B4-BE49-F238E27FC236}">
                  <a16:creationId xmlns:a16="http://schemas.microsoft.com/office/drawing/2014/main" id="{A0BC8F77-AC71-03B2-6D34-BFD64395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149" y="6131430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5292538-B68F-0E1E-2878-705E621400A2}"/>
                </a:ext>
              </a:extLst>
            </p:cNvPr>
            <p:cNvGrpSpPr/>
            <p:nvPr/>
          </p:nvGrpSpPr>
          <p:grpSpPr>
            <a:xfrm>
              <a:off x="878377" y="5526070"/>
              <a:ext cx="1474982" cy="713196"/>
              <a:chOff x="1045285" y="2272625"/>
              <a:chExt cx="2535019" cy="1225752"/>
            </a:xfrm>
          </p:grpSpPr>
          <p:sp>
            <p:nvSpPr>
              <p:cNvPr id="100" name="Line 853">
                <a:extLst>
                  <a:ext uri="{FF2B5EF4-FFF2-40B4-BE49-F238E27FC236}">
                    <a16:creationId xmlns:a16="http://schemas.microsoft.com/office/drawing/2014/main" id="{B2CBA6D1-0296-6000-8A6A-AAB0B5118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85" y="3492318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8796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BB33998A-2011-447A-CF8C-2E99CD56A0DC}"/>
                  </a:ext>
                </a:extLst>
              </p:cNvPr>
              <p:cNvCxnSpPr/>
              <p:nvPr/>
            </p:nvCxnSpPr>
            <p:spPr>
              <a:xfrm>
                <a:off x="2180139" y="22726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Freeform 860">
                <a:extLst>
                  <a:ext uri="{FF2B5EF4-FFF2-40B4-BE49-F238E27FC236}">
                    <a16:creationId xmlns:a16="http://schemas.microsoft.com/office/drawing/2014/main" id="{88F4FBE9-898B-5807-DF7C-CE512BAFF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3" name="Freeform 860">
                <a:extLst>
                  <a:ext uri="{FF2B5EF4-FFF2-40B4-BE49-F238E27FC236}">
                    <a16:creationId xmlns:a16="http://schemas.microsoft.com/office/drawing/2014/main" id="{727B14AD-F8C4-A532-3586-0FAB3B200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284995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57" name="Line 853">
              <a:extLst>
                <a:ext uri="{FF2B5EF4-FFF2-40B4-BE49-F238E27FC236}">
                  <a16:creationId xmlns:a16="http://schemas.microsoft.com/office/drawing/2014/main" id="{60689268-0B9C-C444-787F-0F7305118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855" y="6261794"/>
              <a:ext cx="47883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78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58" name="Freeform 860">
              <a:extLst>
                <a:ext uri="{FF2B5EF4-FFF2-40B4-BE49-F238E27FC236}">
                  <a16:creationId xmlns:a16="http://schemas.microsoft.com/office/drawing/2014/main" id="{13F2947C-9370-20F3-6388-0C5313F12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94" y="5726420"/>
              <a:ext cx="228776" cy="96035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9" name="Freeform 860">
              <a:extLst>
                <a:ext uri="{FF2B5EF4-FFF2-40B4-BE49-F238E27FC236}">
                  <a16:creationId xmlns:a16="http://schemas.microsoft.com/office/drawing/2014/main" id="{CBD62CBC-E382-F49F-A639-887234A77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56" y="5575809"/>
              <a:ext cx="706011" cy="23941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F2B9DFE-095F-90AC-F7F8-433C71472DB8}"/>
                </a:ext>
              </a:extLst>
            </p:cNvPr>
            <p:cNvCxnSpPr/>
            <p:nvPr/>
          </p:nvCxnSpPr>
          <p:spPr>
            <a:xfrm>
              <a:off x="2114581" y="6206333"/>
              <a:ext cx="532036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860">
              <a:extLst>
                <a:ext uri="{FF2B5EF4-FFF2-40B4-BE49-F238E27FC236}">
                  <a16:creationId xmlns:a16="http://schemas.microsoft.com/office/drawing/2014/main" id="{32C9537F-775E-961E-646F-68EA5075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754" y="6241432"/>
              <a:ext cx="718250" cy="2197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2" name="Freeform 860">
              <a:extLst>
                <a:ext uri="{FF2B5EF4-FFF2-40B4-BE49-F238E27FC236}">
                  <a16:creationId xmlns:a16="http://schemas.microsoft.com/office/drawing/2014/main" id="{33D0A8E9-827B-BEB8-FE03-B2955AC9A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777" y="6210206"/>
              <a:ext cx="908041" cy="23810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3" name="Line 853">
              <a:extLst>
                <a:ext uri="{FF2B5EF4-FFF2-40B4-BE49-F238E27FC236}">
                  <a16:creationId xmlns:a16="http://schemas.microsoft.com/office/drawing/2014/main" id="{B88138D4-D485-228B-2DCE-6B8E757E01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418" y="6628844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64" name="Line 853">
              <a:extLst>
                <a:ext uri="{FF2B5EF4-FFF2-40B4-BE49-F238E27FC236}">
                  <a16:creationId xmlns:a16="http://schemas.microsoft.com/office/drawing/2014/main" id="{3E3EC145-A8D4-4043-2855-EEBDAC775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295" y="6625319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65" name="Line 853">
              <a:extLst>
                <a:ext uri="{FF2B5EF4-FFF2-40B4-BE49-F238E27FC236}">
                  <a16:creationId xmlns:a16="http://schemas.microsoft.com/office/drawing/2014/main" id="{FD7EB845-8F88-558C-0D2C-EAACD7EEA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580" y="5883948"/>
              <a:ext cx="1064074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8A0511D-57D5-3488-2181-6AF562DE7DE5}"/>
                </a:ext>
              </a:extLst>
            </p:cNvPr>
            <p:cNvGrpSpPr/>
            <p:nvPr/>
          </p:nvGrpSpPr>
          <p:grpSpPr>
            <a:xfrm>
              <a:off x="2187053" y="4858433"/>
              <a:ext cx="972422" cy="825254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74" name="Oval 859">
                <a:extLst>
                  <a:ext uri="{FF2B5EF4-FFF2-40B4-BE49-F238E27FC236}">
                    <a16:creationId xmlns:a16="http://schemas.microsoft.com/office/drawing/2014/main" id="{439D914F-DE2B-6665-660C-3EC4983AF8F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5" name="Oval 861">
                <a:extLst>
                  <a:ext uri="{FF2B5EF4-FFF2-40B4-BE49-F238E27FC236}">
                    <a16:creationId xmlns:a16="http://schemas.microsoft.com/office/drawing/2014/main" id="{A52ED648-5B95-5601-9355-085F1123CC5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6" name="Oval 862">
                <a:extLst>
                  <a:ext uri="{FF2B5EF4-FFF2-40B4-BE49-F238E27FC236}">
                    <a16:creationId xmlns:a16="http://schemas.microsoft.com/office/drawing/2014/main" id="{D51422D9-F65D-DD27-D007-9FC8267BCD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7" name="Oval 863">
                <a:extLst>
                  <a:ext uri="{FF2B5EF4-FFF2-40B4-BE49-F238E27FC236}">
                    <a16:creationId xmlns:a16="http://schemas.microsoft.com/office/drawing/2014/main" id="{7B562C9C-9575-1746-FD1E-8DD4410D5AF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8" name="Oval 863">
                <a:extLst>
                  <a:ext uri="{FF2B5EF4-FFF2-40B4-BE49-F238E27FC236}">
                    <a16:creationId xmlns:a16="http://schemas.microsoft.com/office/drawing/2014/main" id="{2C4601A8-75BB-C5A9-7EC8-E5B6D919EFB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4F0A6671-B04D-0923-96F2-0BC44F83AC1B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96" name="Freeform 860">
                  <a:extLst>
                    <a:ext uri="{FF2B5EF4-FFF2-40B4-BE49-F238E27FC236}">
                      <a16:creationId xmlns:a16="http://schemas.microsoft.com/office/drawing/2014/main" id="{E768C505-5A26-BE9F-514F-84BF6C9FC4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Rectangle 864">
                  <a:extLst>
                    <a:ext uri="{FF2B5EF4-FFF2-40B4-BE49-F238E27FC236}">
                      <a16:creationId xmlns:a16="http://schemas.microsoft.com/office/drawing/2014/main" id="{BBBF834B-37A2-A546-B42A-9FFF4E1180C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98" name="Freeform 865">
                  <a:extLst>
                    <a:ext uri="{FF2B5EF4-FFF2-40B4-BE49-F238E27FC236}">
                      <a16:creationId xmlns:a16="http://schemas.microsoft.com/office/drawing/2014/main" id="{EAF209ED-1A2A-23A5-E7F5-48FC505261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9" name="Freeform 866">
                  <a:extLst>
                    <a:ext uri="{FF2B5EF4-FFF2-40B4-BE49-F238E27FC236}">
                      <a16:creationId xmlns:a16="http://schemas.microsoft.com/office/drawing/2014/main" id="{51EEC7A9-380E-FFEE-0165-F81E0737A3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1B9CFDE2-5011-D125-ECCA-3EEAE0CE7CC0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83" name="Oval 878">
                  <a:extLst>
                    <a:ext uri="{FF2B5EF4-FFF2-40B4-BE49-F238E27FC236}">
                      <a16:creationId xmlns:a16="http://schemas.microsoft.com/office/drawing/2014/main" id="{9540C0A2-193E-EC3D-D289-BDE3749F0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4" name="Rectangle 880">
                  <a:extLst>
                    <a:ext uri="{FF2B5EF4-FFF2-40B4-BE49-F238E27FC236}">
                      <a16:creationId xmlns:a16="http://schemas.microsoft.com/office/drawing/2014/main" id="{C003E55F-F744-58F7-A80A-4B967FE94B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5" name="Oval 878">
                  <a:extLst>
                    <a:ext uri="{FF2B5EF4-FFF2-40B4-BE49-F238E27FC236}">
                      <a16:creationId xmlns:a16="http://schemas.microsoft.com/office/drawing/2014/main" id="{65C827A4-274B-4B15-11BE-CD61B80AC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6" name="Line 881">
                  <a:extLst>
                    <a:ext uri="{FF2B5EF4-FFF2-40B4-BE49-F238E27FC236}">
                      <a16:creationId xmlns:a16="http://schemas.microsoft.com/office/drawing/2014/main" id="{3B9D0478-A784-EB76-A1CC-85FFF4F2CA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7" name="Line 882">
                  <a:extLst>
                    <a:ext uri="{FF2B5EF4-FFF2-40B4-BE49-F238E27FC236}">
                      <a16:creationId xmlns:a16="http://schemas.microsoft.com/office/drawing/2014/main" id="{723F7C80-B3B3-610E-0512-894D3D5DA8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8" name="Rectangle 880">
                  <a:extLst>
                    <a:ext uri="{FF2B5EF4-FFF2-40B4-BE49-F238E27FC236}">
                      <a16:creationId xmlns:a16="http://schemas.microsoft.com/office/drawing/2014/main" id="{B5543C76-049D-B118-829C-313B28A99A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9" name="Oval 878">
                  <a:extLst>
                    <a:ext uri="{FF2B5EF4-FFF2-40B4-BE49-F238E27FC236}">
                      <a16:creationId xmlns:a16="http://schemas.microsoft.com/office/drawing/2014/main" id="{AC8EA037-AB45-9FAB-CD69-D5C81A27A0F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0" name="Line 882">
                  <a:extLst>
                    <a:ext uri="{FF2B5EF4-FFF2-40B4-BE49-F238E27FC236}">
                      <a16:creationId xmlns:a16="http://schemas.microsoft.com/office/drawing/2014/main" id="{8E243774-C3B5-3534-BAF2-DB188C5A6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1" name="Line 882">
                  <a:extLst>
                    <a:ext uri="{FF2B5EF4-FFF2-40B4-BE49-F238E27FC236}">
                      <a16:creationId xmlns:a16="http://schemas.microsoft.com/office/drawing/2014/main" id="{70BE312D-F54F-68A6-D05F-746943A367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2" name="Line 884">
                  <a:extLst>
                    <a:ext uri="{FF2B5EF4-FFF2-40B4-BE49-F238E27FC236}">
                      <a16:creationId xmlns:a16="http://schemas.microsoft.com/office/drawing/2014/main" id="{F00AFD62-4829-418D-9F7A-91187B18C4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Oval 885">
                  <a:extLst>
                    <a:ext uri="{FF2B5EF4-FFF2-40B4-BE49-F238E27FC236}">
                      <a16:creationId xmlns:a16="http://schemas.microsoft.com/office/drawing/2014/main" id="{B06FE1A3-66A1-00EB-9109-65FD00F76B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4" name="Line 881">
                  <a:extLst>
                    <a:ext uri="{FF2B5EF4-FFF2-40B4-BE49-F238E27FC236}">
                      <a16:creationId xmlns:a16="http://schemas.microsoft.com/office/drawing/2014/main" id="{06FE3532-C630-3D72-6746-D06D974D19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Line 882">
                  <a:extLst>
                    <a:ext uri="{FF2B5EF4-FFF2-40B4-BE49-F238E27FC236}">
                      <a16:creationId xmlns:a16="http://schemas.microsoft.com/office/drawing/2014/main" id="{A3AE7122-D782-87B6-D02A-13ED857A70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B01EB7E-B9A6-B581-FDF7-752E18908FEC}"/>
                </a:ext>
              </a:extLst>
            </p:cNvPr>
            <p:cNvGrpSpPr/>
            <p:nvPr/>
          </p:nvGrpSpPr>
          <p:grpSpPr>
            <a:xfrm>
              <a:off x="563879" y="6238796"/>
              <a:ext cx="434962" cy="326624"/>
              <a:chOff x="1012668" y="905028"/>
              <a:chExt cx="747559" cy="561359"/>
            </a:xfrm>
          </p:grpSpPr>
          <p:sp>
            <p:nvSpPr>
              <p:cNvPr id="70" name="Line 853">
                <a:extLst>
                  <a:ext uri="{FF2B5EF4-FFF2-40B4-BE49-F238E27FC236}">
                    <a16:creationId xmlns:a16="http://schemas.microsoft.com/office/drawing/2014/main" id="{EFB829BB-5E8C-C24D-8AAB-F8A389B75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71" name="Rectangle 876">
                <a:extLst>
                  <a:ext uri="{FF2B5EF4-FFF2-40B4-BE49-F238E27FC236}">
                    <a16:creationId xmlns:a16="http://schemas.microsoft.com/office/drawing/2014/main" id="{50223A35-8FC1-9254-7FD2-3788CAA9304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05028"/>
                <a:ext cx="112" cy="449622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72" name="Rectangle 873">
                <a:extLst>
                  <a:ext uri="{FF2B5EF4-FFF2-40B4-BE49-F238E27FC236}">
                    <a16:creationId xmlns:a16="http://schemas.microsoft.com/office/drawing/2014/main" id="{681B5124-C621-D93D-0475-2C68822C2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73" name="Freeform 875">
                <a:extLst>
                  <a:ext uri="{FF2B5EF4-FFF2-40B4-BE49-F238E27FC236}">
                    <a16:creationId xmlns:a16="http://schemas.microsoft.com/office/drawing/2014/main" id="{7ABE3E52-0CD2-C6E2-C69A-27AB52BB4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2E7918C-EC82-9940-6730-4DB292A6F075}"/>
                </a:ext>
              </a:extLst>
            </p:cNvPr>
            <p:cNvSpPr/>
            <p:nvPr/>
          </p:nvSpPr>
          <p:spPr>
            <a:xfrm>
              <a:off x="3798535" y="5736760"/>
              <a:ext cx="1620218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i="1" dirty="0">
                  <a:latin typeface="Times New Roman"/>
                  <a:cs typeface="Times New Roman"/>
                </a:rPr>
                <a:t>s</a:t>
              </a:r>
              <a:r>
                <a:rPr lang="en-US" sz="1700" baseline="-25000" dirty="0">
                  <a:latin typeface="Times New Roman"/>
                  <a:cs typeface="Times New Roman"/>
                </a:rPr>
                <a:t>0</a:t>
              </a:r>
              <a:r>
                <a:rPr lang="en-US" sz="1700" dirty="0">
                  <a:latin typeface="Times New Roman"/>
                  <a:ea typeface="Times New Roman"/>
                  <a:cs typeface="Times New Roman"/>
                </a:rPr>
                <a:t> = </a:t>
              </a:r>
              <a:r>
                <a:rPr lang="ro-RO" sz="1700" dirty="0"/>
                <a:t>{</a:t>
              </a:r>
              <a:r>
                <a:rPr lang="ro-RO" sz="1700" dirty="0">
                  <a:latin typeface="Calibri"/>
                </a:rPr>
                <a:t>loc(r1)=d3,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cargo(r1)=nil,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loc(c1)=d1</a:t>
              </a:r>
              <a:r>
                <a:rPr lang="ro-RO" sz="1700" dirty="0"/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9E2FA7E-A8F5-5C7A-D56E-F524A9B2F494}"/>
                </a:ext>
              </a:extLst>
            </p:cNvPr>
            <p:cNvCxnSpPr/>
            <p:nvPr/>
          </p:nvCxnSpPr>
          <p:spPr>
            <a:xfrm>
              <a:off x="3241859" y="5580542"/>
              <a:ext cx="65440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FE3F950-377D-9381-A868-76069DD135D9}"/>
              </a:ext>
            </a:extLst>
          </p:cNvPr>
          <p:cNvGrpSpPr>
            <a:grpSpLocks noChangeAspect="1"/>
          </p:cNvGrpSpPr>
          <p:nvPr/>
        </p:nvGrpSpPr>
        <p:grpSpPr>
          <a:xfrm>
            <a:off x="9365579" y="5120328"/>
            <a:ext cx="2528616" cy="1389888"/>
            <a:chOff x="9092408" y="5102469"/>
            <a:chExt cx="2818108" cy="1549011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B26D6DD-A216-CFA3-B5BD-3162AB3D39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53274" y="5102469"/>
              <a:ext cx="2657242" cy="1147446"/>
              <a:chOff x="5323352" y="4678231"/>
              <a:chExt cx="2952491" cy="1274940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7EFA606F-5AEF-1366-011D-22094D5F6DB3}"/>
                  </a:ext>
                </a:extLst>
              </p:cNvPr>
              <p:cNvGrpSpPr/>
              <p:nvPr/>
            </p:nvGrpSpPr>
            <p:grpSpPr>
              <a:xfrm>
                <a:off x="7288292" y="5578688"/>
                <a:ext cx="987551" cy="367987"/>
                <a:chOff x="8801532" y="4013715"/>
                <a:chExt cx="1371600" cy="511093"/>
              </a:xfrm>
            </p:grpSpPr>
            <p:sp>
              <p:nvSpPr>
                <p:cNvPr id="212" name="Lightning Bolt 211">
                  <a:extLst>
                    <a:ext uri="{FF2B5EF4-FFF2-40B4-BE49-F238E27FC236}">
                      <a16:creationId xmlns:a16="http://schemas.microsoft.com/office/drawing/2014/main" id="{C3389F16-CE40-B3E9-C9AF-491115399FB0}"/>
                    </a:ext>
                  </a:extLst>
                </p:cNvPr>
                <p:cNvSpPr/>
                <p:nvPr/>
              </p:nvSpPr>
              <p:spPr>
                <a:xfrm rot="19965343">
                  <a:off x="9139183" y="4118408"/>
                  <a:ext cx="619075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3" name="Freeform 860">
                  <a:extLst>
                    <a:ext uri="{FF2B5EF4-FFF2-40B4-BE49-F238E27FC236}">
                      <a16:creationId xmlns:a16="http://schemas.microsoft.com/office/drawing/2014/main" id="{50BD15B7-5139-53D3-BBEB-4DA354D97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1532" y="4026280"/>
                  <a:ext cx="1371600" cy="320040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12FEA7C0-B4F4-5F02-FE38-5B354A7CE806}"/>
                    </a:ext>
                  </a:extLst>
                </p:cNvPr>
                <p:cNvCxnSpPr/>
                <p:nvPr/>
              </p:nvCxnSpPr>
              <p:spPr>
                <a:xfrm>
                  <a:off x="9047075" y="4017699"/>
                  <a:ext cx="1124712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651D5505-858E-EDB1-CA10-640EB6353FCA}"/>
                    </a:ext>
                  </a:extLst>
                </p:cNvPr>
                <p:cNvCxnSpPr/>
                <p:nvPr/>
              </p:nvCxnSpPr>
              <p:spPr>
                <a:xfrm flipV="1">
                  <a:off x="9829800" y="4013715"/>
                  <a:ext cx="341987" cy="332605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23470186-B5BB-7673-1B8E-8B38160295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97725" y="4349095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E9172D17-4C01-9D7D-2565-DA6016F26C50}"/>
                  </a:ext>
                </a:extLst>
              </p:cNvPr>
              <p:cNvGrpSpPr/>
              <p:nvPr/>
            </p:nvGrpSpPr>
            <p:grpSpPr>
              <a:xfrm>
                <a:off x="5323352" y="5509529"/>
                <a:ext cx="1253855" cy="443642"/>
                <a:chOff x="6504246" y="3854161"/>
                <a:chExt cx="1741467" cy="616169"/>
              </a:xfrm>
            </p:grpSpPr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B23D2F41-B0D8-D446-837F-1AB77816396C}"/>
                    </a:ext>
                  </a:extLst>
                </p:cNvPr>
                <p:cNvGrpSpPr/>
                <p:nvPr/>
              </p:nvGrpSpPr>
              <p:grpSpPr>
                <a:xfrm>
                  <a:off x="6504246" y="3854161"/>
                  <a:ext cx="1589458" cy="616169"/>
                  <a:chOff x="6135946" y="3854161"/>
                  <a:chExt cx="1589458" cy="616169"/>
                </a:xfrm>
              </p:grpSpPr>
              <p:sp>
                <p:nvSpPr>
                  <p:cNvPr id="208" name="Lightning Bolt 207">
                    <a:extLst>
                      <a:ext uri="{FF2B5EF4-FFF2-40B4-BE49-F238E27FC236}">
                        <a16:creationId xmlns:a16="http://schemas.microsoft.com/office/drawing/2014/main" id="{2DD8A256-C1A9-8025-089B-C3C11B53AC20}"/>
                      </a:ext>
                    </a:extLst>
                  </p:cNvPr>
                  <p:cNvSpPr/>
                  <p:nvPr/>
                </p:nvSpPr>
                <p:spPr>
                  <a:xfrm rot="19965343">
                    <a:off x="6135946" y="4063930"/>
                    <a:ext cx="760257" cy="406400"/>
                  </a:xfrm>
                  <a:prstGeom prst="lightningBolt">
                    <a:avLst/>
                  </a:prstGeom>
                  <a:solidFill>
                    <a:srgbClr val="CDC9C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8C32F28-953E-0FCA-B336-B014C6DEE6B3}"/>
                      </a:ext>
                    </a:extLst>
                  </p:cNvPr>
                  <p:cNvCxnSpPr/>
                  <p:nvPr/>
                </p:nvCxnSpPr>
                <p:spPr>
                  <a:xfrm>
                    <a:off x="6591548" y="3854161"/>
                    <a:ext cx="1133856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BEB2361B-85D5-B224-BB22-9A91E40F3B16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V="1">
                    <a:off x="6173361" y="3859976"/>
                    <a:ext cx="423087" cy="41148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404781E3-16D0-127B-3811-01EDA74318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01786" y="4296856"/>
                    <a:ext cx="261014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7" name="Freeform 860">
                  <a:extLst>
                    <a:ext uri="{FF2B5EF4-FFF2-40B4-BE49-F238E27FC236}">
                      <a16:creationId xmlns:a16="http://schemas.microsoft.com/office/drawing/2014/main" id="{5452ECAE-3A08-386F-2245-8EC5FFE03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2378" y="3865501"/>
                  <a:ext cx="1723335" cy="429768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10" name="Line 853">
                <a:extLst>
                  <a:ext uri="{FF2B5EF4-FFF2-40B4-BE49-F238E27FC236}">
                    <a16:creationId xmlns:a16="http://schemas.microsoft.com/office/drawing/2014/main" id="{82BD154B-69F4-2635-543D-7C4FF67FF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7843" y="5947252"/>
                <a:ext cx="1316735" cy="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447800" contourW="6350" prstMaterial="legacyPlastic">
                <a:bevelT w="13500" h="13500" prst="angle"/>
                <a:bevelB w="13500" h="13500" prst="angle"/>
                <a:extrusionClr>
                  <a:srgbClr val="FBDFC1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b">
                <a:flatTx/>
              </a:bodyPr>
              <a:lstStyle/>
              <a:p>
                <a:r>
                  <a:rPr lang="en-US" sz="1700" dirty="0">
                    <a:latin typeface="Calibri" panose="020F0502020204030204" pitchFamily="34" charset="0"/>
                    <a:ea typeface="Times New Roman"/>
                    <a:cs typeface="Times New Roman"/>
                  </a:rPr>
                  <a:t>          d3</a:t>
                </a: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AFE752B3-C4F9-EFF0-6ADA-BCD0CBFE45F9}"/>
                  </a:ext>
                </a:extLst>
              </p:cNvPr>
              <p:cNvGrpSpPr/>
              <p:nvPr/>
            </p:nvGrpSpPr>
            <p:grpSpPr>
              <a:xfrm>
                <a:off x="6377267" y="4678231"/>
                <a:ext cx="1203321" cy="1021208"/>
                <a:chOff x="3906167" y="3324390"/>
                <a:chExt cx="1671281" cy="1418344"/>
              </a:xfrm>
              <a:solidFill>
                <a:srgbClr val="93D2FE"/>
              </a:solidFill>
            </p:grpSpPr>
            <p:sp>
              <p:nvSpPr>
                <p:cNvPr id="118" name="Oval 859">
                  <a:extLst>
                    <a:ext uri="{FF2B5EF4-FFF2-40B4-BE49-F238E27FC236}">
                      <a16:creationId xmlns:a16="http://schemas.microsoft.com/office/drawing/2014/main" id="{EFA0A2CE-F8C2-E2C2-B499-45835B022A0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80464" y="4434841"/>
                  <a:ext cx="137823" cy="1512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9" name="Oval 861">
                  <a:extLst>
                    <a:ext uri="{FF2B5EF4-FFF2-40B4-BE49-F238E27FC236}">
                      <a16:creationId xmlns:a16="http://schemas.microsoft.com/office/drawing/2014/main" id="{B0F666FB-68EE-AEDF-1F53-73E90941ABB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06168" y="4588788"/>
                  <a:ext cx="142659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0" name="Oval 862">
                  <a:extLst>
                    <a:ext uri="{FF2B5EF4-FFF2-40B4-BE49-F238E27FC236}">
                      <a16:creationId xmlns:a16="http://schemas.microsoft.com/office/drawing/2014/main" id="{68F9D09A-4326-ACA7-A8B2-7E61B149F2D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21673" y="4588788"/>
                  <a:ext cx="137823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1" name="Oval 863">
                  <a:extLst>
                    <a:ext uri="{FF2B5EF4-FFF2-40B4-BE49-F238E27FC236}">
                      <a16:creationId xmlns:a16="http://schemas.microsoft.com/office/drawing/2014/main" id="{77BD8B3D-2017-2A26-FFAB-84193F3B11C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1432" y="4586087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2" name="Oval 863">
                  <a:extLst>
                    <a:ext uri="{FF2B5EF4-FFF2-40B4-BE49-F238E27FC236}">
                      <a16:creationId xmlns:a16="http://schemas.microsoft.com/office/drawing/2014/main" id="{A2EE7B9C-D6F6-0259-1128-5C62C6E99DA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90648" y="4587968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62FA2AB2-A51B-9D2E-2ACC-91F3E0272120}"/>
                    </a:ext>
                  </a:extLst>
                </p:cNvPr>
                <p:cNvGrpSpPr/>
                <p:nvPr/>
              </p:nvGrpSpPr>
              <p:grpSpPr>
                <a:xfrm>
                  <a:off x="3906167" y="4047050"/>
                  <a:ext cx="1671281" cy="539042"/>
                  <a:chOff x="1320274" y="4580303"/>
                  <a:chExt cx="1671281" cy="467246"/>
                </a:xfrm>
                <a:grpFill/>
              </p:grpSpPr>
              <p:sp>
                <p:nvSpPr>
                  <p:cNvPr id="202" name="Freeform 860">
                    <a:extLst>
                      <a:ext uri="{FF2B5EF4-FFF2-40B4-BE49-F238E27FC236}">
                        <a16:creationId xmlns:a16="http://schemas.microsoft.com/office/drawing/2014/main" id="{895D7F9C-774D-E771-F061-3BF4EB4E2F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0274" y="4580303"/>
                    <a:ext cx="743865" cy="15664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3" name="Rectangle 864">
                    <a:extLst>
                      <a:ext uri="{FF2B5EF4-FFF2-40B4-BE49-F238E27FC236}">
                        <a16:creationId xmlns:a16="http://schemas.microsoft.com/office/drawing/2014/main" id="{8531BA7B-E1DD-8C58-79D7-8D6B89B6C48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20274" y="4736954"/>
                    <a:ext cx="557094" cy="310595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 panose="020F0502020204030204" pitchFamily="34" charset="0"/>
                        <a:ea typeface="Calibri"/>
                        <a:cs typeface="Calibri"/>
                      </a:rPr>
                      <a:t>r1</a:t>
                    </a:r>
                  </a:p>
                </p:txBody>
              </p:sp>
              <p:sp>
                <p:nvSpPr>
                  <p:cNvPr id="204" name="Freeform 865">
                    <a:extLst>
                      <a:ext uri="{FF2B5EF4-FFF2-40B4-BE49-F238E27FC236}">
                        <a16:creationId xmlns:a16="http://schemas.microsoft.com/office/drawing/2014/main" id="{FE1A5D42-C7A9-39B8-811A-00CD215196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580303"/>
                    <a:ext cx="186771" cy="467242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5" name="Freeform 866">
                    <a:extLst>
                      <a:ext uri="{FF2B5EF4-FFF2-40B4-BE49-F238E27FC236}">
                        <a16:creationId xmlns:a16="http://schemas.microsoft.com/office/drawing/2014/main" id="{3331A120-1CA3-C647-6879-497530CEC7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878539"/>
                    <a:ext cx="1114187" cy="168998"/>
                  </a:xfrm>
                  <a:custGeom>
                    <a:avLst/>
                    <a:gdLst>
                      <a:gd name="T0" fmla="*/ 0 w 288"/>
                      <a:gd name="T1" fmla="*/ 449 h 48"/>
                      <a:gd name="T2" fmla="*/ 2608 w 288"/>
                      <a:gd name="T3" fmla="*/ 449 h 48"/>
                      <a:gd name="T4" fmla="*/ 3133 w 288"/>
                      <a:gd name="T5" fmla="*/ 0 h 48"/>
                      <a:gd name="T6" fmla="*/ 524 w 288"/>
                      <a:gd name="T7" fmla="*/ 0 h 48"/>
                      <a:gd name="T8" fmla="*/ 0 w 288"/>
                      <a:gd name="T9" fmla="*/ 449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8"/>
                      <a:gd name="T17" fmla="*/ 288 w 28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8">
                        <a:moveTo>
                          <a:pt x="0" y="48"/>
                        </a:moveTo>
                        <a:lnTo>
                          <a:pt x="240" y="48"/>
                        </a:lnTo>
                        <a:lnTo>
                          <a:pt x="288" y="0"/>
                        </a:lnTo>
                        <a:lnTo>
                          <a:pt x="48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C08C836E-E4B1-68C2-A365-2B7D74E7C637}"/>
                    </a:ext>
                  </a:extLst>
                </p:cNvPr>
                <p:cNvGrpSpPr/>
                <p:nvPr/>
              </p:nvGrpSpPr>
              <p:grpSpPr>
                <a:xfrm>
                  <a:off x="4596370" y="3324390"/>
                  <a:ext cx="552654" cy="1188720"/>
                  <a:chOff x="1823226" y="3235632"/>
                  <a:chExt cx="552654" cy="1188720"/>
                </a:xfrm>
                <a:grpFill/>
              </p:grpSpPr>
              <p:sp>
                <p:nvSpPr>
                  <p:cNvPr id="125" name="Oval 878">
                    <a:extLst>
                      <a:ext uri="{FF2B5EF4-FFF2-40B4-BE49-F238E27FC236}">
                        <a16:creationId xmlns:a16="http://schemas.microsoft.com/office/drawing/2014/main" id="{A7352E94-2C02-DB24-6BA1-E55F091FB3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6977" y="439410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6" name="Rectangle 880">
                    <a:extLst>
                      <a:ext uri="{FF2B5EF4-FFF2-40B4-BE49-F238E27FC236}">
                        <a16:creationId xmlns:a16="http://schemas.microsoft.com/office/drawing/2014/main" id="{C6314FF1-30F4-C115-CB0A-196D8B9B9C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7548" y="3720625"/>
                    <a:ext cx="109828" cy="68636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7" name="Oval 878">
                    <a:extLst>
                      <a:ext uri="{FF2B5EF4-FFF2-40B4-BE49-F238E27FC236}">
                        <a16:creationId xmlns:a16="http://schemas.microsoft.com/office/drawing/2014/main" id="{9512D50E-D2C8-96BA-D044-C63474AB54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8534" y="370836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2" name="Line 881">
                    <a:extLst>
                      <a:ext uri="{FF2B5EF4-FFF2-40B4-BE49-F238E27FC236}">
                        <a16:creationId xmlns:a16="http://schemas.microsoft.com/office/drawing/2014/main" id="{63B751A5-3789-94B2-61D1-494FFE2253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7377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3" name="Line 882">
                    <a:extLst>
                      <a:ext uri="{FF2B5EF4-FFF2-40B4-BE49-F238E27FC236}">
                        <a16:creationId xmlns:a16="http://schemas.microsoft.com/office/drawing/2014/main" id="{BDD5D497-2792-B5FB-612C-79233DB5AF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23226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4" name="Rectangle 880">
                    <a:extLst>
                      <a:ext uri="{FF2B5EF4-FFF2-40B4-BE49-F238E27FC236}">
                        <a16:creationId xmlns:a16="http://schemas.microsoft.com/office/drawing/2014/main" id="{25D4FBED-5BE0-1C75-05DA-837AB66385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00000" flipH="1">
                    <a:off x="2086553" y="3275567"/>
                    <a:ext cx="66541" cy="85795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5" name="Oval 878">
                    <a:extLst>
                      <a:ext uri="{FF2B5EF4-FFF2-40B4-BE49-F238E27FC236}">
                        <a16:creationId xmlns:a16="http://schemas.microsoft.com/office/drawing/2014/main" id="{9C3A4667-8B15-CFE9-5CE0-1619FE862E1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00000" flipH="1">
                    <a:off x="2297586" y="3313681"/>
                    <a:ext cx="69069" cy="39007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6" name="Line 882">
                    <a:extLst>
                      <a:ext uri="{FF2B5EF4-FFF2-40B4-BE49-F238E27FC236}">
                        <a16:creationId xmlns:a16="http://schemas.microsoft.com/office/drawing/2014/main" id="{A5464145-C830-0AE9-BB29-C08F8C4FC2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08380" y="3235632"/>
                    <a:ext cx="166195" cy="553247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7" name="Line 882">
                    <a:extLst>
                      <a:ext uri="{FF2B5EF4-FFF2-40B4-BE49-F238E27FC236}">
                        <a16:creationId xmlns:a16="http://schemas.microsoft.com/office/drawing/2014/main" id="{7848336D-6981-384E-2BFA-C8420A5158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19974" y="3238739"/>
                    <a:ext cx="147328" cy="577282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8" name="Line 884">
                    <a:extLst>
                      <a:ext uri="{FF2B5EF4-FFF2-40B4-BE49-F238E27FC236}">
                        <a16:creationId xmlns:a16="http://schemas.microsoft.com/office/drawing/2014/main" id="{3D8277D4-7F5F-BA13-48FE-C60D615BF2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360577" y="3338154"/>
                    <a:ext cx="0" cy="103603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9" name="Oval 885">
                    <a:extLst>
                      <a:ext uri="{FF2B5EF4-FFF2-40B4-BE49-F238E27FC236}">
                        <a16:creationId xmlns:a16="http://schemas.microsoft.com/office/drawing/2014/main" id="{9F013DFE-DA10-DE03-7EEB-470257E684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343884" y="3447019"/>
                    <a:ext cx="31996" cy="70709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0" name="Line 881">
                    <a:extLst>
                      <a:ext uri="{FF2B5EF4-FFF2-40B4-BE49-F238E27FC236}">
                        <a16:creationId xmlns:a16="http://schemas.microsoft.com/office/drawing/2014/main" id="{746DF46C-9C05-1040-A418-C528B5C60C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148636" y="3292202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1" name="Line 882">
                    <a:extLst>
                      <a:ext uri="{FF2B5EF4-FFF2-40B4-BE49-F238E27FC236}">
                        <a16:creationId xmlns:a16="http://schemas.microsoft.com/office/drawing/2014/main" id="{3D5AF494-0094-C110-788A-A3F68BE0DB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H="1" flipV="1">
                    <a:off x="2087266" y="3256770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0517AEC-154C-0995-E210-81F833938DAE}"/>
                  </a:ext>
                </a:extLst>
              </p:cNvPr>
              <p:cNvGrpSpPr/>
              <p:nvPr/>
            </p:nvGrpSpPr>
            <p:grpSpPr>
              <a:xfrm>
                <a:off x="6990430" y="5198257"/>
                <a:ext cx="538242" cy="371128"/>
                <a:chOff x="1012668" y="950932"/>
                <a:chExt cx="747559" cy="515455"/>
              </a:xfrm>
            </p:grpSpPr>
            <p:sp>
              <p:nvSpPr>
                <p:cNvPr id="113" name="Line 853">
                  <a:extLst>
                    <a:ext uri="{FF2B5EF4-FFF2-40B4-BE49-F238E27FC236}">
                      <a16:creationId xmlns:a16="http://schemas.microsoft.com/office/drawing/2014/main" id="{61BF3C73-F3A0-1DEE-7CF5-C8D01B618D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2668" y="1130288"/>
                  <a:ext cx="600568" cy="7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Right">
                    <a:rot lat="60000" lon="0" rev="0"/>
                  </a:camera>
                  <a:lightRig rig="flat" dir="l"/>
                </a:scene3d>
                <a:sp3d extrusionH="266700" contourW="6350" prstMaterial="plastic">
                  <a:bevelT w="13500" h="13500" prst="angle"/>
                  <a:bevelB w="13500" h="13500" prst="angle"/>
                  <a:extrusionClr>
                    <a:srgbClr val="FDFEB5"/>
                  </a:extrusionClr>
                </a:sp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4" name="Rectangle 876">
                  <a:extLst>
                    <a:ext uri="{FF2B5EF4-FFF2-40B4-BE49-F238E27FC236}">
                      <a16:creationId xmlns:a16="http://schemas.microsoft.com/office/drawing/2014/main" id="{101103B4-6989-C7AB-3AAC-A1CCBB51001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59818" y="950932"/>
                  <a:ext cx="100" cy="403719"/>
                </a:xfrm>
                <a:prstGeom prst="rect">
                  <a:avLst/>
                </a:prstGeom>
                <a:solidFill>
                  <a:srgbClr val="FDFF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Calibri"/>
                  </a:endParaRPr>
                </a:p>
              </p:txBody>
            </p:sp>
            <p:sp>
              <p:nvSpPr>
                <p:cNvPr id="116" name="Rectangle 873">
                  <a:extLst>
                    <a:ext uri="{FF2B5EF4-FFF2-40B4-BE49-F238E27FC236}">
                      <a16:creationId xmlns:a16="http://schemas.microsoft.com/office/drawing/2014/main" id="{42959EC2-2ADA-560B-ACA4-3ECEB8942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023" y="1137440"/>
                  <a:ext cx="594305" cy="327629"/>
                </a:xfrm>
                <a:prstGeom prst="rect">
                  <a:avLst/>
                </a:prstGeom>
                <a:solidFill>
                  <a:srgbClr val="FDFF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3152" tIns="18288" rIns="73152" bIns="18288" anchor="ctr"/>
                <a:lstStyle/>
                <a:p>
                  <a:pPr algn="ctr"/>
                  <a:r>
                    <a:rPr lang="en-GB" sz="1700" dirty="0">
                      <a:latin typeface="Calibri" panose="020F0502020204030204" pitchFamily="34" charset="0"/>
                      <a:ea typeface="Times New Roman"/>
                      <a:cs typeface="Calibri"/>
                    </a:rPr>
                    <a:t>c1</a:t>
                  </a:r>
                </a:p>
              </p:txBody>
            </p:sp>
            <p:sp>
              <p:nvSpPr>
                <p:cNvPr id="117" name="Freeform 875">
                  <a:extLst>
                    <a:ext uri="{FF2B5EF4-FFF2-40B4-BE49-F238E27FC236}">
                      <a16:creationId xmlns:a16="http://schemas.microsoft.com/office/drawing/2014/main" id="{5761A852-62AE-B444-65BD-5BF25B9115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3923" y="989071"/>
                  <a:ext cx="146304" cy="477316"/>
                </a:xfrm>
                <a:custGeom>
                  <a:avLst/>
                  <a:gdLst>
                    <a:gd name="T0" fmla="*/ 0 w 48"/>
                    <a:gd name="T1" fmla="*/ 48 h 144"/>
                    <a:gd name="T2" fmla="*/ 48 w 48"/>
                    <a:gd name="T3" fmla="*/ 0 h 144"/>
                    <a:gd name="T4" fmla="*/ 48 w 48"/>
                    <a:gd name="T5" fmla="*/ 96 h 144"/>
                    <a:gd name="T6" fmla="*/ 0 w 48"/>
                    <a:gd name="T7" fmla="*/ 144 h 144"/>
                    <a:gd name="T8" fmla="*/ 0 w 48"/>
                    <a:gd name="T9" fmla="*/ 48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DFFB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11254AE-33AF-96E5-21AD-A4D36F7A981B}"/>
                </a:ext>
              </a:extLst>
            </p:cNvPr>
            <p:cNvSpPr/>
            <p:nvPr/>
          </p:nvSpPr>
          <p:spPr>
            <a:xfrm>
              <a:off x="9092408" y="6297537"/>
              <a:ext cx="269016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1700" i="1" dirty="0">
                  <a:latin typeface="Times New Roman"/>
                  <a:cs typeface="Times New Roman"/>
                </a:rPr>
                <a:t> g</a:t>
              </a:r>
              <a:r>
                <a:rPr lang="ro-RO" sz="1700" dirty="0">
                  <a:latin typeface="Times New Roman"/>
                  <a:cs typeface="Times New Roman"/>
                </a:rPr>
                <a:t> = {</a:t>
              </a:r>
              <a:r>
                <a:rPr lang="ro-RO" sz="1700" dirty="0">
                  <a:latin typeface="Calibri"/>
                  <a:cs typeface="Calibri"/>
                </a:rPr>
                <a:t>loc(r1)=d3, loc(c1)=r1</a:t>
              </a:r>
              <a:r>
                <a:rPr lang="ro-RO" sz="1700" dirty="0">
                  <a:latin typeface="Times New Roman"/>
                  <a:cs typeface="Times New Roman"/>
                </a:rPr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40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F034D0-9C88-594D-9078-CE16AADBF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84" y="4405980"/>
            <a:ext cx="4141928" cy="22679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 (BFS)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CC13E-AC29-2F49-9351-C5436DF6C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6442" y="1021278"/>
            <a:ext cx="4880757" cy="5512526"/>
          </a:xfrm>
        </p:spPr>
        <p:txBody>
          <a:bodyPr>
            <a:noAutofit/>
          </a:bodyPr>
          <a:lstStyle/>
          <a:p>
            <a:pPr marL="463550" indent="-463550">
              <a:buNone/>
              <a:tabLst>
                <a:tab pos="449263" algn="l"/>
              </a:tabLst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(</a:t>
            </a:r>
            <a:r>
              <a:rPr lang="en-US" sz="1800" i="1" dirty="0" err="1">
                <a:solidFill>
                  <a:srgbClr val="000000"/>
                </a:solidFill>
                <a:ea typeface="Helvetica"/>
                <a:cs typeface="Times New Roman"/>
              </a:rPr>
              <a:t>i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):	Select 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π,s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 ∈ 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Frontier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 that has the smallest length(π), i.e., smallest number of edges</a:t>
            </a:r>
          </a:p>
          <a:p>
            <a:pPr lvl="1">
              <a:tabLst>
                <a:tab pos="449263" algn="l"/>
              </a:tabLst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Possible tie-breaking rules:</a:t>
            </a:r>
          </a:p>
          <a:p>
            <a:pPr lvl="2">
              <a:tabLst>
                <a:tab pos="449263" algn="l"/>
              </a:tabLst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left-to-right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ea typeface="Helvetica"/>
              <a:cs typeface="Times New Roman"/>
            </a:endParaRPr>
          </a:p>
          <a:p>
            <a:pPr lvl="2">
              <a:tabLst>
                <a:tab pos="449263" algn="l"/>
              </a:tabLst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select smallest 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h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s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 - will discuss later</a:t>
            </a:r>
            <a:endParaRPr lang="en-US" sz="1800" dirty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  <a:p>
            <a:pPr marL="0" indent="0">
              <a:buNone/>
              <a:tabLst>
                <a:tab pos="449263" algn="l"/>
              </a:tabLst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ii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):	Remove every 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π,s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 ∈ </a:t>
            </a:r>
            <a:r>
              <a:rPr lang="en-US" sz="1800" i="1" dirty="0"/>
              <a:t>Children</a:t>
            </a:r>
            <a:r>
              <a:rPr lang="en-US" sz="1800" dirty="0"/>
              <a:t> ∪ </a:t>
            </a:r>
            <a:r>
              <a:rPr lang="en-US" sz="1800" i="1" dirty="0"/>
              <a:t>Frontier </a:t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such that 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s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 ∈ </a:t>
            </a:r>
            <a:r>
              <a:rPr lang="en-US" sz="1800" i="1" dirty="0"/>
              <a:t>Expanded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Thus expand states at most once</a:t>
            </a:r>
            <a:br>
              <a:rPr lang="en-US" sz="1800" baseline="-25000" dirty="0">
                <a:solidFill>
                  <a:srgbClr val="000000"/>
                </a:solidFill>
                <a:ea typeface="Helvetica"/>
                <a:cs typeface="Times New Roman"/>
              </a:rPr>
            </a:br>
            <a:endParaRPr lang="en-US" sz="1800" baseline="-25000" dirty="0">
              <a:solidFill>
                <a:srgbClr val="000000"/>
              </a:solidFill>
              <a:ea typeface="Helvetica"/>
              <a:cs typeface="Times New Roman"/>
            </a:endParaRPr>
          </a:p>
          <a:p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Properties</a:t>
            </a:r>
          </a:p>
          <a:p>
            <a:pPr lvl="1">
              <a:spcBef>
                <a:spcPts val="200"/>
              </a:spcBef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Terminates</a:t>
            </a:r>
          </a:p>
          <a:p>
            <a:pPr lvl="1">
              <a:spcBef>
                <a:spcPts val="200"/>
              </a:spcBef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Returns solution if one exists</a:t>
            </a:r>
          </a:p>
          <a:p>
            <a:pPr lvl="2">
              <a:spcBef>
                <a:spcPts val="200"/>
              </a:spcBef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shortest, but not least-cost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Worst-case complexity:</a:t>
            </a:r>
          </a:p>
          <a:p>
            <a:pPr lvl="2">
              <a:spcBef>
                <a:spcPts val="200"/>
              </a:spcBef>
            </a:pPr>
            <a:r>
              <a:rPr lang="en-US" sz="1800" dirty="0"/>
              <a:t>memory </a:t>
            </a:r>
            <a:r>
              <a:rPr lang="en-US" sz="1800" i="1" dirty="0"/>
              <a:t>O</a:t>
            </a:r>
            <a:r>
              <a:rPr lang="en-US" sz="1800" dirty="0"/>
              <a:t>(|</a:t>
            </a:r>
            <a:r>
              <a:rPr lang="en-US" sz="1800" i="1" dirty="0"/>
              <a:t>S</a:t>
            </a:r>
            <a:r>
              <a:rPr lang="en-US" sz="1800" dirty="0"/>
              <a:t>|), running time </a:t>
            </a:r>
            <a:r>
              <a:rPr lang="en-US" sz="1800" i="1" dirty="0"/>
              <a:t>O</a:t>
            </a:r>
            <a:r>
              <a:rPr lang="en-US" sz="1800" dirty="0"/>
              <a:t>(</a:t>
            </a:r>
            <a:r>
              <a:rPr lang="en-US" sz="1800" i="1" dirty="0" err="1"/>
              <a:t>b</a:t>
            </a:r>
            <a:r>
              <a:rPr lang="en-US" sz="1800" dirty="0" err="1"/>
              <a:t>|</a:t>
            </a:r>
            <a:r>
              <a:rPr lang="en-US" sz="1800" i="1" dirty="0" err="1"/>
              <a:t>S</a:t>
            </a:r>
            <a:r>
              <a:rPr lang="en-US" sz="1800" dirty="0"/>
              <a:t>|) </a:t>
            </a:r>
          </a:p>
          <a:p>
            <a:pPr lvl="3">
              <a:spcBef>
                <a:spcPts val="200"/>
              </a:spcBef>
            </a:pPr>
            <a:r>
              <a:rPr lang="en-US" sz="1800" i="1" dirty="0"/>
              <a:t>b</a:t>
            </a:r>
            <a:r>
              <a:rPr lang="en-US" sz="1800" dirty="0"/>
              <a:t> = max branching factor</a:t>
            </a:r>
          </a:p>
          <a:p>
            <a:pPr lvl="3">
              <a:spcBef>
                <a:spcPts val="200"/>
              </a:spcBef>
            </a:pPr>
            <a:r>
              <a:rPr lang="en-US" sz="1800" dirty="0"/>
              <a:t>|</a:t>
            </a:r>
            <a:r>
              <a:rPr lang="en-US" sz="1800" i="1" dirty="0"/>
              <a:t>S</a:t>
            </a:r>
            <a:r>
              <a:rPr lang="en-US" sz="1800" dirty="0"/>
              <a:t>| = number of states in </a:t>
            </a:r>
            <a:r>
              <a:rPr lang="en-US" sz="1800" i="1" dirty="0"/>
              <a:t>S</a:t>
            </a:r>
            <a:endParaRPr lang="en-US" sz="1800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019665-85D2-330D-A0AB-BBD67837A814}"/>
              </a:ext>
            </a:extLst>
          </p:cNvPr>
          <p:cNvGrpSpPr/>
          <p:nvPr/>
        </p:nvGrpSpPr>
        <p:grpSpPr>
          <a:xfrm>
            <a:off x="381616" y="951807"/>
            <a:ext cx="5316657" cy="4099695"/>
            <a:chOff x="203200" y="951807"/>
            <a:chExt cx="5316657" cy="4099695"/>
          </a:xfrm>
        </p:grpSpPr>
        <p:sp>
          <p:nvSpPr>
            <p:cNvPr id="7" name="Content Placeholder 5">
              <a:extLst>
                <a:ext uri="{FF2B5EF4-FFF2-40B4-BE49-F238E27FC236}">
                  <a16:creationId xmlns:a16="http://schemas.microsoft.com/office/drawing/2014/main" id="{8E52D3D2-2B6B-A662-93DE-79AB69ECF5A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3200" y="951807"/>
              <a:ext cx="5316657" cy="40996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>
                  <a:latin typeface="Calibri"/>
                </a:rPr>
                <a:t>Forward-Search-Det</a:t>
              </a:r>
              <a:r>
                <a:rPr lang="en-US" sz="1800" kern="0" dirty="0"/>
                <a:t>(</a:t>
              </a:r>
              <a:r>
                <a:rPr lang="en-US" sz="1800" kern="0" dirty="0" err="1"/>
                <a:t>Σ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s</a:t>
              </a:r>
              <a:r>
                <a:rPr lang="en-US" sz="1800" kern="0" baseline="-25000" dirty="0"/>
                <a:t>0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g</a:t>
              </a:r>
              <a:r>
                <a:rPr lang="en-US" sz="1800" kern="0" dirty="0"/>
                <a:t>)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i="1" kern="0" dirty="0"/>
                <a:t>Frontier</a:t>
              </a:r>
              <a:r>
                <a:rPr lang="en-US" sz="1800" kern="0" dirty="0"/>
                <a:t> ← {(⟨⟩, </a:t>
              </a:r>
              <a:r>
                <a:rPr lang="en-US" sz="1800" i="1" kern="0" dirty="0"/>
                <a:t>s</a:t>
              </a:r>
              <a:r>
                <a:rPr lang="en-US" sz="1800" kern="0" baseline="-25000" dirty="0"/>
                <a:t>0</a:t>
              </a:r>
              <a:r>
                <a:rPr lang="en-US" sz="1800" kern="0" dirty="0"/>
                <a:t>)}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i="1" kern="0" dirty="0"/>
                <a:t>Expanded </a:t>
              </a:r>
              <a:r>
                <a:rPr lang="en-US" sz="1800" kern="0" dirty="0"/>
                <a:t>← ∅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b="1" kern="0" dirty="0"/>
                <a:t>while</a:t>
              </a:r>
              <a:r>
                <a:rPr lang="en-US" sz="1800" kern="0" dirty="0"/>
                <a:t> 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≠ ∅ </a:t>
              </a:r>
              <a:r>
                <a:rPr lang="en-US" sz="1800" b="1" kern="0" dirty="0"/>
                <a:t>do</a:t>
              </a:r>
              <a:r>
                <a:rPr lang="en-US" sz="1800" kern="0" dirty="0"/>
                <a:t> 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select a node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= (π, s) ∈ </a:t>
              </a:r>
              <a:r>
                <a:rPr lang="en-US" sz="1800" i="1" kern="0" dirty="0"/>
                <a:t>Frontier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i="1" dirty="0"/>
                <a:t>		</a:t>
              </a:r>
              <a:r>
                <a:rPr lang="en-US" sz="1800" kern="0" dirty="0"/>
                <a:t>remove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from </a:t>
              </a:r>
              <a:r>
                <a:rPr lang="en-US" sz="1800" i="1" kern="0" dirty="0"/>
                <a:t>Frontier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add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to </a:t>
              </a:r>
              <a:r>
                <a:rPr lang="en-US" sz="1800" i="1" kern="0" dirty="0"/>
                <a:t>Expanded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b="1" kern="0" dirty="0"/>
                <a:t>if</a:t>
              </a:r>
              <a:r>
                <a:rPr lang="en-US" sz="1800" kern="0" dirty="0"/>
                <a:t> </a:t>
              </a:r>
              <a:r>
                <a:rPr lang="en-US" sz="1800" i="1" kern="0" dirty="0"/>
                <a:t>s </a:t>
              </a:r>
              <a:r>
                <a:rPr lang="en-US" sz="1800" kern="0" dirty="0"/>
                <a:t>satisfies </a:t>
              </a:r>
              <a:r>
                <a:rPr lang="en-US" sz="1800" i="1" kern="0" dirty="0"/>
                <a:t>g</a:t>
              </a:r>
              <a:r>
                <a:rPr lang="en-US" sz="1800" kern="0" dirty="0"/>
                <a:t> </a:t>
              </a:r>
              <a:r>
                <a:rPr lang="en-US" sz="1800" b="1" kern="0" dirty="0"/>
                <a:t>then</a:t>
              </a:r>
              <a:r>
                <a:rPr lang="en-US" sz="1800" kern="0" dirty="0"/>
                <a:t> </a:t>
              </a:r>
              <a:r>
                <a:rPr lang="en-US" sz="1800" b="1" kern="0" dirty="0"/>
                <a:t>return</a:t>
              </a:r>
              <a:r>
                <a:rPr lang="en-US" sz="1800" kern="0" dirty="0"/>
                <a:t> </a:t>
              </a:r>
              <a:r>
                <a:rPr lang="en-US" sz="1800" i="1" kern="0" dirty="0"/>
                <a:t>π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i="1" kern="0" dirty="0"/>
                <a:t>Children </a:t>
              </a:r>
              <a:r>
                <a:rPr lang="en-US" sz="1800" kern="0" dirty="0"/>
                <a:t>← {(</a:t>
              </a:r>
              <a:r>
                <a:rPr lang="en-US" sz="1800" i="1" kern="0" dirty="0"/>
                <a:t>π</a:t>
              </a:r>
              <a:r>
                <a:rPr lang="en-US" sz="1800" i="1" dirty="0"/>
                <a:t>·</a:t>
              </a:r>
              <a:r>
                <a:rPr lang="en-US" sz="1800" i="1" kern="0" dirty="0"/>
                <a:t>a</a:t>
              </a:r>
              <a:r>
                <a:rPr lang="en-US" sz="1800" kern="0" dirty="0"/>
                <a:t>, </a:t>
              </a:r>
              <a:r>
                <a:rPr lang="en-US" sz="1800" i="1" kern="0" dirty="0" err="1"/>
                <a:t>γ</a:t>
              </a:r>
              <a:r>
                <a:rPr lang="en-US" sz="1800" kern="0" dirty="0"/>
                <a:t>(</a:t>
              </a:r>
              <a:r>
                <a:rPr lang="en-US" sz="1800" i="1" kern="0" dirty="0" err="1"/>
                <a:t>s</a:t>
              </a:r>
              <a:r>
                <a:rPr lang="en-US" sz="1800" kern="0" dirty="0" err="1"/>
                <a:t>,</a:t>
              </a:r>
              <a:r>
                <a:rPr lang="en-US" sz="1800" i="1" kern="0" dirty="0" err="1"/>
                <a:t>a</a:t>
              </a:r>
              <a:r>
                <a:rPr lang="en-US" sz="1800" kern="0" dirty="0"/>
                <a:t>)) | </a:t>
              </a:r>
              <a:r>
                <a:rPr lang="en-US" sz="1800" i="1" dirty="0"/>
                <a:t>a</a:t>
              </a:r>
              <a:r>
                <a:rPr lang="en-US" sz="1800" baseline="-25000" dirty="0"/>
                <a:t> </a:t>
              </a:r>
              <a:r>
                <a:rPr lang="en-US" sz="1800" dirty="0"/>
                <a:t>∈</a:t>
              </a:r>
              <a:r>
                <a:rPr lang="en-US" sz="1800" baseline="-25000" dirty="0"/>
                <a:t> </a:t>
              </a:r>
              <a:r>
                <a:rPr lang="en-US" sz="1800" i="1" dirty="0"/>
                <a:t>Applicable</a:t>
              </a:r>
              <a:r>
                <a:rPr lang="en-US" sz="1800" dirty="0"/>
                <a:t>(</a:t>
              </a:r>
              <a:r>
                <a:rPr lang="en-US" sz="1800" i="1" dirty="0"/>
                <a:t>s</a:t>
              </a:r>
              <a:r>
                <a:rPr lang="en-US" sz="1800" dirty="0"/>
                <a:t>)</a:t>
              </a:r>
              <a:r>
                <a:rPr lang="en-US" sz="1800" kern="0" dirty="0"/>
                <a:t>} 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prune 0 or more nodes from</a:t>
              </a:r>
              <a:br>
                <a:rPr lang="en-US" sz="1800" kern="0" dirty="0"/>
              </a:br>
              <a:r>
                <a:rPr lang="en-US" sz="1800" kern="0" dirty="0"/>
                <a:t>			</a:t>
              </a:r>
              <a:r>
                <a:rPr lang="en-US" sz="1800" i="1" kern="0" dirty="0"/>
                <a:t>Children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Frontier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Expanded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← 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∪ </a:t>
              </a:r>
              <a:r>
                <a:rPr lang="en-US" sz="1800" i="1" kern="0" dirty="0"/>
                <a:t>Children	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b="1" kern="0" dirty="0"/>
                <a:t>return</a:t>
              </a:r>
              <a:r>
                <a:rPr lang="en-US" sz="1800" kern="0" dirty="0"/>
                <a:t> </a:t>
              </a:r>
              <a:r>
                <a:rPr lang="en-US" sz="1800" kern="0" dirty="0">
                  <a:latin typeface="Calibri"/>
                  <a:cs typeface="Calibri"/>
                </a:rPr>
                <a:t>failure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4" name="Content Placeholder 5">
              <a:extLst>
                <a:ext uri="{FF2B5EF4-FFF2-40B4-BE49-F238E27FC236}">
                  <a16:creationId xmlns:a16="http://schemas.microsoft.com/office/drawing/2014/main" id="{3948854C-60BD-EF99-74EE-8AB61BE6EC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3201" y="2207940"/>
              <a:ext cx="521628" cy="2687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(</a:t>
              </a:r>
              <a:r>
                <a:rPr lang="en-US" sz="1800" i="1" kern="0" dirty="0" err="1"/>
                <a:t>i</a:t>
              </a:r>
              <a:r>
                <a:rPr lang="en-US" sz="1800" kern="0" dirty="0"/>
                <a:t>)</a:t>
              </a:r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(</a:t>
              </a:r>
              <a:r>
                <a:rPr lang="en-US" sz="1800" i="1" kern="0" dirty="0" err="1"/>
                <a:t>ii</a:t>
              </a:r>
              <a:r>
                <a:rPr lang="en-US" sz="1800" kern="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4142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2E2956-5FB7-249D-59F4-276DA1734A82}"/>
              </a:ext>
            </a:extLst>
          </p:cNvPr>
          <p:cNvSpPr txBox="1">
            <a:spLocks/>
          </p:cNvSpPr>
          <p:nvPr/>
        </p:nvSpPr>
        <p:spPr bwMode="auto">
          <a:xfrm>
            <a:off x="105823" y="56053"/>
            <a:ext cx="7248966" cy="5512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sz="1600" kern="0" dirty="0">
                <a:latin typeface="Calibri"/>
                <a:cs typeface="Calibri"/>
              </a:rPr>
              <a:t>RPG-Landmarks</a:t>
            </a:r>
            <a:r>
              <a:rPr lang="en-US" sz="1600" kern="0" dirty="0">
                <a:cs typeface="Times New Roman"/>
              </a:rPr>
              <a:t>(Σ,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kern="0" dirty="0">
                <a:cs typeface="Times New Roman"/>
              </a:rPr>
              <a:t>, </a:t>
            </a:r>
            <a:r>
              <a:rPr lang="en-US" sz="1600" i="1" kern="0" dirty="0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⟨</a:t>
            </a:r>
            <a:r>
              <a:rPr lang="en-US" sz="1600" kern="0" dirty="0" err="1">
                <a:cs typeface="Times New Roman"/>
              </a:rPr>
              <a:t>all literals in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 err="1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⟩; </a:t>
            </a:r>
            <a:r>
              <a:rPr lang="en-US" sz="1600" i="1" kern="0" dirty="0">
                <a:cs typeface="Times New Roman"/>
              </a:rPr>
              <a:t>Examined </a:t>
            </a:r>
            <a:r>
              <a:rPr lang="en-US" sz="1600" kern="0" dirty="0"/>
              <a:t>←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 dirty="0">
                <a:cs typeface="Times New Roman"/>
              </a:rPr>
              <a:t>while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Queue </a:t>
            </a:r>
            <a:r>
              <a:rPr lang="en-US" sz="1600" kern="0" dirty="0">
                <a:cs typeface="Times New Roman"/>
              </a:rPr>
              <a:t>≠ ⟨⟩</a:t>
            </a:r>
            <a:r>
              <a:rPr lang="en-US" sz="1600" b="1" kern="0" dirty="0">
                <a:latin typeface="Times New Roman Regular" charset="0"/>
                <a:cs typeface="Times New Roman Regular" charset="0"/>
              </a:rPr>
              <a:t> do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 ← </a:t>
            </a:r>
            <a:r>
              <a:rPr lang="en-US" sz="1600" kern="0" dirty="0">
                <a:latin typeface="Calibri" panose="020F0502020204030204" pitchFamily="34" charset="0"/>
                <a:cs typeface="Times New Roman"/>
              </a:rPr>
              <a:t>pop</a:t>
            </a:r>
            <a:r>
              <a:rPr lang="en-US" sz="1600" kern="0" dirty="0">
                <a:cs typeface="Times New Roman"/>
              </a:rPr>
              <a:t>(</a:t>
            </a: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>
                <a:latin typeface="Times New Roman" panose="02020603050405020304" pitchFamily="18" charset="0"/>
              </a:rPr>
              <a:t>if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φ</a:t>
            </a:r>
            <a:r>
              <a:rPr lang="en-US" sz="1600" kern="0">
                <a:latin typeface="Times New Roman" panose="02020603050405020304" pitchFamily="18" charset="0"/>
              </a:rPr>
              <a:t> ∉ </a:t>
            </a:r>
            <a:r>
              <a:rPr lang="en-US" sz="1600" i="1" kern="0">
                <a:latin typeface="Times New Roman" panose="02020603050405020304" pitchFamily="18" charset="0"/>
              </a:rPr>
              <a:t>Examined </a:t>
            </a:r>
            <a:r>
              <a:rPr lang="en-US" sz="1600" kern="0">
                <a:latin typeface="Times New Roman" panose="02020603050405020304" pitchFamily="18" charset="0"/>
              </a:rPr>
              <a:t>and </a:t>
            </a:r>
            <a:r>
              <a:rPr lang="en-US" sz="1600" i="1" kern="0">
                <a:latin typeface="Times New Roman" panose="02020603050405020304" pitchFamily="18" charset="0"/>
              </a:rPr>
              <a:t>s</a:t>
            </a:r>
            <a:r>
              <a:rPr lang="en-US" sz="1600" kern="0" baseline="-25000">
                <a:latin typeface="Times New Roman" panose="02020603050405020304" pitchFamily="18" charset="0"/>
              </a:rPr>
              <a:t>0</a:t>
            </a:r>
            <a:r>
              <a:rPr lang="en-US" sz="1600" kern="0">
                <a:latin typeface="Times New Roman" panose="02020603050405020304" pitchFamily="18" charset="0"/>
              </a:rPr>
              <a:t> ⊭ </a:t>
            </a:r>
            <a:r>
              <a:rPr lang="en-US" sz="1600" i="1" kern="0" dirty="0" err="1"/>
              <a:t>φ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b="1" kern="0">
                <a:latin typeface="Times New Roman" panose="02020603050405020304" pitchFamily="18" charset="0"/>
              </a:rPr>
              <a:t>then </a:t>
            </a:r>
            <a:endParaRPr lang="en-US" sz="1600" i="1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1: look for an “action landmark”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R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{actions whose effects include a literal in </a:t>
            </a: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generate RPG from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i="1" kern="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using </a:t>
            </a:r>
            <a:r>
              <a:rPr lang="en-US" sz="1600" i="1" kern="0" dirty="0">
                <a:cs typeface="Times New Roman"/>
              </a:rPr>
              <a:t>A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∖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R</a:t>
            </a:r>
            <a:r>
              <a:rPr lang="en-US" sz="1600" kern="0" dirty="0">
                <a:cs typeface="Times New Roman"/>
              </a:rPr>
              <a:t>, stopping when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>
                <a:cs typeface="Times New Roman"/>
                <a:sym typeface="Wingdings"/>
              </a:rPr>
              <a:t>=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–</a:t>
            </a:r>
            <a:r>
              <a:rPr lang="en-US" sz="1600" kern="0" baseline="-25000" dirty="0">
                <a:cs typeface="Times New Roman"/>
                <a:sym typeface="Wingdings"/>
              </a:rPr>
              <a:t>1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>
                <a:latin typeface="Times New Roman" panose="02020603050405020304" pitchFamily="18" charset="0"/>
              </a:rPr>
              <a:t>// ŝ</a:t>
            </a:r>
            <a:r>
              <a:rPr lang="en-US" sz="1600" i="1" kern="0" baseline="-25000">
                <a:latin typeface="Times New Roman" panose="02020603050405020304" pitchFamily="18" charset="0"/>
              </a:rPr>
              <a:t>k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now includes every atom that’s achievable without R</a:t>
            </a:r>
            <a:br>
              <a:rPr lang="en-US" sz="1600" kern="0">
                <a:latin typeface="Times New Roman" panose="02020603050405020304" pitchFamily="18" charset="0"/>
              </a:rPr>
            </a:b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/>
              <a:t> ← {all actions in </a:t>
            </a:r>
            <a:r>
              <a:rPr lang="en-US" sz="1600" i="1" kern="0" dirty="0"/>
              <a:t>R</a:t>
            </a:r>
            <a:r>
              <a:rPr lang="en-US" sz="1600" kern="0" dirty="0"/>
              <a:t> that are r-applicable in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kern="0" dirty="0"/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if </a:t>
            </a: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>
                <a:cs typeface="Times New Roman"/>
              </a:rPr>
              <a:t> =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  <a:r>
              <a:rPr lang="en-US" sz="1600" kern="0" dirty="0">
                <a:cs typeface="Times New Roman"/>
              </a:rPr>
              <a:t> then return </a:t>
            </a:r>
            <a:r>
              <a:rPr lang="en-US" sz="1600" kern="0" dirty="0">
                <a:latin typeface="Calibri"/>
                <a:cs typeface="Calibri"/>
              </a:rPr>
              <a:t>failure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2: get new landmarks from actions’ preconditions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 err="1"/>
              <a:t>Φ</a:t>
            </a:r>
            <a:r>
              <a:rPr lang="en-US" sz="1600" kern="0" dirty="0"/>
              <a:t> ← {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1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2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kern="0" dirty="0">
                <a:ea typeface="ＭＳ ゴシック"/>
                <a:cs typeface="Times New Roman"/>
              </a:rPr>
              <a:t>…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m</a:t>
            </a:r>
            <a:r>
              <a:rPr lang="en-US" sz="1600" kern="0" dirty="0"/>
              <a:t> | </a:t>
            </a:r>
            <a:r>
              <a:rPr lang="en-US" sz="1600" i="1" kern="0" dirty="0"/>
              <a:t>m </a:t>
            </a:r>
            <a:r>
              <a:rPr lang="en-US" sz="1600" kern="0" dirty="0"/>
              <a:t>≤ 4, 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is a precondition of at least one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</a:t>
            </a:r>
            <a:r>
              <a:rPr lang="en-US" sz="1600" kern="0" dirty="0"/>
              <a:t>, and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 </a:t>
            </a:r>
            <a:r>
              <a:rPr lang="en-US" sz="1600" kern="0" dirty="0"/>
              <a:t>has at least one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as a precondition}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/>
              <a:t>append to </a:t>
            </a:r>
            <a:r>
              <a:rPr lang="en-US" sz="1600" i="1" kern="0" dirty="0"/>
              <a:t>Queue every </a:t>
            </a:r>
            <a:r>
              <a:rPr lang="en-US" sz="1600" i="1" kern="0" dirty="0" err="1"/>
              <a:t>φ</a:t>
            </a:r>
            <a:r>
              <a:rPr lang="en-US" sz="1600" kern="0" dirty="0"/>
              <a:t> ∈ </a:t>
            </a:r>
            <a:r>
              <a:rPr lang="en-US" sz="1600" kern="0" dirty="0" err="1"/>
              <a:t>Φ</a:t>
            </a:r>
            <a:r>
              <a:rPr lang="en-US" sz="1600" kern="0" dirty="0"/>
              <a:t> that isn’t subsumed by another </a:t>
            </a:r>
            <a:r>
              <a:rPr lang="en-US" sz="1600" i="1" kern="0" dirty="0" err="1"/>
              <a:t>φ</a:t>
            </a:r>
            <a:r>
              <a:rPr lang="en-US" sz="1600" kern="0" dirty="0"/>
              <a:t>′</a:t>
            </a:r>
            <a:r>
              <a:rPr lang="en-US" sz="1600" kern="0" baseline="-25000" dirty="0"/>
              <a:t> </a:t>
            </a:r>
            <a:r>
              <a:rPr lang="en-US" sz="1600" kern="0" dirty="0"/>
              <a:t>∈</a:t>
            </a:r>
            <a:r>
              <a:rPr lang="en-US" sz="1600" kern="0" baseline="-25000" dirty="0"/>
              <a:t> </a:t>
            </a:r>
            <a:r>
              <a:rPr lang="en-US" sz="1600" kern="0" dirty="0" err="1"/>
              <a:t>Φ</a:t>
            </a:r>
            <a:r>
              <a:rPr lang="en-US" sz="1600" kern="0" dirty="0"/>
              <a:t> </a:t>
            </a:r>
          </a:p>
          <a:p>
            <a:pPr marL="809626" lvl="3" indent="0">
              <a:spcBef>
                <a:spcPts val="400"/>
              </a:spcBef>
              <a:buNone/>
            </a:pPr>
            <a:r>
              <a:rPr lang="en-US" sz="1600" kern="0" dirty="0">
                <a:cs typeface="Times New Roman"/>
              </a:rPr>
              <a:t>add </a:t>
            </a:r>
            <a:r>
              <a:rPr lang="en-US" sz="1600" i="1" kern="0" dirty="0">
                <a:cs typeface="Times New Roman"/>
              </a:rPr>
              <a:t>φ </a:t>
            </a:r>
            <a:r>
              <a:rPr lang="en-US" sz="1600" kern="0" dirty="0">
                <a:cs typeface="Times New Roman"/>
              </a:rPr>
              <a:t>to </a:t>
            </a:r>
            <a:r>
              <a:rPr lang="en-US" sz="1600" i="1" kern="0" dirty="0">
                <a:cs typeface="Times New Roman"/>
              </a:rPr>
              <a:t>Examined</a:t>
            </a:r>
            <a:endParaRPr lang="en-US" sz="1600" i="1" kern="0" dirty="0"/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return </a:t>
            </a:r>
            <a:r>
              <a:rPr lang="en-US" sz="1600" i="1" kern="0" dirty="0">
                <a:cs typeface="Times New Roman"/>
              </a:rPr>
              <a:t>Examined</a:t>
            </a: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503334" y="93131"/>
            <a:ext cx="2506134" cy="558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C03C986E-97DF-E84A-B8B4-73F88F7CD527}"/>
              </a:ext>
            </a:extLst>
          </p:cNvPr>
          <p:cNvSpPr txBox="1">
            <a:spLocks/>
          </p:cNvSpPr>
          <p:nvPr/>
        </p:nvSpPr>
        <p:spPr bwMode="auto">
          <a:xfrm>
            <a:off x="9346233" y="495175"/>
            <a:ext cx="2806744" cy="394712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>
                <a:latin typeface="Times New Roman"/>
                <a:cs typeface="Times New Roman"/>
              </a:rPr>
              <a:t>c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r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move</a:t>
            </a:r>
            <a:r>
              <a:rPr lang="en-US" sz="1800" dirty="0"/>
              <a:t>(</a:t>
            </a:r>
            <a:r>
              <a:rPr lang="en-US" sz="1800" i="1" dirty="0"/>
              <a:t>r, d, e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/>
              <a:t>e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unload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)=</a:t>
            </a:r>
            <a:r>
              <a:rPr lang="en-US" sz="1800" i="1" dirty="0"/>
              <a:t>r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 </a:t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en-US" sz="1800" dirty="0"/>
              <a:t>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dirty="0">
                <a:latin typeface="Calibri"/>
                <a:cs typeface="Calibri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l</a:t>
            </a:r>
            <a:br>
              <a:rPr lang="en-US" sz="1800" i="1" baseline="-25000" dirty="0"/>
            </a:br>
            <a:br>
              <a:rPr lang="en-US" sz="1800" i="1" baseline="-25000" dirty="0"/>
            </a:br>
            <a:r>
              <a:rPr lang="en-US" sz="1800" i="1" dirty="0"/>
              <a:t>r</a:t>
            </a:r>
            <a:r>
              <a:rPr lang="en-US" sz="1800" dirty="0"/>
              <a:t> ∈ </a:t>
            </a:r>
            <a:r>
              <a:rPr lang="en-US" sz="1800" i="1" dirty="0"/>
              <a:t>Robots</a:t>
            </a:r>
            <a:br>
              <a:rPr lang="en-US" sz="1800" dirty="0"/>
            </a:br>
            <a:r>
              <a:rPr lang="en-US" sz="1800" i="1" dirty="0"/>
              <a:t>c</a:t>
            </a:r>
            <a:r>
              <a:rPr lang="en-US" sz="1800" dirty="0"/>
              <a:t> ∈ </a:t>
            </a:r>
            <a:r>
              <a:rPr lang="en-US" sz="1800" i="1" dirty="0"/>
              <a:t>Containers</a:t>
            </a:r>
            <a:br>
              <a:rPr lang="en-US" sz="1800" dirty="0"/>
            </a:br>
            <a:r>
              <a:rPr lang="en-US" sz="1800" i="1" dirty="0" err="1"/>
              <a:t>l,d,e</a:t>
            </a:r>
            <a:r>
              <a:rPr lang="en-US" sz="1800" dirty="0"/>
              <a:t> ∈ </a:t>
            </a:r>
            <a:r>
              <a:rPr lang="en-US" sz="1800" i="1" dirty="0" err="1"/>
              <a:t>Locs</a:t>
            </a:r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5109CE-BB0F-C63B-C72D-FE3378DC9CE5}"/>
              </a:ext>
            </a:extLst>
          </p:cNvPr>
          <p:cNvSpPr/>
          <p:nvPr/>
        </p:nvSpPr>
        <p:spPr bwMode="auto">
          <a:xfrm>
            <a:off x="942493" y="3509936"/>
            <a:ext cx="5770263" cy="165512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B0DB09-ADA0-6821-79BC-06A3F4A1D893}"/>
              </a:ext>
            </a:extLst>
          </p:cNvPr>
          <p:cNvSpPr/>
          <p:nvPr/>
        </p:nvSpPr>
        <p:spPr>
          <a:xfrm>
            <a:off x="5830648" y="669164"/>
            <a:ext cx="3451716" cy="2841804"/>
          </a:xfrm>
          <a:prstGeom prst="rect">
            <a:avLst/>
          </a:prstGeom>
          <a:noFill/>
          <a:ln>
            <a:solidFill>
              <a:srgbClr val="21985D"/>
            </a:solidFill>
          </a:ln>
        </p:spPr>
        <p:txBody>
          <a:bodyPr wrap="square" rIns="0">
            <a:spAutoFit/>
          </a:bodyPr>
          <a:lstStyle/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solidFill>
                  <a:srgbClr val="C00000"/>
                </a:solidFill>
                <a:latin typeface="Times New Roman" charset="0"/>
                <a:cs typeface="Calibri"/>
              </a:rPr>
              <a:t>Queue</a:t>
            </a:r>
            <a: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  <a:t> = ⟨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/>
              </a:rPr>
              <a:t>loc(r1)=d2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  <a:t>∨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/>
              </a:rPr>
              <a:t> loc(r1)=d3</a:t>
            </a:r>
            <a: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  <a:t>⟩</a:t>
            </a:r>
            <a:b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</a:br>
            <a:endParaRPr lang="en-US" i="1" dirty="0">
              <a:solidFill>
                <a:srgbClr val="C00000"/>
              </a:solidFill>
              <a:latin typeface="Times New Roman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Examined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ro-RO" dirty="0">
                <a:latin typeface="Calibri"/>
                <a:cs typeface="Calibri"/>
              </a:rPr>
              <a:t>loc(c1)=r1,</a:t>
            </a:r>
            <a:r>
              <a:rPr lang="ro-RO" baseline="-25000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/>
              </a:rPr>
              <a:t>loc(r1)=d1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dirty="0">
              <a:latin typeface="Times New Roman Regular" charset="0"/>
              <a:cs typeface="Times New Roman Regular" charset="0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 Regular" charset="0"/>
                <a:cs typeface="Times New Roman"/>
              </a:rPr>
              <a:t>φ</a:t>
            </a:r>
            <a:r>
              <a:rPr lang="en-US" dirty="0">
                <a:latin typeface="Times New Roman Regular" charset="0"/>
                <a:cs typeface="Times New Roman"/>
              </a:rPr>
              <a:t> = </a:t>
            </a:r>
            <a:r>
              <a:rPr lang="en-US" dirty="0">
                <a:latin typeface="Calibri" panose="020F0502020204030204" pitchFamily="34" charset="0"/>
                <a:cs typeface="Calibri"/>
              </a:rPr>
              <a:t>loc(r1)=d1</a:t>
            </a:r>
            <a:endParaRPr lang="ro-RO" dirty="0">
              <a:solidFill>
                <a:srgbClr val="0070C1"/>
              </a:solidFill>
              <a:latin typeface="Times New Roman" panose="02020603050405020304" pitchFamily="18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/>
                <a:cs typeface="Calibri"/>
              </a:rPr>
              <a:t>move(r1,d2,d1),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         move(r1,d3,d1)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/>
                <a:cs typeface="Calibri"/>
              </a:rPr>
              <a:t>move(r1,d2,d1) 	move(r1,d3,d1)</a:t>
            </a:r>
            <a:r>
              <a:rPr lang="en-US" dirty="0">
                <a:latin typeface="Times New Roman" charset="0"/>
                <a:cs typeface="Calibri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  <a:t>Φ = {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/>
              </a:rPr>
              <a:t>loc(r1)=d2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  <a:t>∨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/>
              </a:rPr>
              <a:t> loc(r1)=d3</a:t>
            </a:r>
            <a: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  <a:t>}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AF60B75-9BF0-6312-67CD-42B188789CE7}"/>
              </a:ext>
            </a:extLst>
          </p:cNvPr>
          <p:cNvSpPr/>
          <p:nvPr/>
        </p:nvSpPr>
        <p:spPr>
          <a:xfrm>
            <a:off x="6848496" y="3827070"/>
            <a:ext cx="1979068" cy="1754326"/>
          </a:xfrm>
          <a:prstGeom prst="rect">
            <a:avLst/>
          </a:prstGeom>
          <a:noFill/>
          <a:ln>
            <a:noFill/>
          </a:ln>
        </p:spPr>
        <p:txBody>
          <a:bodyPr wrap="none" rIns="0" bIns="45720" anchor="ctr">
            <a:spAutoFit/>
          </a:bodyPr>
          <a:lstStyle/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move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r1</a:t>
            </a:r>
            <a:r>
              <a:rPr lang="en-US" sz="1800" i="1" dirty="0">
                <a:solidFill>
                  <a:srgbClr val="0070C1"/>
                </a:solidFill>
                <a:latin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d2</a:t>
            </a:r>
            <a:r>
              <a:rPr lang="en-US" sz="1800" i="1" dirty="0">
                <a:solidFill>
                  <a:srgbClr val="0070C1"/>
                </a:solidFill>
                <a:latin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d1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) </a:t>
            </a:r>
            <a:b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	pre:	</a:t>
            </a:r>
            <a:r>
              <a:rPr lang="en-US" sz="1800" dirty="0" err="1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loc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r1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)</a:t>
            </a:r>
            <a:r>
              <a:rPr lang="en-US" sz="1800" baseline="-25000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=</a:t>
            </a:r>
            <a:r>
              <a:rPr lang="en-US" sz="1800" baseline="-25000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d2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  <a:b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	eff:	</a:t>
            </a:r>
            <a:r>
              <a:rPr lang="en-US" sz="1800" dirty="0" err="1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loc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r1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) ←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 d1</a:t>
            </a:r>
            <a:r>
              <a:rPr lang="en-US" sz="1800" i="1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tabLst>
                <a:tab pos="219075" algn="l"/>
                <a:tab pos="619125" algn="l"/>
              </a:tabLst>
            </a:pP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move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r1, d3, d1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) </a:t>
            </a:r>
            <a:b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	pre:	</a:t>
            </a:r>
            <a:r>
              <a:rPr lang="en-US" sz="1800" dirty="0" err="1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loc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r1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)</a:t>
            </a:r>
            <a:r>
              <a:rPr lang="en-US" sz="1800" baseline="-25000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=</a:t>
            </a:r>
            <a:r>
              <a:rPr lang="en-US" sz="1800" baseline="-25000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d3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  <a:b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	eff:	</a:t>
            </a:r>
            <a:r>
              <a:rPr lang="en-US" sz="1800" dirty="0" err="1">
                <a:solidFill>
                  <a:srgbClr val="0070C1"/>
                </a:solidFill>
                <a:latin typeface="Calibri" panose="020F0502020204030204" pitchFamily="34" charset="0"/>
                <a:cs typeface="Calibri"/>
              </a:rPr>
              <a:t>loc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r1</a:t>
            </a:r>
            <a:r>
              <a:rPr lang="en-US" sz="1800" dirty="0">
                <a:solidFill>
                  <a:srgbClr val="0070C1"/>
                </a:solidFill>
                <a:latin typeface="Times New Roman" panose="02020603050405020304" pitchFamily="18" charset="0"/>
              </a:rPr>
              <a:t>) ←</a:t>
            </a:r>
            <a:r>
              <a:rPr lang="en-US" sz="1800" dirty="0">
                <a:solidFill>
                  <a:srgbClr val="0070C1"/>
                </a:solidFill>
                <a:latin typeface="Calibri" panose="020F0502020204030204" pitchFamily="34" charset="0"/>
              </a:rPr>
              <a:t> d1</a:t>
            </a:r>
            <a:r>
              <a:rPr lang="en-US" sz="1800" i="1" dirty="0">
                <a:solidFill>
                  <a:srgbClr val="0070C1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2B65D55-4AB0-8311-E64B-F154831BC97B}"/>
              </a:ext>
            </a:extLst>
          </p:cNvPr>
          <p:cNvGrpSpPr/>
          <p:nvPr/>
        </p:nvGrpSpPr>
        <p:grpSpPr>
          <a:xfrm>
            <a:off x="512295" y="4858433"/>
            <a:ext cx="4906458" cy="1773936"/>
            <a:chOff x="512295" y="4858433"/>
            <a:chExt cx="4906458" cy="1773936"/>
          </a:xfrm>
        </p:grpSpPr>
        <p:sp>
          <p:nvSpPr>
            <p:cNvPr id="57" name="Rectangle 891">
              <a:extLst>
                <a:ext uri="{FF2B5EF4-FFF2-40B4-BE49-F238E27FC236}">
                  <a16:creationId xmlns:a16="http://schemas.microsoft.com/office/drawing/2014/main" id="{14FC49A5-D057-7075-1CE5-A076C729C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766" y="6079826"/>
              <a:ext cx="65" cy="261610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8" name="Rectangle 891">
              <a:extLst>
                <a:ext uri="{FF2B5EF4-FFF2-40B4-BE49-F238E27FC236}">
                  <a16:creationId xmlns:a16="http://schemas.microsoft.com/office/drawing/2014/main" id="{71268B13-AAAE-4415-9C9B-88CA9713D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149" y="6131430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A09E591-414B-65EC-BE96-C9598359BB31}"/>
                </a:ext>
              </a:extLst>
            </p:cNvPr>
            <p:cNvGrpSpPr/>
            <p:nvPr/>
          </p:nvGrpSpPr>
          <p:grpSpPr>
            <a:xfrm>
              <a:off x="878377" y="5526070"/>
              <a:ext cx="1474982" cy="713196"/>
              <a:chOff x="1045285" y="2272625"/>
              <a:chExt cx="2535019" cy="1225752"/>
            </a:xfrm>
          </p:grpSpPr>
          <p:sp>
            <p:nvSpPr>
              <p:cNvPr id="103" name="Line 853">
                <a:extLst>
                  <a:ext uri="{FF2B5EF4-FFF2-40B4-BE49-F238E27FC236}">
                    <a16:creationId xmlns:a16="http://schemas.microsoft.com/office/drawing/2014/main" id="{1B32CA2E-608D-92C7-9AF8-148F95F9A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85" y="3492318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8796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C25F61B7-2B8C-4172-FCDC-F82665139133}"/>
                  </a:ext>
                </a:extLst>
              </p:cNvPr>
              <p:cNvCxnSpPr/>
              <p:nvPr/>
            </p:nvCxnSpPr>
            <p:spPr>
              <a:xfrm>
                <a:off x="2180139" y="22726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Freeform 860">
                <a:extLst>
                  <a:ext uri="{FF2B5EF4-FFF2-40B4-BE49-F238E27FC236}">
                    <a16:creationId xmlns:a16="http://schemas.microsoft.com/office/drawing/2014/main" id="{AE038845-BFFE-E0BC-E1C3-D096DA889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7" name="Freeform 860">
                <a:extLst>
                  <a:ext uri="{FF2B5EF4-FFF2-40B4-BE49-F238E27FC236}">
                    <a16:creationId xmlns:a16="http://schemas.microsoft.com/office/drawing/2014/main" id="{33C41066-30AB-68E9-54C3-B24888977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284995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60" name="Line 853">
              <a:extLst>
                <a:ext uri="{FF2B5EF4-FFF2-40B4-BE49-F238E27FC236}">
                  <a16:creationId xmlns:a16="http://schemas.microsoft.com/office/drawing/2014/main" id="{966F0741-BE01-B655-BDD2-3C775EA55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855" y="6261794"/>
              <a:ext cx="47883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78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61" name="Freeform 860">
              <a:extLst>
                <a:ext uri="{FF2B5EF4-FFF2-40B4-BE49-F238E27FC236}">
                  <a16:creationId xmlns:a16="http://schemas.microsoft.com/office/drawing/2014/main" id="{4D36DF67-C2C0-DF62-FBA2-811017934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94" y="5726420"/>
              <a:ext cx="228776" cy="96035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2" name="Freeform 860">
              <a:extLst>
                <a:ext uri="{FF2B5EF4-FFF2-40B4-BE49-F238E27FC236}">
                  <a16:creationId xmlns:a16="http://schemas.microsoft.com/office/drawing/2014/main" id="{F857AAF4-4FF0-8ACD-4479-7079556F5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56" y="5575809"/>
              <a:ext cx="706011" cy="23941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2528628-5744-5512-C569-B78C71D68F9A}"/>
                </a:ext>
              </a:extLst>
            </p:cNvPr>
            <p:cNvCxnSpPr/>
            <p:nvPr/>
          </p:nvCxnSpPr>
          <p:spPr>
            <a:xfrm>
              <a:off x="2114581" y="6206333"/>
              <a:ext cx="532036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eform 860">
              <a:extLst>
                <a:ext uri="{FF2B5EF4-FFF2-40B4-BE49-F238E27FC236}">
                  <a16:creationId xmlns:a16="http://schemas.microsoft.com/office/drawing/2014/main" id="{DD1A72B6-F75A-13FE-DC42-F027A069C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754" y="6241432"/>
              <a:ext cx="718250" cy="2197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5" name="Freeform 860">
              <a:extLst>
                <a:ext uri="{FF2B5EF4-FFF2-40B4-BE49-F238E27FC236}">
                  <a16:creationId xmlns:a16="http://schemas.microsoft.com/office/drawing/2014/main" id="{5D72AAA7-4F17-4DA1-30FF-309E143E2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777" y="6210206"/>
              <a:ext cx="908041" cy="23810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6" name="Line 853">
              <a:extLst>
                <a:ext uri="{FF2B5EF4-FFF2-40B4-BE49-F238E27FC236}">
                  <a16:creationId xmlns:a16="http://schemas.microsoft.com/office/drawing/2014/main" id="{42462F9D-8E20-D344-567F-223CD1A94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418" y="6628844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67" name="Line 853">
              <a:extLst>
                <a:ext uri="{FF2B5EF4-FFF2-40B4-BE49-F238E27FC236}">
                  <a16:creationId xmlns:a16="http://schemas.microsoft.com/office/drawing/2014/main" id="{6E861B49-D07F-81CF-6398-CB1835BEF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295" y="6625319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68" name="Line 853">
              <a:extLst>
                <a:ext uri="{FF2B5EF4-FFF2-40B4-BE49-F238E27FC236}">
                  <a16:creationId xmlns:a16="http://schemas.microsoft.com/office/drawing/2014/main" id="{8DBD7660-25D8-E050-51A6-1FF111FD5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580" y="5883948"/>
              <a:ext cx="1064074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864BDE9-9416-F4C5-B9C7-A3A567E99ACB}"/>
                </a:ext>
              </a:extLst>
            </p:cNvPr>
            <p:cNvGrpSpPr/>
            <p:nvPr/>
          </p:nvGrpSpPr>
          <p:grpSpPr>
            <a:xfrm>
              <a:off x="2187053" y="4858433"/>
              <a:ext cx="972422" cy="825254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77" name="Oval 859">
                <a:extLst>
                  <a:ext uri="{FF2B5EF4-FFF2-40B4-BE49-F238E27FC236}">
                    <a16:creationId xmlns:a16="http://schemas.microsoft.com/office/drawing/2014/main" id="{EEB0A3C3-1802-1B58-1956-849E5333904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8" name="Oval 861">
                <a:extLst>
                  <a:ext uri="{FF2B5EF4-FFF2-40B4-BE49-F238E27FC236}">
                    <a16:creationId xmlns:a16="http://schemas.microsoft.com/office/drawing/2014/main" id="{E326FE95-57A6-1A42-0D8E-56CA6D206C2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81" name="Oval 862">
                <a:extLst>
                  <a:ext uri="{FF2B5EF4-FFF2-40B4-BE49-F238E27FC236}">
                    <a16:creationId xmlns:a16="http://schemas.microsoft.com/office/drawing/2014/main" id="{B4C4838E-B217-4AED-5F83-AD3D43FF6D1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82" name="Oval 863">
                <a:extLst>
                  <a:ext uri="{FF2B5EF4-FFF2-40B4-BE49-F238E27FC236}">
                    <a16:creationId xmlns:a16="http://schemas.microsoft.com/office/drawing/2014/main" id="{DE65A2C3-F738-2DAF-DCD8-EF897E577C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83" name="Oval 863">
                <a:extLst>
                  <a:ext uri="{FF2B5EF4-FFF2-40B4-BE49-F238E27FC236}">
                    <a16:creationId xmlns:a16="http://schemas.microsoft.com/office/drawing/2014/main" id="{D986650A-8782-37E0-6AE3-DED0C63A583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6D314E4-5C59-B55C-B8CC-67CCE2033377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99" name="Freeform 860">
                  <a:extLst>
                    <a:ext uri="{FF2B5EF4-FFF2-40B4-BE49-F238E27FC236}">
                      <a16:creationId xmlns:a16="http://schemas.microsoft.com/office/drawing/2014/main" id="{E861DAE7-2B48-50C7-EBBB-9DEEC3C4069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00" name="Rectangle 864">
                  <a:extLst>
                    <a:ext uri="{FF2B5EF4-FFF2-40B4-BE49-F238E27FC236}">
                      <a16:creationId xmlns:a16="http://schemas.microsoft.com/office/drawing/2014/main" id="{7F6BF87F-BE83-70A5-F449-3AC48F3062A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01" name="Freeform 865">
                  <a:extLst>
                    <a:ext uri="{FF2B5EF4-FFF2-40B4-BE49-F238E27FC236}">
                      <a16:creationId xmlns:a16="http://schemas.microsoft.com/office/drawing/2014/main" id="{A844F86D-58D8-D23A-5DE2-C6375A31276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02" name="Freeform 866">
                  <a:extLst>
                    <a:ext uri="{FF2B5EF4-FFF2-40B4-BE49-F238E27FC236}">
                      <a16:creationId xmlns:a16="http://schemas.microsoft.com/office/drawing/2014/main" id="{FFBA8D5F-6FB8-1C5E-8D88-7F05761CD9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F16E9C99-61D9-37EA-D8E5-7B3C11D8D71F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86" name="Oval 878">
                  <a:extLst>
                    <a:ext uri="{FF2B5EF4-FFF2-40B4-BE49-F238E27FC236}">
                      <a16:creationId xmlns:a16="http://schemas.microsoft.com/office/drawing/2014/main" id="{3853CA60-9729-E754-DE75-FD8842C54E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7" name="Rectangle 880">
                  <a:extLst>
                    <a:ext uri="{FF2B5EF4-FFF2-40B4-BE49-F238E27FC236}">
                      <a16:creationId xmlns:a16="http://schemas.microsoft.com/office/drawing/2014/main" id="{04063698-A2BA-E71C-B4FB-9E5BBFD843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8" name="Oval 878">
                  <a:extLst>
                    <a:ext uri="{FF2B5EF4-FFF2-40B4-BE49-F238E27FC236}">
                      <a16:creationId xmlns:a16="http://schemas.microsoft.com/office/drawing/2014/main" id="{90F962AF-B05B-D86A-426F-3C24D3712E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9" name="Line 881">
                  <a:extLst>
                    <a:ext uri="{FF2B5EF4-FFF2-40B4-BE49-F238E27FC236}">
                      <a16:creationId xmlns:a16="http://schemas.microsoft.com/office/drawing/2014/main" id="{D777A3C7-FDEB-0DF2-FF93-3787BFE31C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0" name="Line 882">
                  <a:extLst>
                    <a:ext uri="{FF2B5EF4-FFF2-40B4-BE49-F238E27FC236}">
                      <a16:creationId xmlns:a16="http://schemas.microsoft.com/office/drawing/2014/main" id="{313ABE94-8390-1A91-F598-5FF553855C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1" name="Rectangle 880">
                  <a:extLst>
                    <a:ext uri="{FF2B5EF4-FFF2-40B4-BE49-F238E27FC236}">
                      <a16:creationId xmlns:a16="http://schemas.microsoft.com/office/drawing/2014/main" id="{322F6295-2848-B464-C88C-1117D1BB66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2" name="Oval 878">
                  <a:extLst>
                    <a:ext uri="{FF2B5EF4-FFF2-40B4-BE49-F238E27FC236}">
                      <a16:creationId xmlns:a16="http://schemas.microsoft.com/office/drawing/2014/main" id="{F47B3AB7-CFB2-608D-7791-A02698B5BF4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Line 882">
                  <a:extLst>
                    <a:ext uri="{FF2B5EF4-FFF2-40B4-BE49-F238E27FC236}">
                      <a16:creationId xmlns:a16="http://schemas.microsoft.com/office/drawing/2014/main" id="{12782FBD-71A9-4673-EF4D-51D9C00E99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4" name="Line 882">
                  <a:extLst>
                    <a:ext uri="{FF2B5EF4-FFF2-40B4-BE49-F238E27FC236}">
                      <a16:creationId xmlns:a16="http://schemas.microsoft.com/office/drawing/2014/main" id="{2D8CEA39-5C3D-EF61-70DD-0FDA400950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Line 884">
                  <a:extLst>
                    <a:ext uri="{FF2B5EF4-FFF2-40B4-BE49-F238E27FC236}">
                      <a16:creationId xmlns:a16="http://schemas.microsoft.com/office/drawing/2014/main" id="{1B44F2A4-7C2D-65B4-F2A2-2D12A5B453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Oval 885">
                  <a:extLst>
                    <a:ext uri="{FF2B5EF4-FFF2-40B4-BE49-F238E27FC236}">
                      <a16:creationId xmlns:a16="http://schemas.microsoft.com/office/drawing/2014/main" id="{94842FEA-D969-5AA1-F59B-8ADD3E93DA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Line 881">
                  <a:extLst>
                    <a:ext uri="{FF2B5EF4-FFF2-40B4-BE49-F238E27FC236}">
                      <a16:creationId xmlns:a16="http://schemas.microsoft.com/office/drawing/2014/main" id="{A4629167-0B48-8439-932D-16BA1C3994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8" name="Line 882">
                  <a:extLst>
                    <a:ext uri="{FF2B5EF4-FFF2-40B4-BE49-F238E27FC236}">
                      <a16:creationId xmlns:a16="http://schemas.microsoft.com/office/drawing/2014/main" id="{688E954A-9A8C-769D-9CDC-FB91CCAA42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C59A054-45FC-B0B0-5C98-977B4A3964AA}"/>
                </a:ext>
              </a:extLst>
            </p:cNvPr>
            <p:cNvGrpSpPr/>
            <p:nvPr/>
          </p:nvGrpSpPr>
          <p:grpSpPr>
            <a:xfrm>
              <a:off x="563879" y="6238796"/>
              <a:ext cx="434962" cy="326624"/>
              <a:chOff x="1012668" y="905028"/>
              <a:chExt cx="747559" cy="561359"/>
            </a:xfrm>
          </p:grpSpPr>
          <p:sp>
            <p:nvSpPr>
              <p:cNvPr id="73" name="Line 853">
                <a:extLst>
                  <a:ext uri="{FF2B5EF4-FFF2-40B4-BE49-F238E27FC236}">
                    <a16:creationId xmlns:a16="http://schemas.microsoft.com/office/drawing/2014/main" id="{084067F8-F11B-F693-6CE5-A4EC4172A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74" name="Rectangle 876">
                <a:extLst>
                  <a:ext uri="{FF2B5EF4-FFF2-40B4-BE49-F238E27FC236}">
                    <a16:creationId xmlns:a16="http://schemas.microsoft.com/office/drawing/2014/main" id="{CFB68A1F-A3D6-6D8C-9E21-4AF6AB4AF30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05028"/>
                <a:ext cx="112" cy="449622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75" name="Rectangle 873">
                <a:extLst>
                  <a:ext uri="{FF2B5EF4-FFF2-40B4-BE49-F238E27FC236}">
                    <a16:creationId xmlns:a16="http://schemas.microsoft.com/office/drawing/2014/main" id="{F849EECB-5120-AF2C-D5B8-93753C387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76" name="Freeform 875">
                <a:extLst>
                  <a:ext uri="{FF2B5EF4-FFF2-40B4-BE49-F238E27FC236}">
                    <a16:creationId xmlns:a16="http://schemas.microsoft.com/office/drawing/2014/main" id="{D2040068-F5CB-77A8-2FEF-33D407531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82EFAAD-6483-4FA1-03AE-660D56BA24F3}"/>
                </a:ext>
              </a:extLst>
            </p:cNvPr>
            <p:cNvSpPr/>
            <p:nvPr/>
          </p:nvSpPr>
          <p:spPr>
            <a:xfrm>
              <a:off x="3798535" y="5736760"/>
              <a:ext cx="1620218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i="1" dirty="0">
                  <a:latin typeface="Times New Roman"/>
                  <a:cs typeface="Times New Roman"/>
                </a:rPr>
                <a:t>s</a:t>
              </a:r>
              <a:r>
                <a:rPr lang="en-US" sz="1700" baseline="-25000" dirty="0">
                  <a:latin typeface="Times New Roman"/>
                  <a:cs typeface="Times New Roman"/>
                </a:rPr>
                <a:t>0</a:t>
              </a:r>
              <a:r>
                <a:rPr lang="en-US" sz="1700" dirty="0">
                  <a:latin typeface="Times New Roman"/>
                  <a:ea typeface="Times New Roman"/>
                  <a:cs typeface="Times New Roman"/>
                </a:rPr>
                <a:t> = </a:t>
              </a:r>
              <a:r>
                <a:rPr lang="ro-RO" sz="1700" dirty="0"/>
                <a:t>{</a:t>
              </a:r>
              <a:r>
                <a:rPr lang="ro-RO" sz="1700" dirty="0">
                  <a:latin typeface="Calibri"/>
                </a:rPr>
                <a:t>loc(r1)=d3,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cargo(r1)=nil,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loc(c1)=d1</a:t>
              </a:r>
              <a:r>
                <a:rPr lang="ro-RO" sz="1700" dirty="0"/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154E5BD-47CB-6D7B-D442-B56DBE6BFAA2}"/>
                </a:ext>
              </a:extLst>
            </p:cNvPr>
            <p:cNvCxnSpPr/>
            <p:nvPr/>
          </p:nvCxnSpPr>
          <p:spPr>
            <a:xfrm>
              <a:off x="3241859" y="5580542"/>
              <a:ext cx="65440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1356E60-D18C-044C-8364-FAFCE752D642}"/>
              </a:ext>
            </a:extLst>
          </p:cNvPr>
          <p:cNvGrpSpPr>
            <a:grpSpLocks noChangeAspect="1"/>
          </p:cNvGrpSpPr>
          <p:nvPr/>
        </p:nvGrpSpPr>
        <p:grpSpPr>
          <a:xfrm>
            <a:off x="9365579" y="5120328"/>
            <a:ext cx="2528616" cy="1389888"/>
            <a:chOff x="9092408" y="5102469"/>
            <a:chExt cx="2818108" cy="154901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EB59F7B-18D5-E1E7-A65A-C2C6F70AB6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53274" y="5102469"/>
              <a:ext cx="2657242" cy="1147446"/>
              <a:chOff x="5323352" y="4678231"/>
              <a:chExt cx="2952491" cy="1274940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7D32A194-10F5-11C6-9710-2461FF89745F}"/>
                  </a:ext>
                </a:extLst>
              </p:cNvPr>
              <p:cNvGrpSpPr/>
              <p:nvPr/>
            </p:nvGrpSpPr>
            <p:grpSpPr>
              <a:xfrm>
                <a:off x="7288292" y="5578688"/>
                <a:ext cx="987551" cy="367987"/>
                <a:chOff x="8801532" y="4013715"/>
                <a:chExt cx="1371600" cy="511093"/>
              </a:xfrm>
            </p:grpSpPr>
            <p:sp>
              <p:nvSpPr>
                <p:cNvPr id="215" name="Lightning Bolt 214">
                  <a:extLst>
                    <a:ext uri="{FF2B5EF4-FFF2-40B4-BE49-F238E27FC236}">
                      <a16:creationId xmlns:a16="http://schemas.microsoft.com/office/drawing/2014/main" id="{9F47DED6-E3BD-3DBA-B96D-856F497A9F70}"/>
                    </a:ext>
                  </a:extLst>
                </p:cNvPr>
                <p:cNvSpPr/>
                <p:nvPr/>
              </p:nvSpPr>
              <p:spPr>
                <a:xfrm rot="19965343">
                  <a:off x="9139183" y="4118408"/>
                  <a:ext cx="619075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6" name="Freeform 860">
                  <a:extLst>
                    <a:ext uri="{FF2B5EF4-FFF2-40B4-BE49-F238E27FC236}">
                      <a16:creationId xmlns:a16="http://schemas.microsoft.com/office/drawing/2014/main" id="{1F986942-02BB-240D-F8A4-9E5F1A7BF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1532" y="4026280"/>
                  <a:ext cx="1371600" cy="320040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B2A5EE90-7F19-E101-93D9-3ECAAD7FD62F}"/>
                    </a:ext>
                  </a:extLst>
                </p:cNvPr>
                <p:cNvCxnSpPr/>
                <p:nvPr/>
              </p:nvCxnSpPr>
              <p:spPr>
                <a:xfrm>
                  <a:off x="9047075" y="4017699"/>
                  <a:ext cx="1124712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9B0CD07C-850A-D19E-A1A3-E9487B528243}"/>
                    </a:ext>
                  </a:extLst>
                </p:cNvPr>
                <p:cNvCxnSpPr/>
                <p:nvPr/>
              </p:nvCxnSpPr>
              <p:spPr>
                <a:xfrm flipV="1">
                  <a:off x="9829800" y="4013715"/>
                  <a:ext cx="341987" cy="332605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D20B2A4C-EA85-DE1A-8D2A-18352BAF10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97725" y="4349095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BE7EF56E-BC51-70BB-C33E-BA5FA9B14829}"/>
                  </a:ext>
                </a:extLst>
              </p:cNvPr>
              <p:cNvGrpSpPr/>
              <p:nvPr/>
            </p:nvGrpSpPr>
            <p:grpSpPr>
              <a:xfrm>
                <a:off x="5323352" y="5509529"/>
                <a:ext cx="1253855" cy="443642"/>
                <a:chOff x="6504246" y="3854161"/>
                <a:chExt cx="1741467" cy="616169"/>
              </a:xfrm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3A5C32EF-0215-FF52-5B19-CCA9050D9999}"/>
                    </a:ext>
                  </a:extLst>
                </p:cNvPr>
                <p:cNvGrpSpPr/>
                <p:nvPr/>
              </p:nvGrpSpPr>
              <p:grpSpPr>
                <a:xfrm>
                  <a:off x="6504246" y="3854161"/>
                  <a:ext cx="1589458" cy="616169"/>
                  <a:chOff x="6135946" y="3854161"/>
                  <a:chExt cx="1589458" cy="616169"/>
                </a:xfrm>
              </p:grpSpPr>
              <p:sp>
                <p:nvSpPr>
                  <p:cNvPr id="211" name="Lightning Bolt 210">
                    <a:extLst>
                      <a:ext uri="{FF2B5EF4-FFF2-40B4-BE49-F238E27FC236}">
                        <a16:creationId xmlns:a16="http://schemas.microsoft.com/office/drawing/2014/main" id="{0144D38E-6A3C-F03C-EF95-891574DBC239}"/>
                      </a:ext>
                    </a:extLst>
                  </p:cNvPr>
                  <p:cNvSpPr/>
                  <p:nvPr/>
                </p:nvSpPr>
                <p:spPr>
                  <a:xfrm rot="19965343">
                    <a:off x="6135946" y="4063930"/>
                    <a:ext cx="760257" cy="406400"/>
                  </a:xfrm>
                  <a:prstGeom prst="lightningBolt">
                    <a:avLst/>
                  </a:prstGeom>
                  <a:solidFill>
                    <a:srgbClr val="CDC9C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2D772DFD-ABDE-BB6E-18FE-630353F7C328}"/>
                      </a:ext>
                    </a:extLst>
                  </p:cNvPr>
                  <p:cNvCxnSpPr/>
                  <p:nvPr/>
                </p:nvCxnSpPr>
                <p:spPr>
                  <a:xfrm>
                    <a:off x="6591548" y="3854161"/>
                    <a:ext cx="1133856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194A3996-BA80-793D-6DFF-26C140A925CD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V="1">
                    <a:off x="6173361" y="3859976"/>
                    <a:ext cx="423087" cy="41148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EF79A002-798A-3AB5-C539-59595A8F5C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01786" y="4296856"/>
                    <a:ext cx="261014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0" name="Freeform 860">
                  <a:extLst>
                    <a:ext uri="{FF2B5EF4-FFF2-40B4-BE49-F238E27FC236}">
                      <a16:creationId xmlns:a16="http://schemas.microsoft.com/office/drawing/2014/main" id="{2493B78B-020B-CFCD-696F-F2CBBFCB0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2378" y="3865501"/>
                  <a:ext cx="1723335" cy="429768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13" name="Line 853">
                <a:extLst>
                  <a:ext uri="{FF2B5EF4-FFF2-40B4-BE49-F238E27FC236}">
                    <a16:creationId xmlns:a16="http://schemas.microsoft.com/office/drawing/2014/main" id="{217B81E4-7A58-49A9-8979-24A18B9B2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7843" y="5947252"/>
                <a:ext cx="1316735" cy="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447800" contourW="6350" prstMaterial="legacyPlastic">
                <a:bevelT w="13500" h="13500" prst="angle"/>
                <a:bevelB w="13500" h="13500" prst="angle"/>
                <a:extrusionClr>
                  <a:srgbClr val="FBDFC1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b">
                <a:flatTx/>
              </a:bodyPr>
              <a:lstStyle/>
              <a:p>
                <a:r>
                  <a:rPr lang="en-US" sz="1700" dirty="0">
                    <a:latin typeface="Calibri" panose="020F0502020204030204" pitchFamily="34" charset="0"/>
                    <a:ea typeface="Times New Roman"/>
                    <a:cs typeface="Times New Roman"/>
                  </a:rPr>
                  <a:t>          d3</a:t>
                </a:r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4CCC0A9-76E8-3BCA-36EB-452715B3ECE9}"/>
                  </a:ext>
                </a:extLst>
              </p:cNvPr>
              <p:cNvGrpSpPr/>
              <p:nvPr/>
            </p:nvGrpSpPr>
            <p:grpSpPr>
              <a:xfrm>
                <a:off x="6377267" y="4678231"/>
                <a:ext cx="1203321" cy="1021208"/>
                <a:chOff x="3906167" y="3324390"/>
                <a:chExt cx="1671281" cy="1418344"/>
              </a:xfrm>
              <a:solidFill>
                <a:srgbClr val="93D2FE"/>
              </a:solidFill>
            </p:grpSpPr>
            <p:sp>
              <p:nvSpPr>
                <p:cNvPr id="121" name="Oval 859">
                  <a:extLst>
                    <a:ext uri="{FF2B5EF4-FFF2-40B4-BE49-F238E27FC236}">
                      <a16:creationId xmlns:a16="http://schemas.microsoft.com/office/drawing/2014/main" id="{2F61F4FA-98D5-781D-BE63-D577183F91A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80464" y="4434841"/>
                  <a:ext cx="137823" cy="1512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2" name="Oval 861">
                  <a:extLst>
                    <a:ext uri="{FF2B5EF4-FFF2-40B4-BE49-F238E27FC236}">
                      <a16:creationId xmlns:a16="http://schemas.microsoft.com/office/drawing/2014/main" id="{7C443328-8A36-3E59-3FE8-328FE79BF4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06168" y="4588788"/>
                  <a:ext cx="142659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3" name="Oval 862">
                  <a:extLst>
                    <a:ext uri="{FF2B5EF4-FFF2-40B4-BE49-F238E27FC236}">
                      <a16:creationId xmlns:a16="http://schemas.microsoft.com/office/drawing/2014/main" id="{03FE422E-7F25-0355-6B51-2FF20636126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21673" y="4588788"/>
                  <a:ext cx="137823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4" name="Oval 863">
                  <a:extLst>
                    <a:ext uri="{FF2B5EF4-FFF2-40B4-BE49-F238E27FC236}">
                      <a16:creationId xmlns:a16="http://schemas.microsoft.com/office/drawing/2014/main" id="{FC56DA78-8CDA-E834-5668-6E6CCAB8B17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1432" y="4586087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5" name="Oval 863">
                  <a:extLst>
                    <a:ext uri="{FF2B5EF4-FFF2-40B4-BE49-F238E27FC236}">
                      <a16:creationId xmlns:a16="http://schemas.microsoft.com/office/drawing/2014/main" id="{DD0D267F-018F-C1D8-F60F-EBF2AA91891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90648" y="4587968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683DEB35-54FB-2EF4-9AB1-71FEC9C43301}"/>
                    </a:ext>
                  </a:extLst>
                </p:cNvPr>
                <p:cNvGrpSpPr/>
                <p:nvPr/>
              </p:nvGrpSpPr>
              <p:grpSpPr>
                <a:xfrm>
                  <a:off x="3906167" y="4047050"/>
                  <a:ext cx="1671281" cy="539042"/>
                  <a:chOff x="1320274" y="4580303"/>
                  <a:chExt cx="1671281" cy="467246"/>
                </a:xfrm>
                <a:grpFill/>
              </p:grpSpPr>
              <p:sp>
                <p:nvSpPr>
                  <p:cNvPr id="205" name="Freeform 860">
                    <a:extLst>
                      <a:ext uri="{FF2B5EF4-FFF2-40B4-BE49-F238E27FC236}">
                        <a16:creationId xmlns:a16="http://schemas.microsoft.com/office/drawing/2014/main" id="{F3BFC026-3646-5855-B24F-5FC345EBEE1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0274" y="4580303"/>
                    <a:ext cx="743865" cy="15664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6" name="Rectangle 864">
                    <a:extLst>
                      <a:ext uri="{FF2B5EF4-FFF2-40B4-BE49-F238E27FC236}">
                        <a16:creationId xmlns:a16="http://schemas.microsoft.com/office/drawing/2014/main" id="{ED084944-27A0-ED9D-12B3-0CD781FAF09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20274" y="4736954"/>
                    <a:ext cx="557094" cy="310595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 panose="020F0502020204030204" pitchFamily="34" charset="0"/>
                        <a:ea typeface="Calibri"/>
                        <a:cs typeface="Calibri"/>
                      </a:rPr>
                      <a:t>r1</a:t>
                    </a:r>
                  </a:p>
                </p:txBody>
              </p:sp>
              <p:sp>
                <p:nvSpPr>
                  <p:cNvPr id="207" name="Freeform 865">
                    <a:extLst>
                      <a:ext uri="{FF2B5EF4-FFF2-40B4-BE49-F238E27FC236}">
                        <a16:creationId xmlns:a16="http://schemas.microsoft.com/office/drawing/2014/main" id="{D4991B1C-F9A5-1617-DB87-4C8DAA1216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580303"/>
                    <a:ext cx="186771" cy="467242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8" name="Freeform 866">
                    <a:extLst>
                      <a:ext uri="{FF2B5EF4-FFF2-40B4-BE49-F238E27FC236}">
                        <a16:creationId xmlns:a16="http://schemas.microsoft.com/office/drawing/2014/main" id="{563784CD-F3F7-F9E6-9376-9A45C8DBEF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878539"/>
                    <a:ext cx="1114187" cy="168998"/>
                  </a:xfrm>
                  <a:custGeom>
                    <a:avLst/>
                    <a:gdLst>
                      <a:gd name="T0" fmla="*/ 0 w 288"/>
                      <a:gd name="T1" fmla="*/ 449 h 48"/>
                      <a:gd name="T2" fmla="*/ 2608 w 288"/>
                      <a:gd name="T3" fmla="*/ 449 h 48"/>
                      <a:gd name="T4" fmla="*/ 3133 w 288"/>
                      <a:gd name="T5" fmla="*/ 0 h 48"/>
                      <a:gd name="T6" fmla="*/ 524 w 288"/>
                      <a:gd name="T7" fmla="*/ 0 h 48"/>
                      <a:gd name="T8" fmla="*/ 0 w 288"/>
                      <a:gd name="T9" fmla="*/ 449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8"/>
                      <a:gd name="T17" fmla="*/ 288 w 28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8">
                        <a:moveTo>
                          <a:pt x="0" y="48"/>
                        </a:moveTo>
                        <a:lnTo>
                          <a:pt x="240" y="48"/>
                        </a:lnTo>
                        <a:lnTo>
                          <a:pt x="288" y="0"/>
                        </a:lnTo>
                        <a:lnTo>
                          <a:pt x="48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FA6F2329-252C-E461-3AEA-BF8956E44E85}"/>
                    </a:ext>
                  </a:extLst>
                </p:cNvPr>
                <p:cNvGrpSpPr/>
                <p:nvPr/>
              </p:nvGrpSpPr>
              <p:grpSpPr>
                <a:xfrm>
                  <a:off x="4596370" y="3324390"/>
                  <a:ext cx="552654" cy="1188720"/>
                  <a:chOff x="1823226" y="3235632"/>
                  <a:chExt cx="552654" cy="1188720"/>
                </a:xfrm>
                <a:grpFill/>
              </p:grpSpPr>
              <p:sp>
                <p:nvSpPr>
                  <p:cNvPr id="192" name="Oval 878">
                    <a:extLst>
                      <a:ext uri="{FF2B5EF4-FFF2-40B4-BE49-F238E27FC236}">
                        <a16:creationId xmlns:a16="http://schemas.microsoft.com/office/drawing/2014/main" id="{560F5230-CABF-6DBE-2F7B-95FC2783D9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6977" y="439410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3" name="Rectangle 880">
                    <a:extLst>
                      <a:ext uri="{FF2B5EF4-FFF2-40B4-BE49-F238E27FC236}">
                        <a16:creationId xmlns:a16="http://schemas.microsoft.com/office/drawing/2014/main" id="{8337A147-80F9-E822-4BD6-D647DA3D60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7548" y="3720625"/>
                    <a:ext cx="109828" cy="68636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4" name="Oval 878">
                    <a:extLst>
                      <a:ext uri="{FF2B5EF4-FFF2-40B4-BE49-F238E27FC236}">
                        <a16:creationId xmlns:a16="http://schemas.microsoft.com/office/drawing/2014/main" id="{A7619B6C-BFC2-FF0B-0C7E-C457631C0E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8534" y="370836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5" name="Line 881">
                    <a:extLst>
                      <a:ext uri="{FF2B5EF4-FFF2-40B4-BE49-F238E27FC236}">
                        <a16:creationId xmlns:a16="http://schemas.microsoft.com/office/drawing/2014/main" id="{F5852CE7-100B-3DF6-46B5-417089232E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7377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6" name="Line 882">
                    <a:extLst>
                      <a:ext uri="{FF2B5EF4-FFF2-40B4-BE49-F238E27FC236}">
                        <a16:creationId xmlns:a16="http://schemas.microsoft.com/office/drawing/2014/main" id="{7E924556-84A4-3608-5E87-45FF0CFB44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23226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7" name="Rectangle 880">
                    <a:extLst>
                      <a:ext uri="{FF2B5EF4-FFF2-40B4-BE49-F238E27FC236}">
                        <a16:creationId xmlns:a16="http://schemas.microsoft.com/office/drawing/2014/main" id="{3DB66DA2-90F6-42BE-2CE3-A9B4355760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00000" flipH="1">
                    <a:off x="2086553" y="3275567"/>
                    <a:ext cx="66541" cy="85795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8" name="Oval 878">
                    <a:extLst>
                      <a:ext uri="{FF2B5EF4-FFF2-40B4-BE49-F238E27FC236}">
                        <a16:creationId xmlns:a16="http://schemas.microsoft.com/office/drawing/2014/main" id="{2BD86816-7D11-EE78-1467-47F84C5C83B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00000" flipH="1">
                    <a:off x="2297586" y="3313681"/>
                    <a:ext cx="69069" cy="39007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9" name="Line 882">
                    <a:extLst>
                      <a:ext uri="{FF2B5EF4-FFF2-40B4-BE49-F238E27FC236}">
                        <a16:creationId xmlns:a16="http://schemas.microsoft.com/office/drawing/2014/main" id="{71F1C72A-B6F7-2FDC-6791-B76227B296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08380" y="3235632"/>
                    <a:ext cx="166195" cy="553247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0" name="Line 882">
                    <a:extLst>
                      <a:ext uri="{FF2B5EF4-FFF2-40B4-BE49-F238E27FC236}">
                        <a16:creationId xmlns:a16="http://schemas.microsoft.com/office/drawing/2014/main" id="{76649921-8EB4-0949-C8C1-879597A184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19974" y="3238739"/>
                    <a:ext cx="147328" cy="577282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1" name="Line 884">
                    <a:extLst>
                      <a:ext uri="{FF2B5EF4-FFF2-40B4-BE49-F238E27FC236}">
                        <a16:creationId xmlns:a16="http://schemas.microsoft.com/office/drawing/2014/main" id="{266C9DE8-571F-5DB9-0BF3-373078CCBA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360577" y="3338154"/>
                    <a:ext cx="0" cy="103603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2" name="Oval 885">
                    <a:extLst>
                      <a:ext uri="{FF2B5EF4-FFF2-40B4-BE49-F238E27FC236}">
                        <a16:creationId xmlns:a16="http://schemas.microsoft.com/office/drawing/2014/main" id="{54563E6E-8960-1A41-A839-A29696E5B8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343884" y="3447019"/>
                    <a:ext cx="31996" cy="70709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3" name="Line 881">
                    <a:extLst>
                      <a:ext uri="{FF2B5EF4-FFF2-40B4-BE49-F238E27FC236}">
                        <a16:creationId xmlns:a16="http://schemas.microsoft.com/office/drawing/2014/main" id="{246C6D4F-F8AB-2C71-BCE9-7881724DAF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148636" y="3292202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4" name="Line 882">
                    <a:extLst>
                      <a:ext uri="{FF2B5EF4-FFF2-40B4-BE49-F238E27FC236}">
                        <a16:creationId xmlns:a16="http://schemas.microsoft.com/office/drawing/2014/main" id="{FB1FD60D-C1C7-1017-2272-3BAE832E74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H="1" flipV="1">
                    <a:off x="2087266" y="3256770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F369C9A2-97E3-7280-CBD4-F44A0CCE8C91}"/>
                  </a:ext>
                </a:extLst>
              </p:cNvPr>
              <p:cNvGrpSpPr/>
              <p:nvPr/>
            </p:nvGrpSpPr>
            <p:grpSpPr>
              <a:xfrm>
                <a:off x="6990430" y="5198257"/>
                <a:ext cx="538242" cy="371128"/>
                <a:chOff x="1012668" y="950932"/>
                <a:chExt cx="747559" cy="515455"/>
              </a:xfrm>
            </p:grpSpPr>
            <p:sp>
              <p:nvSpPr>
                <p:cNvPr id="117" name="Line 853">
                  <a:extLst>
                    <a:ext uri="{FF2B5EF4-FFF2-40B4-BE49-F238E27FC236}">
                      <a16:creationId xmlns:a16="http://schemas.microsoft.com/office/drawing/2014/main" id="{F7A228FD-AE0C-F8EF-E5E4-7D974F5CA7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2668" y="1130288"/>
                  <a:ext cx="600568" cy="7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Right">
                    <a:rot lat="60000" lon="0" rev="0"/>
                  </a:camera>
                  <a:lightRig rig="flat" dir="l"/>
                </a:scene3d>
                <a:sp3d extrusionH="266700" contourW="6350" prstMaterial="plastic">
                  <a:bevelT w="13500" h="13500" prst="angle"/>
                  <a:bevelB w="13500" h="13500" prst="angle"/>
                  <a:extrusionClr>
                    <a:srgbClr val="FDFEB5"/>
                  </a:extrusionClr>
                </a:sp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8" name="Rectangle 876">
                  <a:extLst>
                    <a:ext uri="{FF2B5EF4-FFF2-40B4-BE49-F238E27FC236}">
                      <a16:creationId xmlns:a16="http://schemas.microsoft.com/office/drawing/2014/main" id="{46C6378D-7A6A-4F8C-DC87-CBA7453DF31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59818" y="950932"/>
                  <a:ext cx="100" cy="403719"/>
                </a:xfrm>
                <a:prstGeom prst="rect">
                  <a:avLst/>
                </a:prstGeom>
                <a:solidFill>
                  <a:srgbClr val="FDFF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Calibri"/>
                  </a:endParaRPr>
                </a:p>
              </p:txBody>
            </p:sp>
            <p:sp>
              <p:nvSpPr>
                <p:cNvPr id="119" name="Rectangle 873">
                  <a:extLst>
                    <a:ext uri="{FF2B5EF4-FFF2-40B4-BE49-F238E27FC236}">
                      <a16:creationId xmlns:a16="http://schemas.microsoft.com/office/drawing/2014/main" id="{A2ECEC59-808D-62CC-675C-3AFB0056D4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023" y="1137440"/>
                  <a:ext cx="594305" cy="327629"/>
                </a:xfrm>
                <a:prstGeom prst="rect">
                  <a:avLst/>
                </a:prstGeom>
                <a:solidFill>
                  <a:srgbClr val="FDFF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3152" tIns="18288" rIns="73152" bIns="18288" anchor="ctr"/>
                <a:lstStyle/>
                <a:p>
                  <a:pPr algn="ctr"/>
                  <a:r>
                    <a:rPr lang="en-GB" sz="1700" dirty="0">
                      <a:latin typeface="Calibri" panose="020F0502020204030204" pitchFamily="34" charset="0"/>
                      <a:ea typeface="Times New Roman"/>
                      <a:cs typeface="Calibri"/>
                    </a:rPr>
                    <a:t>c1</a:t>
                  </a:r>
                </a:p>
              </p:txBody>
            </p:sp>
            <p:sp>
              <p:nvSpPr>
                <p:cNvPr id="120" name="Freeform 875">
                  <a:extLst>
                    <a:ext uri="{FF2B5EF4-FFF2-40B4-BE49-F238E27FC236}">
                      <a16:creationId xmlns:a16="http://schemas.microsoft.com/office/drawing/2014/main" id="{41FA3015-F683-5876-B9B1-8B53A0C77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3923" y="989071"/>
                  <a:ext cx="146304" cy="477316"/>
                </a:xfrm>
                <a:custGeom>
                  <a:avLst/>
                  <a:gdLst>
                    <a:gd name="T0" fmla="*/ 0 w 48"/>
                    <a:gd name="T1" fmla="*/ 48 h 144"/>
                    <a:gd name="T2" fmla="*/ 48 w 48"/>
                    <a:gd name="T3" fmla="*/ 0 h 144"/>
                    <a:gd name="T4" fmla="*/ 48 w 48"/>
                    <a:gd name="T5" fmla="*/ 96 h 144"/>
                    <a:gd name="T6" fmla="*/ 0 w 48"/>
                    <a:gd name="T7" fmla="*/ 144 h 144"/>
                    <a:gd name="T8" fmla="*/ 0 w 48"/>
                    <a:gd name="T9" fmla="*/ 48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DFFB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AE92FAD-BAB6-41F4-4E35-2F2214405106}"/>
                </a:ext>
              </a:extLst>
            </p:cNvPr>
            <p:cNvSpPr/>
            <p:nvPr/>
          </p:nvSpPr>
          <p:spPr>
            <a:xfrm>
              <a:off x="9092408" y="6297537"/>
              <a:ext cx="269016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1700" i="1" dirty="0">
                  <a:latin typeface="Times New Roman"/>
                  <a:cs typeface="Times New Roman"/>
                </a:rPr>
                <a:t> g</a:t>
              </a:r>
              <a:r>
                <a:rPr lang="ro-RO" sz="1700" dirty="0">
                  <a:latin typeface="Times New Roman"/>
                  <a:cs typeface="Times New Roman"/>
                </a:rPr>
                <a:t> = {</a:t>
              </a:r>
              <a:r>
                <a:rPr lang="ro-RO" sz="1700" dirty="0">
                  <a:latin typeface="Calibri"/>
                  <a:cs typeface="Calibri"/>
                </a:rPr>
                <a:t>loc(r1)=d3, loc(c1)=r1</a:t>
              </a:r>
              <a:r>
                <a:rPr lang="ro-RO" sz="1700" dirty="0">
                  <a:latin typeface="Times New Roman"/>
                  <a:cs typeface="Times New Roman"/>
                </a:rPr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6367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2E2956-5FB7-249D-59F4-276DA1734A82}"/>
              </a:ext>
            </a:extLst>
          </p:cNvPr>
          <p:cNvSpPr txBox="1">
            <a:spLocks/>
          </p:cNvSpPr>
          <p:nvPr/>
        </p:nvSpPr>
        <p:spPr bwMode="auto">
          <a:xfrm>
            <a:off x="105823" y="56053"/>
            <a:ext cx="7248966" cy="5512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sz="1600" kern="0" dirty="0">
                <a:latin typeface="Calibri"/>
                <a:cs typeface="Calibri"/>
              </a:rPr>
              <a:t>RPG-Landmarks</a:t>
            </a:r>
            <a:r>
              <a:rPr lang="en-US" sz="1600" kern="0" dirty="0">
                <a:cs typeface="Times New Roman"/>
              </a:rPr>
              <a:t>(Σ,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kern="0" dirty="0">
                <a:cs typeface="Times New Roman"/>
              </a:rPr>
              <a:t>, </a:t>
            </a:r>
            <a:r>
              <a:rPr lang="en-US" sz="1600" i="1" kern="0" dirty="0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⟨</a:t>
            </a:r>
            <a:r>
              <a:rPr lang="en-US" sz="1600" kern="0" dirty="0" err="1">
                <a:cs typeface="Times New Roman"/>
              </a:rPr>
              <a:t>all literals in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 err="1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⟩; </a:t>
            </a:r>
            <a:r>
              <a:rPr lang="en-US" sz="1600" i="1" kern="0" dirty="0">
                <a:cs typeface="Times New Roman"/>
              </a:rPr>
              <a:t>Examined </a:t>
            </a:r>
            <a:r>
              <a:rPr lang="en-US" sz="1600" kern="0" dirty="0"/>
              <a:t>←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 dirty="0">
                <a:cs typeface="Times New Roman"/>
              </a:rPr>
              <a:t>while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Queue </a:t>
            </a:r>
            <a:r>
              <a:rPr lang="en-US" sz="1600" kern="0" dirty="0">
                <a:cs typeface="Times New Roman"/>
              </a:rPr>
              <a:t>≠ ⟨⟩</a:t>
            </a:r>
            <a:r>
              <a:rPr lang="en-US" sz="1600" b="1" kern="0" dirty="0">
                <a:latin typeface="Times New Roman Regular" charset="0"/>
                <a:cs typeface="Times New Roman Regular" charset="0"/>
              </a:rPr>
              <a:t> do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 ← </a:t>
            </a:r>
            <a:r>
              <a:rPr lang="en-US" sz="1600" kern="0" dirty="0">
                <a:latin typeface="Calibri" panose="020F0502020204030204" pitchFamily="34" charset="0"/>
                <a:cs typeface="Times New Roman"/>
              </a:rPr>
              <a:t>pop</a:t>
            </a:r>
            <a:r>
              <a:rPr lang="en-US" sz="1600" kern="0" dirty="0">
                <a:cs typeface="Times New Roman"/>
              </a:rPr>
              <a:t>(</a:t>
            </a: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>
                <a:latin typeface="Times New Roman" panose="02020603050405020304" pitchFamily="18" charset="0"/>
              </a:rPr>
              <a:t>if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φ</a:t>
            </a:r>
            <a:r>
              <a:rPr lang="en-US" sz="1600" kern="0">
                <a:latin typeface="Times New Roman" panose="02020603050405020304" pitchFamily="18" charset="0"/>
              </a:rPr>
              <a:t> ∉ </a:t>
            </a:r>
            <a:r>
              <a:rPr lang="en-US" sz="1600" i="1" kern="0">
                <a:latin typeface="Times New Roman" panose="02020603050405020304" pitchFamily="18" charset="0"/>
              </a:rPr>
              <a:t>Examined </a:t>
            </a:r>
            <a:r>
              <a:rPr lang="en-US" sz="1600" kern="0">
                <a:latin typeface="Times New Roman" panose="02020603050405020304" pitchFamily="18" charset="0"/>
              </a:rPr>
              <a:t>and </a:t>
            </a:r>
            <a:r>
              <a:rPr lang="en-US" sz="1600" i="1" kern="0">
                <a:latin typeface="Times New Roman" panose="02020603050405020304" pitchFamily="18" charset="0"/>
              </a:rPr>
              <a:t>s</a:t>
            </a:r>
            <a:r>
              <a:rPr lang="en-US" sz="1600" kern="0" baseline="-25000">
                <a:latin typeface="Times New Roman" panose="02020603050405020304" pitchFamily="18" charset="0"/>
              </a:rPr>
              <a:t>0</a:t>
            </a:r>
            <a:r>
              <a:rPr lang="en-US" sz="1600" kern="0">
                <a:latin typeface="Times New Roman" panose="02020603050405020304" pitchFamily="18" charset="0"/>
              </a:rPr>
              <a:t> ⊭ </a:t>
            </a:r>
            <a:r>
              <a:rPr lang="en-US" sz="1600" i="1" kern="0" dirty="0" err="1"/>
              <a:t>φ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b="1" kern="0">
                <a:latin typeface="Times New Roman" panose="02020603050405020304" pitchFamily="18" charset="0"/>
              </a:rPr>
              <a:t>then </a:t>
            </a:r>
            <a:endParaRPr lang="en-US" sz="1600" i="1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1: look for an “action landmark”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R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{actions whose effects include a literal in </a:t>
            </a: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generate RPG from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i="1" kern="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using </a:t>
            </a:r>
            <a:r>
              <a:rPr lang="en-US" sz="1600" i="1" kern="0" dirty="0">
                <a:cs typeface="Times New Roman"/>
              </a:rPr>
              <a:t>A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∖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R</a:t>
            </a:r>
            <a:r>
              <a:rPr lang="en-US" sz="1600" kern="0" dirty="0">
                <a:cs typeface="Times New Roman"/>
              </a:rPr>
              <a:t>, stopping when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>
                <a:cs typeface="Times New Roman"/>
                <a:sym typeface="Wingdings"/>
              </a:rPr>
              <a:t>=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–</a:t>
            </a:r>
            <a:r>
              <a:rPr lang="en-US" sz="1600" kern="0" baseline="-25000" dirty="0">
                <a:cs typeface="Times New Roman"/>
                <a:sym typeface="Wingdings"/>
              </a:rPr>
              <a:t>1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>
                <a:latin typeface="Times New Roman" panose="02020603050405020304" pitchFamily="18" charset="0"/>
              </a:rPr>
              <a:t>// ŝ</a:t>
            </a:r>
            <a:r>
              <a:rPr lang="en-US" sz="1600" i="1" kern="0" baseline="-25000">
                <a:latin typeface="Times New Roman" panose="02020603050405020304" pitchFamily="18" charset="0"/>
              </a:rPr>
              <a:t>k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now includes every atom that’s achievable without R</a:t>
            </a:r>
            <a:br>
              <a:rPr lang="en-US" sz="1600" kern="0">
                <a:latin typeface="Times New Roman" panose="02020603050405020304" pitchFamily="18" charset="0"/>
              </a:rPr>
            </a:b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/>
              <a:t> ← {all actions in </a:t>
            </a:r>
            <a:r>
              <a:rPr lang="en-US" sz="1600" i="1" kern="0" dirty="0"/>
              <a:t>R</a:t>
            </a:r>
            <a:r>
              <a:rPr lang="en-US" sz="1600" kern="0" dirty="0"/>
              <a:t> that are r-applicable in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kern="0" dirty="0"/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if </a:t>
            </a: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>
                <a:cs typeface="Times New Roman"/>
              </a:rPr>
              <a:t> =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  <a:r>
              <a:rPr lang="en-US" sz="1600" kern="0" dirty="0">
                <a:cs typeface="Times New Roman"/>
              </a:rPr>
              <a:t> then return </a:t>
            </a:r>
            <a:r>
              <a:rPr lang="en-US" sz="1600" kern="0" dirty="0">
                <a:latin typeface="Calibri"/>
                <a:cs typeface="Calibri"/>
              </a:rPr>
              <a:t>failure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2: get new landmarks from actions’ preconditions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 err="1"/>
              <a:t>Φ</a:t>
            </a:r>
            <a:r>
              <a:rPr lang="en-US" sz="1600" kern="0" dirty="0"/>
              <a:t> ← {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1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2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kern="0" dirty="0">
                <a:ea typeface="ＭＳ ゴシック"/>
                <a:cs typeface="Times New Roman"/>
              </a:rPr>
              <a:t>…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m</a:t>
            </a:r>
            <a:r>
              <a:rPr lang="en-US" sz="1600" kern="0" dirty="0"/>
              <a:t> | </a:t>
            </a:r>
            <a:r>
              <a:rPr lang="en-US" sz="1600" i="1" kern="0" dirty="0"/>
              <a:t>m </a:t>
            </a:r>
            <a:r>
              <a:rPr lang="en-US" sz="1600" kern="0" dirty="0"/>
              <a:t>≤ 4, 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is a precondition of at least one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</a:t>
            </a:r>
            <a:r>
              <a:rPr lang="en-US" sz="1600" kern="0" dirty="0"/>
              <a:t>, and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 </a:t>
            </a:r>
            <a:r>
              <a:rPr lang="en-US" sz="1600" kern="0" dirty="0"/>
              <a:t>has at least one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as a precondition}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/>
              <a:t>append to </a:t>
            </a:r>
            <a:r>
              <a:rPr lang="en-US" sz="1600" i="1" kern="0" dirty="0"/>
              <a:t>Queue every </a:t>
            </a:r>
            <a:r>
              <a:rPr lang="en-US" sz="1600" i="1" kern="0" dirty="0" err="1"/>
              <a:t>φ</a:t>
            </a:r>
            <a:r>
              <a:rPr lang="en-US" sz="1600" kern="0" dirty="0"/>
              <a:t> ∈ </a:t>
            </a:r>
            <a:r>
              <a:rPr lang="en-US" sz="1600" kern="0" dirty="0" err="1"/>
              <a:t>Φ</a:t>
            </a:r>
            <a:r>
              <a:rPr lang="en-US" sz="1600" kern="0" dirty="0"/>
              <a:t> that isn’t subsumed by another </a:t>
            </a:r>
            <a:r>
              <a:rPr lang="en-US" sz="1600" i="1" kern="0" dirty="0" err="1"/>
              <a:t>φ</a:t>
            </a:r>
            <a:r>
              <a:rPr lang="en-US" sz="1600" kern="0" dirty="0"/>
              <a:t>′</a:t>
            </a:r>
            <a:r>
              <a:rPr lang="en-US" sz="1600" kern="0" baseline="-25000" dirty="0"/>
              <a:t> </a:t>
            </a:r>
            <a:r>
              <a:rPr lang="en-US" sz="1600" kern="0" dirty="0"/>
              <a:t>∈</a:t>
            </a:r>
            <a:r>
              <a:rPr lang="en-US" sz="1600" kern="0" baseline="-25000" dirty="0"/>
              <a:t> </a:t>
            </a:r>
            <a:r>
              <a:rPr lang="en-US" sz="1600" kern="0" dirty="0" err="1"/>
              <a:t>Φ</a:t>
            </a:r>
            <a:r>
              <a:rPr lang="en-US" sz="1600" kern="0" dirty="0"/>
              <a:t> </a:t>
            </a:r>
          </a:p>
          <a:p>
            <a:pPr marL="809626" lvl="3" indent="0">
              <a:spcBef>
                <a:spcPts val="400"/>
              </a:spcBef>
              <a:buNone/>
            </a:pPr>
            <a:r>
              <a:rPr lang="en-US" sz="1600" kern="0" dirty="0">
                <a:cs typeface="Times New Roman"/>
              </a:rPr>
              <a:t>add </a:t>
            </a:r>
            <a:r>
              <a:rPr lang="en-US" sz="1600" i="1" kern="0" dirty="0">
                <a:cs typeface="Times New Roman"/>
              </a:rPr>
              <a:t>φ </a:t>
            </a:r>
            <a:r>
              <a:rPr lang="en-US" sz="1600" kern="0" dirty="0">
                <a:cs typeface="Times New Roman"/>
              </a:rPr>
              <a:t>to </a:t>
            </a:r>
            <a:r>
              <a:rPr lang="en-US" sz="1600" i="1" kern="0" dirty="0">
                <a:cs typeface="Times New Roman"/>
              </a:rPr>
              <a:t>Examined</a:t>
            </a:r>
            <a:endParaRPr lang="en-US" sz="1600" i="1" kern="0" dirty="0"/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return </a:t>
            </a:r>
            <a:r>
              <a:rPr lang="en-US" sz="1600" i="1" kern="0" dirty="0">
                <a:cs typeface="Times New Roman"/>
              </a:rPr>
              <a:t>Examined</a:t>
            </a: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503334" y="93131"/>
            <a:ext cx="2506134" cy="558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C03C986E-97DF-E84A-B8B4-73F88F7CD527}"/>
              </a:ext>
            </a:extLst>
          </p:cNvPr>
          <p:cNvSpPr txBox="1">
            <a:spLocks/>
          </p:cNvSpPr>
          <p:nvPr/>
        </p:nvSpPr>
        <p:spPr bwMode="auto">
          <a:xfrm>
            <a:off x="9346233" y="495175"/>
            <a:ext cx="2806744" cy="394712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>
                <a:latin typeface="Times New Roman"/>
                <a:cs typeface="Times New Roman"/>
              </a:rPr>
              <a:t>c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r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move</a:t>
            </a:r>
            <a:r>
              <a:rPr lang="en-US" sz="1800" dirty="0"/>
              <a:t>(</a:t>
            </a:r>
            <a:r>
              <a:rPr lang="en-US" sz="1800" i="1" dirty="0"/>
              <a:t>r, d, e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/>
              <a:t>e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unload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)=</a:t>
            </a:r>
            <a:r>
              <a:rPr lang="en-US" sz="1800" i="1" dirty="0"/>
              <a:t>r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 </a:t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en-US" sz="1800" dirty="0"/>
              <a:t>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dirty="0">
                <a:latin typeface="Calibri"/>
                <a:cs typeface="Calibri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l</a:t>
            </a:r>
            <a:br>
              <a:rPr lang="en-US" sz="1800" i="1" baseline="-25000" dirty="0"/>
            </a:br>
            <a:br>
              <a:rPr lang="en-US" sz="1800" i="1" baseline="-25000" dirty="0"/>
            </a:br>
            <a:r>
              <a:rPr lang="en-US" sz="1800" i="1" dirty="0"/>
              <a:t>r</a:t>
            </a:r>
            <a:r>
              <a:rPr lang="en-US" sz="1800" dirty="0"/>
              <a:t> ∈ </a:t>
            </a:r>
            <a:r>
              <a:rPr lang="en-US" sz="1800" i="1" dirty="0"/>
              <a:t>Robots</a:t>
            </a:r>
            <a:br>
              <a:rPr lang="en-US" sz="1800" dirty="0"/>
            </a:br>
            <a:r>
              <a:rPr lang="en-US" sz="1800" i="1" dirty="0"/>
              <a:t>c</a:t>
            </a:r>
            <a:r>
              <a:rPr lang="en-US" sz="1800" dirty="0"/>
              <a:t> ∈ </a:t>
            </a:r>
            <a:r>
              <a:rPr lang="en-US" sz="1800" i="1" dirty="0"/>
              <a:t>Containers</a:t>
            </a:r>
            <a:br>
              <a:rPr lang="en-US" sz="1800" dirty="0"/>
            </a:br>
            <a:r>
              <a:rPr lang="en-US" sz="1800" i="1" dirty="0" err="1"/>
              <a:t>l,d,e</a:t>
            </a:r>
            <a:r>
              <a:rPr lang="en-US" sz="1800" dirty="0"/>
              <a:t> ∈ </a:t>
            </a:r>
            <a:r>
              <a:rPr lang="en-US" sz="1800" i="1" dirty="0" err="1"/>
              <a:t>Locs</a:t>
            </a:r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5109CE-BB0F-C63B-C72D-FE3378DC9CE5}"/>
              </a:ext>
            </a:extLst>
          </p:cNvPr>
          <p:cNvSpPr/>
          <p:nvPr/>
        </p:nvSpPr>
        <p:spPr bwMode="auto">
          <a:xfrm>
            <a:off x="333347" y="682475"/>
            <a:ext cx="3151528" cy="91577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B0DB09-ADA0-6821-79BC-06A3F4A1D893}"/>
              </a:ext>
            </a:extLst>
          </p:cNvPr>
          <p:cNvSpPr/>
          <p:nvPr/>
        </p:nvSpPr>
        <p:spPr>
          <a:xfrm>
            <a:off x="5830648" y="669164"/>
            <a:ext cx="3451716" cy="2841804"/>
          </a:xfrm>
          <a:prstGeom prst="rect">
            <a:avLst/>
          </a:prstGeom>
          <a:noFill/>
          <a:ln>
            <a:solidFill>
              <a:srgbClr val="21985D"/>
            </a:solidFill>
          </a:ln>
        </p:spPr>
        <p:txBody>
          <a:bodyPr wrap="square" rIns="0">
            <a:spAutoFit/>
          </a:bodyPr>
          <a:lstStyle/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solidFill>
                  <a:srgbClr val="C00000"/>
                </a:solidFill>
                <a:latin typeface="Times New Roman" charset="0"/>
                <a:cs typeface="Calibri"/>
              </a:rPr>
              <a:t>Queue</a:t>
            </a:r>
            <a: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  <a:t> = ⟨⟩</a:t>
            </a:r>
            <a:br>
              <a:rPr lang="en-US" dirty="0">
                <a:solidFill>
                  <a:srgbClr val="C00000"/>
                </a:solidFill>
                <a:latin typeface="Times New Roman" charset="0"/>
                <a:cs typeface="Calibri"/>
              </a:rPr>
            </a:br>
            <a:endParaRPr lang="en-US" i="1" dirty="0">
              <a:solidFill>
                <a:srgbClr val="C00000"/>
              </a:solidFill>
              <a:latin typeface="Times New Roman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Examined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ro-RO" dirty="0">
                <a:latin typeface="Calibri"/>
                <a:cs typeface="Calibri"/>
              </a:rPr>
              <a:t>loc(c1)=r1,</a:t>
            </a:r>
            <a:r>
              <a:rPr lang="ro-RO" baseline="-25000" dirty="0">
                <a:latin typeface="Calibri"/>
                <a:cs typeface="Calibri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/>
              </a:rPr>
              <a:t>loc(r1)=d1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dirty="0">
              <a:latin typeface="Times New Roman Regular" charset="0"/>
              <a:cs typeface="Times New Roman Regular" charset="0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solidFill>
                  <a:srgbClr val="C00000"/>
                </a:solidFill>
                <a:latin typeface="Times New Roman Regular" charset="0"/>
                <a:cs typeface="Times New Roman"/>
              </a:rPr>
              <a:t>φ</a:t>
            </a:r>
            <a:r>
              <a:rPr lang="en-US" dirty="0">
                <a:solidFill>
                  <a:srgbClr val="C00000"/>
                </a:solidFill>
                <a:latin typeface="Times New Roman Regular" charset="0"/>
                <a:cs typeface="Times New Roman"/>
              </a:rPr>
              <a:t> =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/>
              </a:rPr>
              <a:t>loc(r1)=d2 ∨ loc(r1)=d3</a:t>
            </a:r>
            <a:endParaRPr lang="ro-RO" dirty="0">
              <a:solidFill>
                <a:srgbClr val="C00000"/>
              </a:solidFill>
              <a:latin typeface="Times New Roman" panose="02020603050405020304" pitchFamily="18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/>
                <a:cs typeface="Calibri"/>
              </a:rPr>
              <a:t>move(r1,d2,d1),   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↑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  <a:sym typeface="Wingdings" pitchFamily="2" charset="2"/>
              </a:rPr>
              <a:t> 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</a:t>
            </a:r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s</a:t>
            </a:r>
            <a:r>
              <a:rPr lang="ro-RO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0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⊨ </a:t>
            </a:r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φ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         move(r1,d3,d1)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/>
                <a:cs typeface="Calibri"/>
              </a:rPr>
              <a:t>move(r1,d2,d1) 	move(r1,d3,d1)</a:t>
            </a:r>
            <a:r>
              <a:rPr lang="en-US" dirty="0">
                <a:latin typeface="Times New Roman" charset="0"/>
                <a:cs typeface="Calibri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dirty="0">
                <a:latin typeface="Times New Roman" charset="0"/>
                <a:cs typeface="Calibri"/>
              </a:rPr>
              <a:t>Φ = {</a:t>
            </a:r>
            <a:r>
              <a:rPr lang="en-US" dirty="0">
                <a:latin typeface="Calibri" panose="020F0502020204030204" pitchFamily="34" charset="0"/>
                <a:cs typeface="Calibri"/>
              </a:rPr>
              <a:t>loc(r1)=d2 </a:t>
            </a:r>
            <a:r>
              <a:rPr lang="en-US" dirty="0">
                <a:latin typeface="Times New Roman" charset="0"/>
                <a:cs typeface="Calibri"/>
              </a:rPr>
              <a:t>∨</a:t>
            </a:r>
            <a:r>
              <a:rPr lang="en-US" dirty="0">
                <a:latin typeface="Calibri" panose="020F0502020204030204" pitchFamily="34" charset="0"/>
                <a:cs typeface="Calibri"/>
              </a:rPr>
              <a:t> loc(r1)=d3</a:t>
            </a:r>
            <a:r>
              <a:rPr lang="en-US" dirty="0">
                <a:latin typeface="Times New Roman" charset="0"/>
                <a:cs typeface="Calibri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803F8D-8D13-A378-A9F1-B97E36D430CE}"/>
              </a:ext>
            </a:extLst>
          </p:cNvPr>
          <p:cNvGrpSpPr/>
          <p:nvPr/>
        </p:nvGrpSpPr>
        <p:grpSpPr>
          <a:xfrm>
            <a:off x="512295" y="4858433"/>
            <a:ext cx="4906458" cy="1773936"/>
            <a:chOff x="512295" y="4858433"/>
            <a:chExt cx="4906458" cy="1773936"/>
          </a:xfrm>
        </p:grpSpPr>
        <p:sp>
          <p:nvSpPr>
            <p:cNvPr id="8" name="Rectangle 891">
              <a:extLst>
                <a:ext uri="{FF2B5EF4-FFF2-40B4-BE49-F238E27FC236}">
                  <a16:creationId xmlns:a16="http://schemas.microsoft.com/office/drawing/2014/main" id="{F1350836-82F1-0AA4-D892-C425C9722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766" y="6079826"/>
              <a:ext cx="65" cy="261610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4" name="Rectangle 891">
              <a:extLst>
                <a:ext uri="{FF2B5EF4-FFF2-40B4-BE49-F238E27FC236}">
                  <a16:creationId xmlns:a16="http://schemas.microsoft.com/office/drawing/2014/main" id="{D86C2723-7F74-58E3-FD06-502E74794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149" y="6131430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9C16B20-E04D-7F4B-84AD-07678E4EE67B}"/>
                </a:ext>
              </a:extLst>
            </p:cNvPr>
            <p:cNvGrpSpPr/>
            <p:nvPr/>
          </p:nvGrpSpPr>
          <p:grpSpPr>
            <a:xfrm>
              <a:off x="878377" y="5526070"/>
              <a:ext cx="1474982" cy="713196"/>
              <a:chOff x="1045285" y="2272625"/>
              <a:chExt cx="2535019" cy="1225752"/>
            </a:xfrm>
          </p:grpSpPr>
          <p:sp>
            <p:nvSpPr>
              <p:cNvPr id="99" name="Line 853">
                <a:extLst>
                  <a:ext uri="{FF2B5EF4-FFF2-40B4-BE49-F238E27FC236}">
                    <a16:creationId xmlns:a16="http://schemas.microsoft.com/office/drawing/2014/main" id="{83E45F0A-DAD8-B835-F6CE-5C35798AD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85" y="3492318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8796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275A75F5-E1F5-053C-A59D-953DB5CADB44}"/>
                  </a:ext>
                </a:extLst>
              </p:cNvPr>
              <p:cNvCxnSpPr/>
              <p:nvPr/>
            </p:nvCxnSpPr>
            <p:spPr>
              <a:xfrm>
                <a:off x="2180139" y="22726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Freeform 860">
                <a:extLst>
                  <a:ext uri="{FF2B5EF4-FFF2-40B4-BE49-F238E27FC236}">
                    <a16:creationId xmlns:a16="http://schemas.microsoft.com/office/drawing/2014/main" id="{2BE49926-F4E0-670E-5991-C3B6C7D92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2" name="Freeform 860">
                <a:extLst>
                  <a:ext uri="{FF2B5EF4-FFF2-40B4-BE49-F238E27FC236}">
                    <a16:creationId xmlns:a16="http://schemas.microsoft.com/office/drawing/2014/main" id="{449C3C92-1C3B-944E-6A20-4C80A6CBA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284995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56" name="Line 853">
              <a:extLst>
                <a:ext uri="{FF2B5EF4-FFF2-40B4-BE49-F238E27FC236}">
                  <a16:creationId xmlns:a16="http://schemas.microsoft.com/office/drawing/2014/main" id="{86F1E30A-FED8-806C-2218-C67991F75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855" y="6261794"/>
              <a:ext cx="47883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78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57" name="Freeform 860">
              <a:extLst>
                <a:ext uri="{FF2B5EF4-FFF2-40B4-BE49-F238E27FC236}">
                  <a16:creationId xmlns:a16="http://schemas.microsoft.com/office/drawing/2014/main" id="{21674413-1161-C72C-A63B-4F6F849CA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94" y="5726420"/>
              <a:ext cx="228776" cy="96035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8" name="Freeform 860">
              <a:extLst>
                <a:ext uri="{FF2B5EF4-FFF2-40B4-BE49-F238E27FC236}">
                  <a16:creationId xmlns:a16="http://schemas.microsoft.com/office/drawing/2014/main" id="{B0525CD0-1F23-40E2-A532-0B1D497B6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56" y="5575809"/>
              <a:ext cx="706011" cy="23941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8CC1985-57E5-EE9C-3219-DF2027E93A83}"/>
                </a:ext>
              </a:extLst>
            </p:cNvPr>
            <p:cNvCxnSpPr/>
            <p:nvPr/>
          </p:nvCxnSpPr>
          <p:spPr>
            <a:xfrm>
              <a:off x="2114581" y="6206333"/>
              <a:ext cx="532036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860">
              <a:extLst>
                <a:ext uri="{FF2B5EF4-FFF2-40B4-BE49-F238E27FC236}">
                  <a16:creationId xmlns:a16="http://schemas.microsoft.com/office/drawing/2014/main" id="{30AAC2FC-93B1-F75D-FE45-071428097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754" y="6241432"/>
              <a:ext cx="718250" cy="2197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1" name="Freeform 860">
              <a:extLst>
                <a:ext uri="{FF2B5EF4-FFF2-40B4-BE49-F238E27FC236}">
                  <a16:creationId xmlns:a16="http://schemas.microsoft.com/office/drawing/2014/main" id="{0F184024-CA28-05A5-4C6A-131066CA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777" y="6210206"/>
              <a:ext cx="908041" cy="23810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2" name="Line 853">
              <a:extLst>
                <a:ext uri="{FF2B5EF4-FFF2-40B4-BE49-F238E27FC236}">
                  <a16:creationId xmlns:a16="http://schemas.microsoft.com/office/drawing/2014/main" id="{15B2D675-FA2E-6B3D-1072-CD8BBB451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418" y="6628844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63" name="Line 853">
              <a:extLst>
                <a:ext uri="{FF2B5EF4-FFF2-40B4-BE49-F238E27FC236}">
                  <a16:creationId xmlns:a16="http://schemas.microsoft.com/office/drawing/2014/main" id="{6A702865-A01E-2ABB-77F1-0D21E26B9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295" y="6625319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64" name="Line 853">
              <a:extLst>
                <a:ext uri="{FF2B5EF4-FFF2-40B4-BE49-F238E27FC236}">
                  <a16:creationId xmlns:a16="http://schemas.microsoft.com/office/drawing/2014/main" id="{30F03848-2F29-022D-7BE6-6310C75B6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580" y="5883948"/>
              <a:ext cx="1064074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69A4EF7-432D-4D2A-3BCB-0931E84DB7AC}"/>
                </a:ext>
              </a:extLst>
            </p:cNvPr>
            <p:cNvGrpSpPr/>
            <p:nvPr/>
          </p:nvGrpSpPr>
          <p:grpSpPr>
            <a:xfrm>
              <a:off x="2187053" y="4858433"/>
              <a:ext cx="972422" cy="825254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73" name="Oval 859">
                <a:extLst>
                  <a:ext uri="{FF2B5EF4-FFF2-40B4-BE49-F238E27FC236}">
                    <a16:creationId xmlns:a16="http://schemas.microsoft.com/office/drawing/2014/main" id="{B5F940DF-1940-07F3-37A9-829493762AC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4" name="Oval 861">
                <a:extLst>
                  <a:ext uri="{FF2B5EF4-FFF2-40B4-BE49-F238E27FC236}">
                    <a16:creationId xmlns:a16="http://schemas.microsoft.com/office/drawing/2014/main" id="{B36F823A-0497-80AA-BE3D-56B79291CF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5" name="Oval 862">
                <a:extLst>
                  <a:ext uri="{FF2B5EF4-FFF2-40B4-BE49-F238E27FC236}">
                    <a16:creationId xmlns:a16="http://schemas.microsoft.com/office/drawing/2014/main" id="{890D7C83-92B4-75DE-D1F0-90FB730F8C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6" name="Oval 863">
                <a:extLst>
                  <a:ext uri="{FF2B5EF4-FFF2-40B4-BE49-F238E27FC236}">
                    <a16:creationId xmlns:a16="http://schemas.microsoft.com/office/drawing/2014/main" id="{9C1066C4-3BBA-2034-CE4D-ECC358F49CE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7" name="Oval 863">
                <a:extLst>
                  <a:ext uri="{FF2B5EF4-FFF2-40B4-BE49-F238E27FC236}">
                    <a16:creationId xmlns:a16="http://schemas.microsoft.com/office/drawing/2014/main" id="{71E60107-94DF-1B21-8641-8E26C41013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43972FF7-36A9-D897-E40B-67E21B371DFF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95" name="Freeform 860">
                  <a:extLst>
                    <a:ext uri="{FF2B5EF4-FFF2-40B4-BE49-F238E27FC236}">
                      <a16:creationId xmlns:a16="http://schemas.microsoft.com/office/drawing/2014/main" id="{CD828013-02D5-FAB6-81F5-65BF0D74C5C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Rectangle 864">
                  <a:extLst>
                    <a:ext uri="{FF2B5EF4-FFF2-40B4-BE49-F238E27FC236}">
                      <a16:creationId xmlns:a16="http://schemas.microsoft.com/office/drawing/2014/main" id="{D5F1B8E3-EF4E-7C19-B27F-548AE47999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97" name="Freeform 865">
                  <a:extLst>
                    <a:ext uri="{FF2B5EF4-FFF2-40B4-BE49-F238E27FC236}">
                      <a16:creationId xmlns:a16="http://schemas.microsoft.com/office/drawing/2014/main" id="{154CE26D-39E0-3816-F405-B5DD4D42CA3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8" name="Freeform 866">
                  <a:extLst>
                    <a:ext uri="{FF2B5EF4-FFF2-40B4-BE49-F238E27FC236}">
                      <a16:creationId xmlns:a16="http://schemas.microsoft.com/office/drawing/2014/main" id="{A16F8AAA-48EE-CFB6-1410-0F67BD577F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3901D756-D806-E9F0-04C9-EC4299374C5E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82" name="Oval 878">
                  <a:extLst>
                    <a:ext uri="{FF2B5EF4-FFF2-40B4-BE49-F238E27FC236}">
                      <a16:creationId xmlns:a16="http://schemas.microsoft.com/office/drawing/2014/main" id="{44C56ECD-27F3-FEBF-790F-3C6A808D28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3" name="Rectangle 880">
                  <a:extLst>
                    <a:ext uri="{FF2B5EF4-FFF2-40B4-BE49-F238E27FC236}">
                      <a16:creationId xmlns:a16="http://schemas.microsoft.com/office/drawing/2014/main" id="{B66E1485-9CD0-CF60-834C-C1E8303B1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4" name="Oval 878">
                  <a:extLst>
                    <a:ext uri="{FF2B5EF4-FFF2-40B4-BE49-F238E27FC236}">
                      <a16:creationId xmlns:a16="http://schemas.microsoft.com/office/drawing/2014/main" id="{BAF37E0D-7FC1-E1BC-7DB9-7D9F84AA8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5" name="Line 881">
                  <a:extLst>
                    <a:ext uri="{FF2B5EF4-FFF2-40B4-BE49-F238E27FC236}">
                      <a16:creationId xmlns:a16="http://schemas.microsoft.com/office/drawing/2014/main" id="{0D31961D-B942-36DB-3A47-45B2BE53FD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6" name="Line 882">
                  <a:extLst>
                    <a:ext uri="{FF2B5EF4-FFF2-40B4-BE49-F238E27FC236}">
                      <a16:creationId xmlns:a16="http://schemas.microsoft.com/office/drawing/2014/main" id="{A9DCB1B0-7E1E-29E8-E5C0-13BF1A2FCC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7" name="Rectangle 880">
                  <a:extLst>
                    <a:ext uri="{FF2B5EF4-FFF2-40B4-BE49-F238E27FC236}">
                      <a16:creationId xmlns:a16="http://schemas.microsoft.com/office/drawing/2014/main" id="{BC10E040-C01C-D0B2-498C-EB1752CAB9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8" name="Oval 878">
                  <a:extLst>
                    <a:ext uri="{FF2B5EF4-FFF2-40B4-BE49-F238E27FC236}">
                      <a16:creationId xmlns:a16="http://schemas.microsoft.com/office/drawing/2014/main" id="{2610A180-08FF-6ACD-F256-FFF2B5A3179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9" name="Line 882">
                  <a:extLst>
                    <a:ext uri="{FF2B5EF4-FFF2-40B4-BE49-F238E27FC236}">
                      <a16:creationId xmlns:a16="http://schemas.microsoft.com/office/drawing/2014/main" id="{CE3D7BC4-7983-8479-008E-3A451EBC93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0" name="Line 882">
                  <a:extLst>
                    <a:ext uri="{FF2B5EF4-FFF2-40B4-BE49-F238E27FC236}">
                      <a16:creationId xmlns:a16="http://schemas.microsoft.com/office/drawing/2014/main" id="{457D4FA6-433C-821E-028E-750559E38E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1" name="Line 884">
                  <a:extLst>
                    <a:ext uri="{FF2B5EF4-FFF2-40B4-BE49-F238E27FC236}">
                      <a16:creationId xmlns:a16="http://schemas.microsoft.com/office/drawing/2014/main" id="{41188465-6127-794F-2897-C3FC06FC99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2" name="Oval 885">
                  <a:extLst>
                    <a:ext uri="{FF2B5EF4-FFF2-40B4-BE49-F238E27FC236}">
                      <a16:creationId xmlns:a16="http://schemas.microsoft.com/office/drawing/2014/main" id="{18480963-BDD7-4025-8A92-27E6A33564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Line 881">
                  <a:extLst>
                    <a:ext uri="{FF2B5EF4-FFF2-40B4-BE49-F238E27FC236}">
                      <a16:creationId xmlns:a16="http://schemas.microsoft.com/office/drawing/2014/main" id="{D1BB6348-066C-814D-B26C-F487C60E65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4" name="Line 882">
                  <a:extLst>
                    <a:ext uri="{FF2B5EF4-FFF2-40B4-BE49-F238E27FC236}">
                      <a16:creationId xmlns:a16="http://schemas.microsoft.com/office/drawing/2014/main" id="{74EF36A8-FF21-A1DE-B8FF-C90D3CE009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FF08FF2-9CA8-38F8-5B4A-4F2B00762923}"/>
                </a:ext>
              </a:extLst>
            </p:cNvPr>
            <p:cNvGrpSpPr/>
            <p:nvPr/>
          </p:nvGrpSpPr>
          <p:grpSpPr>
            <a:xfrm>
              <a:off x="563879" y="6238796"/>
              <a:ext cx="434962" cy="326624"/>
              <a:chOff x="1012668" y="905028"/>
              <a:chExt cx="747559" cy="561359"/>
            </a:xfrm>
          </p:grpSpPr>
          <p:sp>
            <p:nvSpPr>
              <p:cNvPr id="69" name="Line 853">
                <a:extLst>
                  <a:ext uri="{FF2B5EF4-FFF2-40B4-BE49-F238E27FC236}">
                    <a16:creationId xmlns:a16="http://schemas.microsoft.com/office/drawing/2014/main" id="{F51499D7-FA9F-66F7-C704-2F8565829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70" name="Rectangle 876">
                <a:extLst>
                  <a:ext uri="{FF2B5EF4-FFF2-40B4-BE49-F238E27FC236}">
                    <a16:creationId xmlns:a16="http://schemas.microsoft.com/office/drawing/2014/main" id="{45091858-52F8-0548-83A1-0C607DBB4B6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05028"/>
                <a:ext cx="112" cy="449622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71" name="Rectangle 873">
                <a:extLst>
                  <a:ext uri="{FF2B5EF4-FFF2-40B4-BE49-F238E27FC236}">
                    <a16:creationId xmlns:a16="http://schemas.microsoft.com/office/drawing/2014/main" id="{5C1EE7E0-ED89-3875-CD70-76FD06DD6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72" name="Freeform 875">
                <a:extLst>
                  <a:ext uri="{FF2B5EF4-FFF2-40B4-BE49-F238E27FC236}">
                    <a16:creationId xmlns:a16="http://schemas.microsoft.com/office/drawing/2014/main" id="{C24774E6-B3F1-E71D-15C8-4B3F2FC3D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EF23A93-E764-E076-9FFB-53FB711BB89C}"/>
                </a:ext>
              </a:extLst>
            </p:cNvPr>
            <p:cNvSpPr/>
            <p:nvPr/>
          </p:nvSpPr>
          <p:spPr>
            <a:xfrm>
              <a:off x="3798535" y="5736760"/>
              <a:ext cx="1620218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i="1" dirty="0">
                  <a:latin typeface="Times New Roman"/>
                  <a:cs typeface="Times New Roman"/>
                </a:rPr>
                <a:t>s</a:t>
              </a:r>
              <a:r>
                <a:rPr lang="en-US" sz="1700" baseline="-25000" dirty="0">
                  <a:latin typeface="Times New Roman"/>
                  <a:cs typeface="Times New Roman"/>
                </a:rPr>
                <a:t>0</a:t>
              </a:r>
              <a:r>
                <a:rPr lang="en-US" sz="1700" dirty="0">
                  <a:latin typeface="Times New Roman"/>
                  <a:ea typeface="Times New Roman"/>
                  <a:cs typeface="Times New Roman"/>
                </a:rPr>
                <a:t> = </a:t>
              </a:r>
              <a:r>
                <a:rPr lang="ro-RO" sz="1700" dirty="0"/>
                <a:t>{</a:t>
              </a:r>
              <a:r>
                <a:rPr lang="ro-RO" sz="1700" dirty="0">
                  <a:latin typeface="Calibri"/>
                </a:rPr>
                <a:t>loc(r1)=d3,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cargo(r1)=nil,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loc(c1)=d1</a:t>
              </a:r>
              <a:r>
                <a:rPr lang="ro-RO" sz="1700" dirty="0"/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037B2C5-ADD3-881D-98E0-B64C494FB70B}"/>
                </a:ext>
              </a:extLst>
            </p:cNvPr>
            <p:cNvCxnSpPr/>
            <p:nvPr/>
          </p:nvCxnSpPr>
          <p:spPr>
            <a:xfrm>
              <a:off x="3241859" y="5580542"/>
              <a:ext cx="65440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5154CC2-35A6-5A2E-A43F-9678DF884EA7}"/>
              </a:ext>
            </a:extLst>
          </p:cNvPr>
          <p:cNvGrpSpPr>
            <a:grpSpLocks noChangeAspect="1"/>
          </p:cNvGrpSpPr>
          <p:nvPr/>
        </p:nvGrpSpPr>
        <p:grpSpPr>
          <a:xfrm>
            <a:off x="9365579" y="5120328"/>
            <a:ext cx="2528616" cy="1389888"/>
            <a:chOff x="9092408" y="5102469"/>
            <a:chExt cx="2818108" cy="1549011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0227D444-0F5C-5913-9828-F6DB633543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53274" y="5102469"/>
              <a:ext cx="2657242" cy="1147446"/>
              <a:chOff x="5323352" y="4678231"/>
              <a:chExt cx="2952491" cy="1274940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777E17F-FC08-5C08-EDF3-59E39AC216BE}"/>
                  </a:ext>
                </a:extLst>
              </p:cNvPr>
              <p:cNvGrpSpPr/>
              <p:nvPr/>
            </p:nvGrpSpPr>
            <p:grpSpPr>
              <a:xfrm>
                <a:off x="7288292" y="5578688"/>
                <a:ext cx="987551" cy="367987"/>
                <a:chOff x="8801532" y="4013715"/>
                <a:chExt cx="1371600" cy="511093"/>
              </a:xfrm>
            </p:grpSpPr>
            <p:sp>
              <p:nvSpPr>
                <p:cNvPr id="211" name="Lightning Bolt 210">
                  <a:extLst>
                    <a:ext uri="{FF2B5EF4-FFF2-40B4-BE49-F238E27FC236}">
                      <a16:creationId xmlns:a16="http://schemas.microsoft.com/office/drawing/2014/main" id="{B03D9E3E-6BAE-2597-1007-EB4B47D23429}"/>
                    </a:ext>
                  </a:extLst>
                </p:cNvPr>
                <p:cNvSpPr/>
                <p:nvPr/>
              </p:nvSpPr>
              <p:spPr>
                <a:xfrm rot="19965343">
                  <a:off x="9139183" y="4118408"/>
                  <a:ext cx="619075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2" name="Freeform 860">
                  <a:extLst>
                    <a:ext uri="{FF2B5EF4-FFF2-40B4-BE49-F238E27FC236}">
                      <a16:creationId xmlns:a16="http://schemas.microsoft.com/office/drawing/2014/main" id="{9C8033F7-37A9-2C4D-CAB0-DE3DE59C3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1532" y="4026280"/>
                  <a:ext cx="1371600" cy="320040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E0ED7E22-BDED-16FD-1212-16C497819890}"/>
                    </a:ext>
                  </a:extLst>
                </p:cNvPr>
                <p:cNvCxnSpPr/>
                <p:nvPr/>
              </p:nvCxnSpPr>
              <p:spPr>
                <a:xfrm>
                  <a:off x="9047075" y="4017699"/>
                  <a:ext cx="1124712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FB296A89-3370-D1D4-20BC-7E2911C2A285}"/>
                    </a:ext>
                  </a:extLst>
                </p:cNvPr>
                <p:cNvCxnSpPr/>
                <p:nvPr/>
              </p:nvCxnSpPr>
              <p:spPr>
                <a:xfrm flipV="1">
                  <a:off x="9829800" y="4013715"/>
                  <a:ext cx="341987" cy="332605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CE1C73B4-1903-3B8E-C6E8-0F0A178CDE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97725" y="4349095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81609968-50AC-7574-4262-69117DA8A155}"/>
                  </a:ext>
                </a:extLst>
              </p:cNvPr>
              <p:cNvGrpSpPr/>
              <p:nvPr/>
            </p:nvGrpSpPr>
            <p:grpSpPr>
              <a:xfrm>
                <a:off x="5323352" y="5509529"/>
                <a:ext cx="1253855" cy="443642"/>
                <a:chOff x="6504246" y="3854161"/>
                <a:chExt cx="1741467" cy="616169"/>
              </a:xfrm>
            </p:grpSpPr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67433DF8-209A-084F-5062-3A4F560F2DF6}"/>
                    </a:ext>
                  </a:extLst>
                </p:cNvPr>
                <p:cNvGrpSpPr/>
                <p:nvPr/>
              </p:nvGrpSpPr>
              <p:grpSpPr>
                <a:xfrm>
                  <a:off x="6504246" y="3854161"/>
                  <a:ext cx="1589458" cy="616169"/>
                  <a:chOff x="6135946" y="3854161"/>
                  <a:chExt cx="1589458" cy="616169"/>
                </a:xfrm>
              </p:grpSpPr>
              <p:sp>
                <p:nvSpPr>
                  <p:cNvPr id="207" name="Lightning Bolt 206">
                    <a:extLst>
                      <a:ext uri="{FF2B5EF4-FFF2-40B4-BE49-F238E27FC236}">
                        <a16:creationId xmlns:a16="http://schemas.microsoft.com/office/drawing/2014/main" id="{1FD70B28-31C2-6022-F585-34356DEB47E7}"/>
                      </a:ext>
                    </a:extLst>
                  </p:cNvPr>
                  <p:cNvSpPr/>
                  <p:nvPr/>
                </p:nvSpPr>
                <p:spPr>
                  <a:xfrm rot="19965343">
                    <a:off x="6135946" y="4063930"/>
                    <a:ext cx="760257" cy="406400"/>
                  </a:xfrm>
                  <a:prstGeom prst="lightningBolt">
                    <a:avLst/>
                  </a:prstGeom>
                  <a:solidFill>
                    <a:srgbClr val="CDC9C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525260F0-CE39-A808-04ED-1A1AB1B6E59A}"/>
                      </a:ext>
                    </a:extLst>
                  </p:cNvPr>
                  <p:cNvCxnSpPr/>
                  <p:nvPr/>
                </p:nvCxnSpPr>
                <p:spPr>
                  <a:xfrm>
                    <a:off x="6591548" y="3854161"/>
                    <a:ext cx="1133856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29CB5C24-5825-AFA1-E443-4DAEDB986CE6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V="1">
                    <a:off x="6173361" y="3859976"/>
                    <a:ext cx="423087" cy="41148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8A787ED5-BD16-F80A-C8EB-C0F5A27798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01786" y="4296856"/>
                    <a:ext cx="261014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6" name="Freeform 860">
                  <a:extLst>
                    <a:ext uri="{FF2B5EF4-FFF2-40B4-BE49-F238E27FC236}">
                      <a16:creationId xmlns:a16="http://schemas.microsoft.com/office/drawing/2014/main" id="{FBD362F1-8F52-807E-ED32-E9BC188FB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2378" y="3865501"/>
                  <a:ext cx="1723335" cy="429768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09" name="Line 853">
                <a:extLst>
                  <a:ext uri="{FF2B5EF4-FFF2-40B4-BE49-F238E27FC236}">
                    <a16:creationId xmlns:a16="http://schemas.microsoft.com/office/drawing/2014/main" id="{FA28369F-82C8-8A1A-0788-C18935839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7843" y="5947252"/>
                <a:ext cx="1316735" cy="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447800" contourW="6350" prstMaterial="legacyPlastic">
                <a:bevelT w="13500" h="13500" prst="angle"/>
                <a:bevelB w="13500" h="13500" prst="angle"/>
                <a:extrusionClr>
                  <a:srgbClr val="FBDFC1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b">
                <a:flatTx/>
              </a:bodyPr>
              <a:lstStyle/>
              <a:p>
                <a:r>
                  <a:rPr lang="en-US" sz="1700" dirty="0">
                    <a:latin typeface="Calibri" panose="020F0502020204030204" pitchFamily="34" charset="0"/>
                    <a:ea typeface="Times New Roman"/>
                    <a:cs typeface="Times New Roman"/>
                  </a:rPr>
                  <a:t>          d3</a:t>
                </a: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2ED8AEB-B5FC-53A5-AD2F-554112233230}"/>
                  </a:ext>
                </a:extLst>
              </p:cNvPr>
              <p:cNvGrpSpPr/>
              <p:nvPr/>
            </p:nvGrpSpPr>
            <p:grpSpPr>
              <a:xfrm>
                <a:off x="6377267" y="4678231"/>
                <a:ext cx="1203321" cy="1021208"/>
                <a:chOff x="3906167" y="3324390"/>
                <a:chExt cx="1671281" cy="1418344"/>
              </a:xfrm>
              <a:solidFill>
                <a:srgbClr val="93D2FE"/>
              </a:solidFill>
            </p:grpSpPr>
            <p:sp>
              <p:nvSpPr>
                <p:cNvPr id="117" name="Oval 859">
                  <a:extLst>
                    <a:ext uri="{FF2B5EF4-FFF2-40B4-BE49-F238E27FC236}">
                      <a16:creationId xmlns:a16="http://schemas.microsoft.com/office/drawing/2014/main" id="{E4D69E8B-41FF-7432-CE80-2D4A152757F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80464" y="4434841"/>
                  <a:ext cx="137823" cy="1512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8" name="Oval 861">
                  <a:extLst>
                    <a:ext uri="{FF2B5EF4-FFF2-40B4-BE49-F238E27FC236}">
                      <a16:creationId xmlns:a16="http://schemas.microsoft.com/office/drawing/2014/main" id="{7BAEDD12-F27F-36A3-126F-274B45ACBBF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06168" y="4588788"/>
                  <a:ext cx="142659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19" name="Oval 862">
                  <a:extLst>
                    <a:ext uri="{FF2B5EF4-FFF2-40B4-BE49-F238E27FC236}">
                      <a16:creationId xmlns:a16="http://schemas.microsoft.com/office/drawing/2014/main" id="{CC9AB604-CF9F-D00F-F2C9-3B5754CC551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21673" y="4588788"/>
                  <a:ext cx="137823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0" name="Oval 863">
                  <a:extLst>
                    <a:ext uri="{FF2B5EF4-FFF2-40B4-BE49-F238E27FC236}">
                      <a16:creationId xmlns:a16="http://schemas.microsoft.com/office/drawing/2014/main" id="{6CE9B84A-07AC-792C-BE54-805843DA22D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1432" y="4586087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1" name="Oval 863">
                  <a:extLst>
                    <a:ext uri="{FF2B5EF4-FFF2-40B4-BE49-F238E27FC236}">
                      <a16:creationId xmlns:a16="http://schemas.microsoft.com/office/drawing/2014/main" id="{227B65A0-88E3-5D6E-5495-D236C7D79B5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90648" y="4587968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DB096672-709E-6024-9E8C-CB8E81787A9A}"/>
                    </a:ext>
                  </a:extLst>
                </p:cNvPr>
                <p:cNvGrpSpPr/>
                <p:nvPr/>
              </p:nvGrpSpPr>
              <p:grpSpPr>
                <a:xfrm>
                  <a:off x="3906167" y="4047050"/>
                  <a:ext cx="1671281" cy="539042"/>
                  <a:chOff x="1320274" y="4580303"/>
                  <a:chExt cx="1671281" cy="467246"/>
                </a:xfrm>
                <a:grpFill/>
              </p:grpSpPr>
              <p:sp>
                <p:nvSpPr>
                  <p:cNvPr id="201" name="Freeform 860">
                    <a:extLst>
                      <a:ext uri="{FF2B5EF4-FFF2-40B4-BE49-F238E27FC236}">
                        <a16:creationId xmlns:a16="http://schemas.microsoft.com/office/drawing/2014/main" id="{2074E62D-611F-5762-2CB7-65F110E617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0274" y="4580303"/>
                    <a:ext cx="743865" cy="15664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2" name="Rectangle 864">
                    <a:extLst>
                      <a:ext uri="{FF2B5EF4-FFF2-40B4-BE49-F238E27FC236}">
                        <a16:creationId xmlns:a16="http://schemas.microsoft.com/office/drawing/2014/main" id="{1E53DFE4-BFD3-18FC-CE37-B5E173834CB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20274" y="4736954"/>
                    <a:ext cx="557094" cy="310595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 panose="020F0502020204030204" pitchFamily="34" charset="0"/>
                        <a:ea typeface="Calibri"/>
                        <a:cs typeface="Calibri"/>
                      </a:rPr>
                      <a:t>r1</a:t>
                    </a:r>
                  </a:p>
                </p:txBody>
              </p:sp>
              <p:sp>
                <p:nvSpPr>
                  <p:cNvPr id="203" name="Freeform 865">
                    <a:extLst>
                      <a:ext uri="{FF2B5EF4-FFF2-40B4-BE49-F238E27FC236}">
                        <a16:creationId xmlns:a16="http://schemas.microsoft.com/office/drawing/2014/main" id="{92076569-8229-9C94-2B08-3BD613E4AC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580303"/>
                    <a:ext cx="186771" cy="467242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4" name="Freeform 866">
                    <a:extLst>
                      <a:ext uri="{FF2B5EF4-FFF2-40B4-BE49-F238E27FC236}">
                        <a16:creationId xmlns:a16="http://schemas.microsoft.com/office/drawing/2014/main" id="{F1ABA0CB-099F-EB7D-DCA5-73C51CB7E0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878539"/>
                    <a:ext cx="1114187" cy="168998"/>
                  </a:xfrm>
                  <a:custGeom>
                    <a:avLst/>
                    <a:gdLst>
                      <a:gd name="T0" fmla="*/ 0 w 288"/>
                      <a:gd name="T1" fmla="*/ 449 h 48"/>
                      <a:gd name="T2" fmla="*/ 2608 w 288"/>
                      <a:gd name="T3" fmla="*/ 449 h 48"/>
                      <a:gd name="T4" fmla="*/ 3133 w 288"/>
                      <a:gd name="T5" fmla="*/ 0 h 48"/>
                      <a:gd name="T6" fmla="*/ 524 w 288"/>
                      <a:gd name="T7" fmla="*/ 0 h 48"/>
                      <a:gd name="T8" fmla="*/ 0 w 288"/>
                      <a:gd name="T9" fmla="*/ 449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8"/>
                      <a:gd name="T17" fmla="*/ 288 w 28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8">
                        <a:moveTo>
                          <a:pt x="0" y="48"/>
                        </a:moveTo>
                        <a:lnTo>
                          <a:pt x="240" y="48"/>
                        </a:lnTo>
                        <a:lnTo>
                          <a:pt x="288" y="0"/>
                        </a:lnTo>
                        <a:lnTo>
                          <a:pt x="48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7F1934C7-D16B-0C28-D8FC-4E97387A5CC4}"/>
                    </a:ext>
                  </a:extLst>
                </p:cNvPr>
                <p:cNvGrpSpPr/>
                <p:nvPr/>
              </p:nvGrpSpPr>
              <p:grpSpPr>
                <a:xfrm>
                  <a:off x="4596370" y="3324390"/>
                  <a:ext cx="552654" cy="1188720"/>
                  <a:chOff x="1823226" y="3235632"/>
                  <a:chExt cx="552654" cy="1188720"/>
                </a:xfrm>
                <a:grpFill/>
              </p:grpSpPr>
              <p:sp>
                <p:nvSpPr>
                  <p:cNvPr id="124" name="Oval 878">
                    <a:extLst>
                      <a:ext uri="{FF2B5EF4-FFF2-40B4-BE49-F238E27FC236}">
                        <a16:creationId xmlns:a16="http://schemas.microsoft.com/office/drawing/2014/main" id="{A03AF5D8-5F27-E08E-D445-45A3D0AE0B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6977" y="439410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5" name="Rectangle 880">
                    <a:extLst>
                      <a:ext uri="{FF2B5EF4-FFF2-40B4-BE49-F238E27FC236}">
                        <a16:creationId xmlns:a16="http://schemas.microsoft.com/office/drawing/2014/main" id="{4D195691-316A-8B5B-50BD-956BDD1ED1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7548" y="3720625"/>
                    <a:ext cx="109828" cy="68636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6" name="Oval 878">
                    <a:extLst>
                      <a:ext uri="{FF2B5EF4-FFF2-40B4-BE49-F238E27FC236}">
                        <a16:creationId xmlns:a16="http://schemas.microsoft.com/office/drawing/2014/main" id="{0AB6E53A-A1D9-2BB3-662A-41FD5516AC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8534" y="370836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27" name="Line 881">
                    <a:extLst>
                      <a:ext uri="{FF2B5EF4-FFF2-40B4-BE49-F238E27FC236}">
                        <a16:creationId xmlns:a16="http://schemas.microsoft.com/office/drawing/2014/main" id="{BDDFE9B0-B16A-BAEE-05AD-1CEB85DFBB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7377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2" name="Line 882">
                    <a:extLst>
                      <a:ext uri="{FF2B5EF4-FFF2-40B4-BE49-F238E27FC236}">
                        <a16:creationId xmlns:a16="http://schemas.microsoft.com/office/drawing/2014/main" id="{92BEB497-8067-7481-C56B-242590E2DA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23226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3" name="Rectangle 880">
                    <a:extLst>
                      <a:ext uri="{FF2B5EF4-FFF2-40B4-BE49-F238E27FC236}">
                        <a16:creationId xmlns:a16="http://schemas.microsoft.com/office/drawing/2014/main" id="{87249A6E-EDA7-F542-0AF6-3634DE13E6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00000" flipH="1">
                    <a:off x="2086553" y="3275567"/>
                    <a:ext cx="66541" cy="85795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4" name="Oval 878">
                    <a:extLst>
                      <a:ext uri="{FF2B5EF4-FFF2-40B4-BE49-F238E27FC236}">
                        <a16:creationId xmlns:a16="http://schemas.microsoft.com/office/drawing/2014/main" id="{BA4AE7FD-C4AF-DC82-5D73-B05D2A76431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00000" flipH="1">
                    <a:off x="2297586" y="3313681"/>
                    <a:ext cx="69069" cy="39007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5" name="Line 882">
                    <a:extLst>
                      <a:ext uri="{FF2B5EF4-FFF2-40B4-BE49-F238E27FC236}">
                        <a16:creationId xmlns:a16="http://schemas.microsoft.com/office/drawing/2014/main" id="{28E32148-D2D7-60CD-5CB7-EA4E08DE82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08380" y="3235632"/>
                    <a:ext cx="166195" cy="553247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6" name="Line 882">
                    <a:extLst>
                      <a:ext uri="{FF2B5EF4-FFF2-40B4-BE49-F238E27FC236}">
                        <a16:creationId xmlns:a16="http://schemas.microsoft.com/office/drawing/2014/main" id="{5489E6BC-24AA-71DF-F90A-C8BED7B026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19974" y="3238739"/>
                    <a:ext cx="147328" cy="577282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7" name="Line 884">
                    <a:extLst>
                      <a:ext uri="{FF2B5EF4-FFF2-40B4-BE49-F238E27FC236}">
                        <a16:creationId xmlns:a16="http://schemas.microsoft.com/office/drawing/2014/main" id="{0D6997B9-FB2F-DF57-02ED-82944D1CD5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360577" y="3338154"/>
                    <a:ext cx="0" cy="103603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8" name="Oval 885">
                    <a:extLst>
                      <a:ext uri="{FF2B5EF4-FFF2-40B4-BE49-F238E27FC236}">
                        <a16:creationId xmlns:a16="http://schemas.microsoft.com/office/drawing/2014/main" id="{9FEEF2E9-D0C5-A744-8400-2AEAE4986C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343884" y="3447019"/>
                    <a:ext cx="31996" cy="70709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9" name="Line 881">
                    <a:extLst>
                      <a:ext uri="{FF2B5EF4-FFF2-40B4-BE49-F238E27FC236}">
                        <a16:creationId xmlns:a16="http://schemas.microsoft.com/office/drawing/2014/main" id="{D5310DB7-79AD-655A-B831-32E80DACD3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148636" y="3292202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00" name="Line 882">
                    <a:extLst>
                      <a:ext uri="{FF2B5EF4-FFF2-40B4-BE49-F238E27FC236}">
                        <a16:creationId xmlns:a16="http://schemas.microsoft.com/office/drawing/2014/main" id="{DE1B12EF-D39C-02BB-699E-D44A0E0883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H="1" flipV="1">
                    <a:off x="2087266" y="3256770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9453C3B4-9CDE-95D6-11CF-4EDB5820DD2D}"/>
                  </a:ext>
                </a:extLst>
              </p:cNvPr>
              <p:cNvGrpSpPr/>
              <p:nvPr/>
            </p:nvGrpSpPr>
            <p:grpSpPr>
              <a:xfrm>
                <a:off x="6990430" y="5198257"/>
                <a:ext cx="538242" cy="371128"/>
                <a:chOff x="1012668" y="950932"/>
                <a:chExt cx="747559" cy="515455"/>
              </a:xfrm>
            </p:grpSpPr>
            <p:sp>
              <p:nvSpPr>
                <p:cNvPr id="112" name="Line 853">
                  <a:extLst>
                    <a:ext uri="{FF2B5EF4-FFF2-40B4-BE49-F238E27FC236}">
                      <a16:creationId xmlns:a16="http://schemas.microsoft.com/office/drawing/2014/main" id="{DDFED8BC-6873-BC87-8105-7623391D00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2668" y="1130288"/>
                  <a:ext cx="600568" cy="7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Right">
                    <a:rot lat="60000" lon="0" rev="0"/>
                  </a:camera>
                  <a:lightRig rig="flat" dir="l"/>
                </a:scene3d>
                <a:sp3d extrusionH="266700" contourW="6350" prstMaterial="plastic">
                  <a:bevelT w="13500" h="13500" prst="angle"/>
                  <a:bevelB w="13500" h="13500" prst="angle"/>
                  <a:extrusionClr>
                    <a:srgbClr val="FDFEB5"/>
                  </a:extrusionClr>
                </a:sp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3" name="Rectangle 876">
                  <a:extLst>
                    <a:ext uri="{FF2B5EF4-FFF2-40B4-BE49-F238E27FC236}">
                      <a16:creationId xmlns:a16="http://schemas.microsoft.com/office/drawing/2014/main" id="{FAFC51CE-D07A-E333-DED8-7072A65B1F6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59818" y="950932"/>
                  <a:ext cx="100" cy="403719"/>
                </a:xfrm>
                <a:prstGeom prst="rect">
                  <a:avLst/>
                </a:prstGeom>
                <a:solidFill>
                  <a:srgbClr val="FDFF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Calibri"/>
                  </a:endParaRPr>
                </a:p>
              </p:txBody>
            </p:sp>
            <p:sp>
              <p:nvSpPr>
                <p:cNvPr id="114" name="Rectangle 873">
                  <a:extLst>
                    <a:ext uri="{FF2B5EF4-FFF2-40B4-BE49-F238E27FC236}">
                      <a16:creationId xmlns:a16="http://schemas.microsoft.com/office/drawing/2014/main" id="{F262B17F-78EA-2E76-2B68-55B521BF3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023" y="1137440"/>
                  <a:ext cx="594305" cy="327629"/>
                </a:xfrm>
                <a:prstGeom prst="rect">
                  <a:avLst/>
                </a:prstGeom>
                <a:solidFill>
                  <a:srgbClr val="FDFF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3152" tIns="18288" rIns="73152" bIns="18288" anchor="ctr"/>
                <a:lstStyle/>
                <a:p>
                  <a:pPr algn="ctr"/>
                  <a:r>
                    <a:rPr lang="en-GB" sz="1700" dirty="0">
                      <a:latin typeface="Calibri" panose="020F0502020204030204" pitchFamily="34" charset="0"/>
                      <a:ea typeface="Times New Roman"/>
                      <a:cs typeface="Calibri"/>
                    </a:rPr>
                    <a:t>c1</a:t>
                  </a:r>
                </a:p>
              </p:txBody>
            </p:sp>
            <p:sp>
              <p:nvSpPr>
                <p:cNvPr id="116" name="Freeform 875">
                  <a:extLst>
                    <a:ext uri="{FF2B5EF4-FFF2-40B4-BE49-F238E27FC236}">
                      <a16:creationId xmlns:a16="http://schemas.microsoft.com/office/drawing/2014/main" id="{1E5FC982-FA14-25E1-143B-322D2E54A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3923" y="989071"/>
                  <a:ext cx="146304" cy="477316"/>
                </a:xfrm>
                <a:custGeom>
                  <a:avLst/>
                  <a:gdLst>
                    <a:gd name="T0" fmla="*/ 0 w 48"/>
                    <a:gd name="T1" fmla="*/ 48 h 144"/>
                    <a:gd name="T2" fmla="*/ 48 w 48"/>
                    <a:gd name="T3" fmla="*/ 0 h 144"/>
                    <a:gd name="T4" fmla="*/ 48 w 48"/>
                    <a:gd name="T5" fmla="*/ 96 h 144"/>
                    <a:gd name="T6" fmla="*/ 0 w 48"/>
                    <a:gd name="T7" fmla="*/ 144 h 144"/>
                    <a:gd name="T8" fmla="*/ 0 w 48"/>
                    <a:gd name="T9" fmla="*/ 48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DFFB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BAF7327-5DCA-95BD-55A7-BD36F7088441}"/>
                </a:ext>
              </a:extLst>
            </p:cNvPr>
            <p:cNvSpPr/>
            <p:nvPr/>
          </p:nvSpPr>
          <p:spPr>
            <a:xfrm>
              <a:off x="9092408" y="6297537"/>
              <a:ext cx="269016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1700" i="1" dirty="0">
                  <a:latin typeface="Times New Roman"/>
                  <a:cs typeface="Times New Roman"/>
                </a:rPr>
                <a:t> g</a:t>
              </a:r>
              <a:r>
                <a:rPr lang="ro-RO" sz="1700" dirty="0">
                  <a:latin typeface="Times New Roman"/>
                  <a:cs typeface="Times New Roman"/>
                </a:rPr>
                <a:t> = {</a:t>
              </a:r>
              <a:r>
                <a:rPr lang="ro-RO" sz="1700" dirty="0">
                  <a:latin typeface="Calibri"/>
                  <a:cs typeface="Calibri"/>
                </a:rPr>
                <a:t>loc(r1)=d3, loc(c1)=r1</a:t>
              </a:r>
              <a:r>
                <a:rPr lang="ro-RO" sz="1700" dirty="0">
                  <a:latin typeface="Times New Roman"/>
                  <a:cs typeface="Times New Roman"/>
                </a:rPr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1182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2E2956-5FB7-249D-59F4-276DA1734A82}"/>
              </a:ext>
            </a:extLst>
          </p:cNvPr>
          <p:cNvSpPr txBox="1">
            <a:spLocks/>
          </p:cNvSpPr>
          <p:nvPr/>
        </p:nvSpPr>
        <p:spPr bwMode="auto">
          <a:xfrm>
            <a:off x="105823" y="56053"/>
            <a:ext cx="7248966" cy="5512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sz="1600" kern="0" dirty="0">
                <a:latin typeface="Calibri"/>
                <a:cs typeface="Calibri"/>
              </a:rPr>
              <a:t>RPG-Landmarks</a:t>
            </a:r>
            <a:r>
              <a:rPr lang="en-US" sz="1600" kern="0" dirty="0">
                <a:cs typeface="Times New Roman"/>
              </a:rPr>
              <a:t>(Σ,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kern="0" dirty="0">
                <a:cs typeface="Times New Roman"/>
              </a:rPr>
              <a:t>, </a:t>
            </a:r>
            <a:r>
              <a:rPr lang="en-US" sz="1600" i="1" kern="0" dirty="0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⟨</a:t>
            </a:r>
            <a:r>
              <a:rPr lang="en-US" sz="1600" kern="0" dirty="0" err="1">
                <a:cs typeface="Times New Roman"/>
              </a:rPr>
              <a:t>all literals in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 err="1">
                <a:cs typeface="Times New Roman"/>
              </a:rPr>
              <a:t>g</a:t>
            </a:r>
            <a:r>
              <a:rPr lang="en-US" sz="1600" kern="0" dirty="0">
                <a:cs typeface="Times New Roman"/>
              </a:rPr>
              <a:t>⟩; </a:t>
            </a:r>
            <a:r>
              <a:rPr lang="en-US" sz="1600" i="1" kern="0" dirty="0">
                <a:cs typeface="Times New Roman"/>
              </a:rPr>
              <a:t>Examined </a:t>
            </a:r>
            <a:r>
              <a:rPr lang="en-US" sz="1600" kern="0" dirty="0"/>
              <a:t>←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 dirty="0">
                <a:cs typeface="Times New Roman"/>
              </a:rPr>
              <a:t>while</a:t>
            </a:r>
            <a:r>
              <a:rPr lang="en-US" sz="1600" kern="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Queue </a:t>
            </a:r>
            <a:r>
              <a:rPr lang="en-US" sz="1600" kern="0" dirty="0">
                <a:cs typeface="Times New Roman"/>
              </a:rPr>
              <a:t>≠ ⟨⟩</a:t>
            </a:r>
            <a:r>
              <a:rPr lang="en-US" sz="1600" b="1" kern="0" dirty="0">
                <a:latin typeface="Times New Roman Regular" charset="0"/>
                <a:cs typeface="Times New Roman Regular" charset="0"/>
              </a:rPr>
              <a:t> do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 ← </a:t>
            </a:r>
            <a:r>
              <a:rPr lang="en-US" sz="1600" kern="0" dirty="0">
                <a:latin typeface="Calibri" panose="020F0502020204030204" pitchFamily="34" charset="0"/>
                <a:cs typeface="Times New Roman"/>
              </a:rPr>
              <a:t>pop</a:t>
            </a:r>
            <a:r>
              <a:rPr lang="en-US" sz="1600" kern="0" dirty="0">
                <a:cs typeface="Times New Roman"/>
              </a:rPr>
              <a:t>(</a:t>
            </a:r>
            <a:r>
              <a:rPr lang="en-US" sz="1600" i="1" kern="0" dirty="0">
                <a:cs typeface="Times New Roman"/>
              </a:rPr>
              <a:t>Queue</a:t>
            </a:r>
            <a:r>
              <a:rPr lang="en-US" sz="1600" kern="0" dirty="0">
                <a:cs typeface="Times New Roman"/>
              </a:rPr>
              <a:t>)</a:t>
            </a:r>
          </a:p>
          <a:p>
            <a:pPr marL="458788" lvl="2" indent="0">
              <a:spcBef>
                <a:spcPts val="400"/>
              </a:spcBef>
              <a:buFont typeface="System Font Regular"/>
              <a:buNone/>
            </a:pPr>
            <a:r>
              <a:rPr lang="en-US" sz="1600" b="1" kern="0">
                <a:latin typeface="Times New Roman" panose="02020603050405020304" pitchFamily="18" charset="0"/>
              </a:rPr>
              <a:t>if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φ</a:t>
            </a:r>
            <a:r>
              <a:rPr lang="en-US" sz="1600" kern="0">
                <a:latin typeface="Times New Roman" panose="02020603050405020304" pitchFamily="18" charset="0"/>
              </a:rPr>
              <a:t> ∉ </a:t>
            </a:r>
            <a:r>
              <a:rPr lang="en-US" sz="1600" i="1" kern="0">
                <a:latin typeface="Times New Roman" panose="02020603050405020304" pitchFamily="18" charset="0"/>
              </a:rPr>
              <a:t>Examined </a:t>
            </a:r>
            <a:r>
              <a:rPr lang="en-US" sz="1600" kern="0">
                <a:latin typeface="Times New Roman" panose="02020603050405020304" pitchFamily="18" charset="0"/>
              </a:rPr>
              <a:t>and </a:t>
            </a:r>
            <a:r>
              <a:rPr lang="en-US" sz="1600" i="1" kern="0">
                <a:latin typeface="Times New Roman" panose="02020603050405020304" pitchFamily="18" charset="0"/>
              </a:rPr>
              <a:t>s</a:t>
            </a:r>
            <a:r>
              <a:rPr lang="en-US" sz="1600" kern="0" baseline="-25000">
                <a:latin typeface="Times New Roman" panose="02020603050405020304" pitchFamily="18" charset="0"/>
              </a:rPr>
              <a:t>0</a:t>
            </a:r>
            <a:r>
              <a:rPr lang="en-US" sz="1600" kern="0">
                <a:latin typeface="Times New Roman" panose="02020603050405020304" pitchFamily="18" charset="0"/>
              </a:rPr>
              <a:t> ⊭ </a:t>
            </a:r>
            <a:r>
              <a:rPr lang="en-US" sz="1600" i="1" kern="0" dirty="0" err="1"/>
              <a:t>φ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b="1" kern="0">
                <a:latin typeface="Times New Roman" panose="02020603050405020304" pitchFamily="18" charset="0"/>
              </a:rPr>
              <a:t>then </a:t>
            </a:r>
            <a:endParaRPr lang="en-US" sz="1600" i="1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1: look for an “action landmark”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R </a:t>
            </a:r>
            <a:r>
              <a:rPr lang="en-US" sz="1600" kern="0" dirty="0"/>
              <a:t>←</a:t>
            </a:r>
            <a:r>
              <a:rPr lang="en-US" sz="1600" kern="0" dirty="0">
                <a:cs typeface="Times New Roman"/>
              </a:rPr>
              <a:t> {actions whose effects include a literal in </a:t>
            </a:r>
            <a:r>
              <a:rPr lang="en-US" sz="1600" i="1" kern="0" dirty="0" err="1"/>
              <a:t>φ</a:t>
            </a:r>
            <a:r>
              <a:rPr lang="en-US" sz="1600" kern="0" dirty="0">
                <a:cs typeface="Times New Roman"/>
              </a:rPr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generate RPG from </a:t>
            </a:r>
            <a:r>
              <a:rPr lang="en-US" sz="1600" i="1" kern="0" dirty="0">
                <a:cs typeface="Times New Roman"/>
              </a:rPr>
              <a:t>s</a:t>
            </a:r>
            <a:r>
              <a:rPr lang="en-US" sz="1600" kern="0" baseline="-25000" dirty="0">
                <a:cs typeface="Times New Roman"/>
              </a:rPr>
              <a:t>0</a:t>
            </a:r>
            <a:r>
              <a:rPr lang="en-US" sz="1600" i="1" kern="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using </a:t>
            </a:r>
            <a:r>
              <a:rPr lang="en-US" sz="1600" i="1" kern="0" dirty="0">
                <a:cs typeface="Times New Roman"/>
              </a:rPr>
              <a:t>A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kern="0" dirty="0">
                <a:cs typeface="Times New Roman"/>
              </a:rPr>
              <a:t>∖</a:t>
            </a:r>
            <a:r>
              <a:rPr lang="en-US" sz="1600" i="1" kern="0" baseline="-25000" dirty="0">
                <a:cs typeface="Times New Roman"/>
              </a:rPr>
              <a:t> </a:t>
            </a:r>
            <a:r>
              <a:rPr lang="en-US" sz="1600" i="1" kern="0" dirty="0">
                <a:cs typeface="Times New Roman"/>
              </a:rPr>
              <a:t>R</a:t>
            </a:r>
            <a:r>
              <a:rPr lang="en-US" sz="1600" kern="0" dirty="0">
                <a:cs typeface="Times New Roman"/>
              </a:rPr>
              <a:t>, stopping when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>
                <a:cs typeface="Times New Roman"/>
                <a:sym typeface="Wingdings"/>
              </a:rPr>
              <a:t>=</a:t>
            </a:r>
            <a:r>
              <a:rPr lang="en-US" sz="1600" i="1" kern="0" baseline="-25000" dirty="0">
                <a:cs typeface="Times New Roman"/>
                <a:sym typeface="Wingdings"/>
              </a:rPr>
              <a:t>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i="1" kern="0" baseline="-25000" dirty="0">
                <a:cs typeface="Times New Roman"/>
                <a:sym typeface="Wingdings"/>
              </a:rPr>
              <a:t>–</a:t>
            </a:r>
            <a:r>
              <a:rPr lang="en-US" sz="1600" kern="0" baseline="-25000" dirty="0">
                <a:cs typeface="Times New Roman"/>
                <a:sym typeface="Wingdings"/>
              </a:rPr>
              <a:t>1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i="1" kern="0">
                <a:latin typeface="Times New Roman" panose="02020603050405020304" pitchFamily="18" charset="0"/>
              </a:rPr>
              <a:t>// ŝ</a:t>
            </a:r>
            <a:r>
              <a:rPr lang="en-US" sz="1600" i="1" kern="0" baseline="-25000">
                <a:latin typeface="Times New Roman" panose="02020603050405020304" pitchFamily="18" charset="0"/>
              </a:rPr>
              <a:t>k</a:t>
            </a:r>
            <a:r>
              <a:rPr lang="en-US" sz="1600" kern="0">
                <a:latin typeface="Times New Roman" panose="02020603050405020304" pitchFamily="18" charset="0"/>
              </a:rPr>
              <a:t> </a:t>
            </a:r>
            <a:r>
              <a:rPr lang="en-US" sz="1600" i="1" kern="0">
                <a:latin typeface="Times New Roman" panose="02020603050405020304" pitchFamily="18" charset="0"/>
              </a:rPr>
              <a:t>now includes every atom that’s achievable without R</a:t>
            </a:r>
            <a:br>
              <a:rPr lang="en-US" sz="1600" kern="0">
                <a:latin typeface="Times New Roman" panose="02020603050405020304" pitchFamily="18" charset="0"/>
              </a:rPr>
            </a:b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/>
              <a:t> ← {all actions in </a:t>
            </a:r>
            <a:r>
              <a:rPr lang="en-US" sz="1600" i="1" kern="0" dirty="0"/>
              <a:t>R</a:t>
            </a:r>
            <a:r>
              <a:rPr lang="en-US" sz="1600" kern="0" dirty="0"/>
              <a:t> that are r-applicable in </a:t>
            </a:r>
            <a:r>
              <a:rPr lang="en-US" sz="1600" i="1" kern="0" dirty="0" err="1">
                <a:cs typeface="Times New Roman"/>
              </a:rPr>
              <a:t>ŝ</a:t>
            </a:r>
            <a:r>
              <a:rPr lang="en-US" sz="1600" i="1" kern="0" baseline="-25000" dirty="0" err="1">
                <a:cs typeface="Times New Roman"/>
                <a:sym typeface="Wingdings"/>
              </a:rPr>
              <a:t>k</a:t>
            </a:r>
            <a:r>
              <a:rPr lang="en-US" sz="1600" kern="0" dirty="0"/>
              <a:t>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if </a:t>
            </a:r>
            <a:r>
              <a:rPr lang="en-US" sz="1600" i="1" kern="0" dirty="0">
                <a:cs typeface="Times New Roman"/>
              </a:rPr>
              <a:t>N</a:t>
            </a:r>
            <a:r>
              <a:rPr lang="en-US" sz="1600" kern="0" dirty="0">
                <a:cs typeface="Times New Roman"/>
              </a:rPr>
              <a:t> = </a:t>
            </a:r>
            <a:r>
              <a:rPr lang="en-US" sz="1600" kern="0" dirty="0">
                <a:latin typeface="Times New Roman Regular" charset="0"/>
                <a:cs typeface="Times New Roman Regular" charset="0"/>
              </a:rPr>
              <a:t>∅</a:t>
            </a:r>
            <a:r>
              <a:rPr lang="en-US" sz="1600" kern="0" dirty="0">
                <a:cs typeface="Times New Roman"/>
              </a:rPr>
              <a:t> then return </a:t>
            </a:r>
            <a:r>
              <a:rPr lang="en-US" sz="1600" kern="0" dirty="0">
                <a:latin typeface="Calibri"/>
                <a:cs typeface="Calibri"/>
              </a:rPr>
              <a:t>failure</a:t>
            </a:r>
            <a:endParaRPr lang="en-US" sz="1600" kern="0" dirty="0">
              <a:cs typeface="Times New Roman"/>
            </a:endParaRPr>
          </a:p>
          <a:p>
            <a:pPr marL="809626" lvl="3" indent="0">
              <a:spcBef>
                <a:spcPts val="1200"/>
              </a:spcBef>
              <a:buFont typeface="System Font Regular"/>
              <a:buNone/>
            </a:pPr>
            <a:r>
              <a:rPr lang="en-US" sz="1600" i="1" kern="0" dirty="0">
                <a:cs typeface="Times New Roman"/>
              </a:rPr>
              <a:t>// Step 2: get new landmarks from actions’ preconditions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 err="1"/>
              <a:t>Φ</a:t>
            </a:r>
            <a:r>
              <a:rPr lang="en-US" sz="1600" kern="0" dirty="0"/>
              <a:t> ← {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1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kern="0" baseline="-25000" dirty="0"/>
              <a:t>2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kern="0" dirty="0">
                <a:ea typeface="ＭＳ ゴシック"/>
                <a:cs typeface="Times New Roman"/>
              </a:rPr>
              <a:t>… </a:t>
            </a:r>
            <a:r>
              <a:rPr lang="en-US" sz="1600" kern="0" dirty="0">
                <a:latin typeface="Times New Roman Regular" charset="0"/>
                <a:ea typeface="ＭＳ ゴシック"/>
                <a:cs typeface="Times New Roman Regular" charset="0"/>
              </a:rPr>
              <a:t>∨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m</a:t>
            </a:r>
            <a:r>
              <a:rPr lang="en-US" sz="1600" kern="0" dirty="0"/>
              <a:t> | </a:t>
            </a:r>
            <a:r>
              <a:rPr lang="en-US" sz="1600" i="1" kern="0" dirty="0"/>
              <a:t>m </a:t>
            </a:r>
            <a:r>
              <a:rPr lang="en-US" sz="1600" kern="0" dirty="0"/>
              <a:t>≤ 4, 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is a precondition of at least one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</a:t>
            </a:r>
            <a:r>
              <a:rPr lang="en-US" sz="1600" kern="0" dirty="0"/>
              <a:t>, and</a:t>
            </a:r>
            <a:br>
              <a:rPr lang="en-US" sz="1600" kern="0" dirty="0"/>
            </a:br>
            <a:r>
              <a:rPr lang="en-US" sz="1600" kern="0" dirty="0"/>
              <a:t>           each </a:t>
            </a:r>
            <a:r>
              <a:rPr lang="en-US" sz="1600" i="1" kern="0" dirty="0"/>
              <a:t>a</a:t>
            </a:r>
            <a:r>
              <a:rPr lang="en-US" sz="1600" kern="0" dirty="0"/>
              <a:t> ∈ </a:t>
            </a:r>
            <a:r>
              <a:rPr lang="en-US" sz="1600" i="1" kern="0" dirty="0"/>
              <a:t>N </a:t>
            </a:r>
            <a:r>
              <a:rPr lang="en-US" sz="1600" kern="0" dirty="0"/>
              <a:t>has at least one </a:t>
            </a:r>
            <a:r>
              <a:rPr lang="en-US" sz="1600" i="1" kern="0" dirty="0"/>
              <a:t>p</a:t>
            </a:r>
            <a:r>
              <a:rPr lang="en-US" sz="1600" i="1" kern="0" baseline="-25000" dirty="0"/>
              <a:t>i</a:t>
            </a:r>
            <a:r>
              <a:rPr lang="en-US" sz="1600" kern="0" dirty="0"/>
              <a:t> as a precondition}</a:t>
            </a:r>
          </a:p>
          <a:p>
            <a:pPr marL="809626" lvl="3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/>
              <a:t>append to </a:t>
            </a:r>
            <a:r>
              <a:rPr lang="en-US" sz="1600" i="1" kern="0" dirty="0"/>
              <a:t>Queue every </a:t>
            </a:r>
            <a:r>
              <a:rPr lang="en-US" sz="1600" i="1" kern="0" dirty="0" err="1"/>
              <a:t>φ</a:t>
            </a:r>
            <a:r>
              <a:rPr lang="en-US" sz="1600" kern="0" dirty="0"/>
              <a:t> ∈ </a:t>
            </a:r>
            <a:r>
              <a:rPr lang="en-US" sz="1600" kern="0" dirty="0" err="1"/>
              <a:t>Φ</a:t>
            </a:r>
            <a:r>
              <a:rPr lang="en-US" sz="1600" kern="0" dirty="0"/>
              <a:t> that isn’t subsumed by another </a:t>
            </a:r>
            <a:r>
              <a:rPr lang="en-US" sz="1600" i="1" kern="0" dirty="0" err="1"/>
              <a:t>φ</a:t>
            </a:r>
            <a:r>
              <a:rPr lang="en-US" sz="1600" kern="0" dirty="0"/>
              <a:t>′</a:t>
            </a:r>
            <a:r>
              <a:rPr lang="en-US" sz="1600" kern="0" baseline="-25000" dirty="0"/>
              <a:t> </a:t>
            </a:r>
            <a:r>
              <a:rPr lang="en-US" sz="1600" kern="0" dirty="0"/>
              <a:t>∈</a:t>
            </a:r>
            <a:r>
              <a:rPr lang="en-US" sz="1600" kern="0" baseline="-25000" dirty="0"/>
              <a:t> </a:t>
            </a:r>
            <a:r>
              <a:rPr lang="en-US" sz="1600" kern="0" dirty="0" err="1"/>
              <a:t>Φ</a:t>
            </a:r>
            <a:r>
              <a:rPr lang="en-US" sz="1600" kern="0" dirty="0"/>
              <a:t> </a:t>
            </a:r>
          </a:p>
          <a:p>
            <a:pPr marL="809626" lvl="3" indent="0">
              <a:spcBef>
                <a:spcPts val="400"/>
              </a:spcBef>
              <a:buNone/>
            </a:pPr>
            <a:r>
              <a:rPr lang="en-US" sz="1600" kern="0" dirty="0">
                <a:cs typeface="Times New Roman"/>
              </a:rPr>
              <a:t>add </a:t>
            </a:r>
            <a:r>
              <a:rPr lang="en-US" sz="1600" i="1" kern="0" dirty="0">
                <a:cs typeface="Times New Roman"/>
              </a:rPr>
              <a:t>φ </a:t>
            </a:r>
            <a:r>
              <a:rPr lang="en-US" sz="1600" kern="0" dirty="0">
                <a:cs typeface="Times New Roman"/>
              </a:rPr>
              <a:t>to </a:t>
            </a:r>
            <a:r>
              <a:rPr lang="en-US" sz="1600" i="1" kern="0" dirty="0">
                <a:cs typeface="Times New Roman"/>
              </a:rPr>
              <a:t>Examined</a:t>
            </a:r>
            <a:endParaRPr lang="en-US" sz="1600" i="1" kern="0" dirty="0"/>
          </a:p>
          <a:p>
            <a:pPr marL="228600" lvl="1" indent="0">
              <a:spcBef>
                <a:spcPts val="400"/>
              </a:spcBef>
              <a:buFont typeface="System Font Regular"/>
              <a:buNone/>
            </a:pPr>
            <a:r>
              <a:rPr lang="en-US" sz="1600" kern="0" dirty="0">
                <a:cs typeface="Times New Roman"/>
              </a:rPr>
              <a:t>return </a:t>
            </a:r>
            <a:r>
              <a:rPr lang="en-US" sz="1600" i="1" kern="0" dirty="0">
                <a:cs typeface="Times New Roman"/>
              </a:rPr>
              <a:t>Examined</a:t>
            </a: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503334" y="93131"/>
            <a:ext cx="2506134" cy="558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C03C986E-97DF-E84A-B8B4-73F88F7CD527}"/>
              </a:ext>
            </a:extLst>
          </p:cNvPr>
          <p:cNvSpPr txBox="1">
            <a:spLocks/>
          </p:cNvSpPr>
          <p:nvPr/>
        </p:nvSpPr>
        <p:spPr bwMode="auto">
          <a:xfrm>
            <a:off x="9346233" y="495175"/>
            <a:ext cx="2806744" cy="394712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>
                <a:latin typeface="Times New Roman"/>
                <a:cs typeface="Times New Roman"/>
              </a:rPr>
              <a:t>c</a:t>
            </a:r>
            <a:r>
              <a:rPr lang="en-US" sz="1800" dirty="0"/>
              <a:t>, 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r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move</a:t>
            </a:r>
            <a:r>
              <a:rPr lang="en-US" sz="1800" dirty="0"/>
              <a:t>(</a:t>
            </a:r>
            <a:r>
              <a:rPr lang="en-US" sz="1800" i="1" dirty="0"/>
              <a:t>r, d, e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	eff:	</a:t>
            </a:r>
            <a:r>
              <a:rPr lang="en-US" sz="1800" dirty="0" err="1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i="1" dirty="0"/>
              <a:t>e </a:t>
            </a:r>
          </a:p>
          <a:p>
            <a:pPr marL="0" indent="0">
              <a:buNone/>
              <a:tabLst>
                <a:tab pos="219075" algn="l"/>
                <a:tab pos="619125" algn="l"/>
              </a:tabLst>
            </a:pPr>
            <a:r>
              <a:rPr lang="en-US" sz="1800" dirty="0">
                <a:latin typeface="Calibri"/>
              </a:rPr>
              <a:t>unload</a:t>
            </a:r>
            <a:r>
              <a:rPr lang="en-US" sz="1800" dirty="0"/>
              <a:t>(</a:t>
            </a:r>
            <a:r>
              <a:rPr lang="en-US" sz="1800" i="1" dirty="0"/>
              <a:t>r, c, 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)=</a:t>
            </a:r>
            <a:r>
              <a:rPr lang="en-US" sz="1800" i="1" dirty="0"/>
              <a:t>r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l </a:t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en-US" sz="1800" dirty="0"/>
              <a:t>eff:	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i="1" dirty="0"/>
              <a:t>r</a:t>
            </a:r>
            <a:r>
              <a:rPr lang="en-US" sz="1800" dirty="0"/>
              <a:t>)←</a:t>
            </a:r>
            <a:r>
              <a:rPr lang="en-US" sz="1800" dirty="0">
                <a:latin typeface="Calibri"/>
                <a:cs typeface="Calibri"/>
              </a:rPr>
              <a:t>nil</a:t>
            </a:r>
            <a:r>
              <a:rPr lang="en-US" sz="1800" dirty="0"/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  <a:cs typeface="Calibri"/>
              </a:rPr>
              <a:t>(</a:t>
            </a:r>
            <a:r>
              <a:rPr lang="en-US" sz="1800" dirty="0">
                <a:latin typeface="Calibri"/>
                <a:cs typeface="Calibri"/>
              </a:rPr>
              <a:t>c</a:t>
            </a:r>
            <a:r>
              <a:rPr lang="en-US" sz="1800" dirty="0"/>
              <a:t>)←</a:t>
            </a:r>
            <a:r>
              <a:rPr lang="en-US" sz="1800" i="1" dirty="0"/>
              <a:t>l</a:t>
            </a:r>
            <a:br>
              <a:rPr lang="en-US" sz="1800" i="1" baseline="-25000" dirty="0"/>
            </a:br>
            <a:br>
              <a:rPr lang="en-US" sz="1800" i="1" baseline="-25000" dirty="0"/>
            </a:br>
            <a:r>
              <a:rPr lang="en-US" sz="1800" i="1" dirty="0"/>
              <a:t>r</a:t>
            </a:r>
            <a:r>
              <a:rPr lang="en-US" sz="1800" dirty="0"/>
              <a:t> ∈ </a:t>
            </a:r>
            <a:r>
              <a:rPr lang="en-US" sz="1800" i="1" dirty="0"/>
              <a:t>Robots</a:t>
            </a:r>
            <a:br>
              <a:rPr lang="en-US" sz="1800" dirty="0"/>
            </a:br>
            <a:r>
              <a:rPr lang="en-US" sz="1800" i="1" dirty="0"/>
              <a:t>c</a:t>
            </a:r>
            <a:r>
              <a:rPr lang="en-US" sz="1800" dirty="0"/>
              <a:t> ∈ </a:t>
            </a:r>
            <a:r>
              <a:rPr lang="en-US" sz="1800" i="1" dirty="0"/>
              <a:t>Containers</a:t>
            </a:r>
            <a:br>
              <a:rPr lang="en-US" sz="1800" dirty="0"/>
            </a:br>
            <a:r>
              <a:rPr lang="en-US" sz="1800" i="1" dirty="0" err="1"/>
              <a:t>l,d,e</a:t>
            </a:r>
            <a:r>
              <a:rPr lang="en-US" sz="1800" dirty="0"/>
              <a:t> ∈ </a:t>
            </a:r>
            <a:r>
              <a:rPr lang="en-US" sz="1800" i="1" dirty="0" err="1"/>
              <a:t>Locs</a:t>
            </a:r>
            <a:endParaRPr lang="en-US" sz="1800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6E0046B-1E27-9B6F-0C46-8DABEF5D7B1F}"/>
              </a:ext>
            </a:extLst>
          </p:cNvPr>
          <p:cNvGrpSpPr>
            <a:grpSpLocks noChangeAspect="1"/>
          </p:cNvGrpSpPr>
          <p:nvPr/>
        </p:nvGrpSpPr>
        <p:grpSpPr>
          <a:xfrm>
            <a:off x="9365579" y="5120328"/>
            <a:ext cx="2528616" cy="1389888"/>
            <a:chOff x="9092408" y="5102469"/>
            <a:chExt cx="2818108" cy="15490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57FE8BE-C226-CCF8-BA90-FD5976B8AAC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53274" y="5102469"/>
              <a:ext cx="2657242" cy="1147446"/>
              <a:chOff x="5323352" y="4678231"/>
              <a:chExt cx="2952491" cy="127494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7821A0F-8B0A-C90A-7F70-57DAFAAD7540}"/>
                  </a:ext>
                </a:extLst>
              </p:cNvPr>
              <p:cNvGrpSpPr/>
              <p:nvPr/>
            </p:nvGrpSpPr>
            <p:grpSpPr>
              <a:xfrm>
                <a:off x="7288292" y="5578688"/>
                <a:ext cx="987551" cy="367987"/>
                <a:chOff x="8801532" y="4013715"/>
                <a:chExt cx="1371600" cy="511093"/>
              </a:xfrm>
            </p:grpSpPr>
            <p:sp>
              <p:nvSpPr>
                <p:cNvPr id="47" name="Lightning Bolt 46">
                  <a:extLst>
                    <a:ext uri="{FF2B5EF4-FFF2-40B4-BE49-F238E27FC236}">
                      <a16:creationId xmlns:a16="http://schemas.microsoft.com/office/drawing/2014/main" id="{7E2999B6-C548-1696-2336-B49DC75F9F25}"/>
                    </a:ext>
                  </a:extLst>
                </p:cNvPr>
                <p:cNvSpPr/>
                <p:nvPr/>
              </p:nvSpPr>
              <p:spPr>
                <a:xfrm rot="19965343">
                  <a:off x="9139183" y="4118408"/>
                  <a:ext cx="619075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" name="Freeform 860">
                  <a:extLst>
                    <a:ext uri="{FF2B5EF4-FFF2-40B4-BE49-F238E27FC236}">
                      <a16:creationId xmlns:a16="http://schemas.microsoft.com/office/drawing/2014/main" id="{CBE8735D-5662-5679-73BB-3D80749E8B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1532" y="4026280"/>
                  <a:ext cx="1371600" cy="320040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B9FF278-09AE-4917-CB67-196846FCA5C9}"/>
                    </a:ext>
                  </a:extLst>
                </p:cNvPr>
                <p:cNvCxnSpPr/>
                <p:nvPr/>
              </p:nvCxnSpPr>
              <p:spPr>
                <a:xfrm>
                  <a:off x="9047075" y="4017699"/>
                  <a:ext cx="1124712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0CA21EBA-B15D-9903-153F-1FB44002938F}"/>
                    </a:ext>
                  </a:extLst>
                </p:cNvPr>
                <p:cNvCxnSpPr/>
                <p:nvPr/>
              </p:nvCxnSpPr>
              <p:spPr>
                <a:xfrm flipV="1">
                  <a:off x="9829800" y="4013715"/>
                  <a:ext cx="341987" cy="332605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A36976E-805D-6DBB-D549-D65F22D234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97725" y="4349095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D5282DA-732C-3C70-B518-A75EDC0FDBAD}"/>
                  </a:ext>
                </a:extLst>
              </p:cNvPr>
              <p:cNvGrpSpPr/>
              <p:nvPr/>
            </p:nvGrpSpPr>
            <p:grpSpPr>
              <a:xfrm>
                <a:off x="5323352" y="5509529"/>
                <a:ext cx="1253855" cy="443642"/>
                <a:chOff x="6504246" y="3854161"/>
                <a:chExt cx="1741467" cy="616169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25A88C31-2AF4-048C-0F94-0694E82068F6}"/>
                    </a:ext>
                  </a:extLst>
                </p:cNvPr>
                <p:cNvGrpSpPr/>
                <p:nvPr/>
              </p:nvGrpSpPr>
              <p:grpSpPr>
                <a:xfrm>
                  <a:off x="6504246" y="3854161"/>
                  <a:ext cx="1589458" cy="616169"/>
                  <a:chOff x="6135946" y="3854161"/>
                  <a:chExt cx="1589458" cy="616169"/>
                </a:xfrm>
              </p:grpSpPr>
              <p:sp>
                <p:nvSpPr>
                  <p:cNvPr id="43" name="Lightning Bolt 42">
                    <a:extLst>
                      <a:ext uri="{FF2B5EF4-FFF2-40B4-BE49-F238E27FC236}">
                        <a16:creationId xmlns:a16="http://schemas.microsoft.com/office/drawing/2014/main" id="{2088F8F2-A105-4DD6-8C0A-D98C28BBBF29}"/>
                      </a:ext>
                    </a:extLst>
                  </p:cNvPr>
                  <p:cNvSpPr/>
                  <p:nvPr/>
                </p:nvSpPr>
                <p:spPr>
                  <a:xfrm rot="19965343">
                    <a:off x="6135946" y="4063930"/>
                    <a:ext cx="760257" cy="406400"/>
                  </a:xfrm>
                  <a:prstGeom prst="lightningBolt">
                    <a:avLst/>
                  </a:prstGeom>
                  <a:solidFill>
                    <a:srgbClr val="CDC9C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DC6734F4-B152-BF84-8F8B-1F1EC6DB1C05}"/>
                      </a:ext>
                    </a:extLst>
                  </p:cNvPr>
                  <p:cNvCxnSpPr/>
                  <p:nvPr/>
                </p:nvCxnSpPr>
                <p:spPr>
                  <a:xfrm>
                    <a:off x="6591548" y="3854161"/>
                    <a:ext cx="1133856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CAC01A26-63D7-5D15-EDAD-0B390B1672E1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V="1">
                    <a:off x="6173361" y="3859976"/>
                    <a:ext cx="423087" cy="41148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4A7EB573-B9CD-5A98-F568-D8B0E6E72D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01786" y="4296856"/>
                    <a:ext cx="261014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Freeform 860">
                  <a:extLst>
                    <a:ext uri="{FF2B5EF4-FFF2-40B4-BE49-F238E27FC236}">
                      <a16:creationId xmlns:a16="http://schemas.microsoft.com/office/drawing/2014/main" id="{575546A1-6254-F785-A397-0EFC65551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2378" y="3865501"/>
                  <a:ext cx="1723335" cy="429768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0" name="Line 853">
                <a:extLst>
                  <a:ext uri="{FF2B5EF4-FFF2-40B4-BE49-F238E27FC236}">
                    <a16:creationId xmlns:a16="http://schemas.microsoft.com/office/drawing/2014/main" id="{D145E092-59D2-1536-4497-C34C2A60F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7843" y="5947252"/>
                <a:ext cx="1316735" cy="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447800" contourW="6350" prstMaterial="legacyPlastic">
                <a:bevelT w="13500" h="13500" prst="angle"/>
                <a:bevelB w="13500" h="13500" prst="angle"/>
                <a:extrusionClr>
                  <a:srgbClr val="FBDFC1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b">
                <a:flatTx/>
              </a:bodyPr>
              <a:lstStyle/>
              <a:p>
                <a:r>
                  <a:rPr lang="en-US" sz="1700" dirty="0">
                    <a:latin typeface="Calibri" panose="020F0502020204030204" pitchFamily="34" charset="0"/>
                    <a:ea typeface="Times New Roman"/>
                    <a:cs typeface="Times New Roman"/>
                  </a:rPr>
                  <a:t>          d3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4180842-751E-21AF-DD9A-C952462A1C8E}"/>
                  </a:ext>
                </a:extLst>
              </p:cNvPr>
              <p:cNvGrpSpPr/>
              <p:nvPr/>
            </p:nvGrpSpPr>
            <p:grpSpPr>
              <a:xfrm>
                <a:off x="6377267" y="4678231"/>
                <a:ext cx="1203321" cy="1021208"/>
                <a:chOff x="3906167" y="3324390"/>
                <a:chExt cx="1671281" cy="1418344"/>
              </a:xfrm>
              <a:solidFill>
                <a:srgbClr val="93D2FE"/>
              </a:solidFill>
            </p:grpSpPr>
            <p:sp>
              <p:nvSpPr>
                <p:cNvPr id="17" name="Oval 859">
                  <a:extLst>
                    <a:ext uri="{FF2B5EF4-FFF2-40B4-BE49-F238E27FC236}">
                      <a16:creationId xmlns:a16="http://schemas.microsoft.com/office/drawing/2014/main" id="{DA3BBD65-DCAD-5777-423E-60D1EE09F10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80464" y="4434841"/>
                  <a:ext cx="137823" cy="1512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8" name="Oval 861">
                  <a:extLst>
                    <a:ext uri="{FF2B5EF4-FFF2-40B4-BE49-F238E27FC236}">
                      <a16:creationId xmlns:a16="http://schemas.microsoft.com/office/drawing/2014/main" id="{C48C6A55-F594-80C4-FCDF-877E35F3420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06168" y="4588788"/>
                  <a:ext cx="142659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9" name="Oval 862">
                  <a:extLst>
                    <a:ext uri="{FF2B5EF4-FFF2-40B4-BE49-F238E27FC236}">
                      <a16:creationId xmlns:a16="http://schemas.microsoft.com/office/drawing/2014/main" id="{6294D3C1-8C3D-1A4A-A076-4A7DF9F4190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21673" y="4588788"/>
                  <a:ext cx="137823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0" name="Oval 863">
                  <a:extLst>
                    <a:ext uri="{FF2B5EF4-FFF2-40B4-BE49-F238E27FC236}">
                      <a16:creationId xmlns:a16="http://schemas.microsoft.com/office/drawing/2014/main" id="{D859CB5F-39EE-329E-7E7B-E018870AEC7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1432" y="4586087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1" name="Oval 863">
                  <a:extLst>
                    <a:ext uri="{FF2B5EF4-FFF2-40B4-BE49-F238E27FC236}">
                      <a16:creationId xmlns:a16="http://schemas.microsoft.com/office/drawing/2014/main" id="{C579B4EC-2463-9A41-32EB-C51D6E903CD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90648" y="4587968"/>
                  <a:ext cx="140241" cy="1539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CE0564BB-B93F-9C5D-759F-21D4F709E786}"/>
                    </a:ext>
                  </a:extLst>
                </p:cNvPr>
                <p:cNvGrpSpPr/>
                <p:nvPr/>
              </p:nvGrpSpPr>
              <p:grpSpPr>
                <a:xfrm>
                  <a:off x="3906167" y="4047050"/>
                  <a:ext cx="1671281" cy="539042"/>
                  <a:chOff x="1320274" y="4580303"/>
                  <a:chExt cx="1671281" cy="467246"/>
                </a:xfrm>
                <a:grpFill/>
              </p:grpSpPr>
              <p:sp>
                <p:nvSpPr>
                  <p:cNvPr id="37" name="Freeform 860">
                    <a:extLst>
                      <a:ext uri="{FF2B5EF4-FFF2-40B4-BE49-F238E27FC236}">
                        <a16:creationId xmlns:a16="http://schemas.microsoft.com/office/drawing/2014/main" id="{AB9D6BD2-E4D5-E94D-C235-4EC67BC284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0274" y="4580303"/>
                    <a:ext cx="743865" cy="15664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8" name="Rectangle 864">
                    <a:extLst>
                      <a:ext uri="{FF2B5EF4-FFF2-40B4-BE49-F238E27FC236}">
                        <a16:creationId xmlns:a16="http://schemas.microsoft.com/office/drawing/2014/main" id="{876C98B0-A2C4-9541-BA66-784F995CD79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20274" y="4736954"/>
                    <a:ext cx="557094" cy="310595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 panose="020F0502020204030204" pitchFamily="34" charset="0"/>
                        <a:ea typeface="Calibri"/>
                        <a:cs typeface="Calibri"/>
                      </a:rPr>
                      <a:t>r1</a:t>
                    </a:r>
                  </a:p>
                </p:txBody>
              </p:sp>
              <p:sp>
                <p:nvSpPr>
                  <p:cNvPr id="39" name="Freeform 865">
                    <a:extLst>
                      <a:ext uri="{FF2B5EF4-FFF2-40B4-BE49-F238E27FC236}">
                        <a16:creationId xmlns:a16="http://schemas.microsoft.com/office/drawing/2014/main" id="{59589635-A22A-AD14-3740-4EDA2921CD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580303"/>
                    <a:ext cx="186771" cy="467242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0" name="Freeform 866">
                    <a:extLst>
                      <a:ext uri="{FF2B5EF4-FFF2-40B4-BE49-F238E27FC236}">
                        <a16:creationId xmlns:a16="http://schemas.microsoft.com/office/drawing/2014/main" id="{3817D73A-A1BF-77B4-140D-DDDFC457AB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878539"/>
                    <a:ext cx="1114187" cy="168998"/>
                  </a:xfrm>
                  <a:custGeom>
                    <a:avLst/>
                    <a:gdLst>
                      <a:gd name="T0" fmla="*/ 0 w 288"/>
                      <a:gd name="T1" fmla="*/ 449 h 48"/>
                      <a:gd name="T2" fmla="*/ 2608 w 288"/>
                      <a:gd name="T3" fmla="*/ 449 h 48"/>
                      <a:gd name="T4" fmla="*/ 3133 w 288"/>
                      <a:gd name="T5" fmla="*/ 0 h 48"/>
                      <a:gd name="T6" fmla="*/ 524 w 288"/>
                      <a:gd name="T7" fmla="*/ 0 h 48"/>
                      <a:gd name="T8" fmla="*/ 0 w 288"/>
                      <a:gd name="T9" fmla="*/ 449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8"/>
                      <a:gd name="T17" fmla="*/ 288 w 28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8">
                        <a:moveTo>
                          <a:pt x="0" y="48"/>
                        </a:moveTo>
                        <a:lnTo>
                          <a:pt x="240" y="48"/>
                        </a:lnTo>
                        <a:lnTo>
                          <a:pt x="288" y="0"/>
                        </a:lnTo>
                        <a:lnTo>
                          <a:pt x="48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b="1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17680680-98B5-AD33-4B4B-9C53EB6D19E8}"/>
                    </a:ext>
                  </a:extLst>
                </p:cNvPr>
                <p:cNvGrpSpPr/>
                <p:nvPr/>
              </p:nvGrpSpPr>
              <p:grpSpPr>
                <a:xfrm>
                  <a:off x="4596370" y="3324390"/>
                  <a:ext cx="552654" cy="1188720"/>
                  <a:chOff x="1823226" y="3235632"/>
                  <a:chExt cx="552654" cy="1188720"/>
                </a:xfrm>
                <a:grpFill/>
              </p:grpSpPr>
              <p:sp>
                <p:nvSpPr>
                  <p:cNvPr id="24" name="Oval 878">
                    <a:extLst>
                      <a:ext uri="{FF2B5EF4-FFF2-40B4-BE49-F238E27FC236}">
                        <a16:creationId xmlns:a16="http://schemas.microsoft.com/office/drawing/2014/main" id="{56A21E43-FA3A-449E-B5C9-47E09E994C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6977" y="439410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5" name="Rectangle 880">
                    <a:extLst>
                      <a:ext uri="{FF2B5EF4-FFF2-40B4-BE49-F238E27FC236}">
                        <a16:creationId xmlns:a16="http://schemas.microsoft.com/office/drawing/2014/main" id="{F261AA98-D5F1-65A9-4441-380239EC39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7548" y="3720625"/>
                    <a:ext cx="109828" cy="68636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6" name="Oval 878">
                    <a:extLst>
                      <a:ext uri="{FF2B5EF4-FFF2-40B4-BE49-F238E27FC236}">
                        <a16:creationId xmlns:a16="http://schemas.microsoft.com/office/drawing/2014/main" id="{4B20324F-7BD7-8E1D-8E87-27F647E72F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28534" y="3708361"/>
                    <a:ext cx="110510" cy="30251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7" name="Line 881">
                    <a:extLst>
                      <a:ext uri="{FF2B5EF4-FFF2-40B4-BE49-F238E27FC236}">
                        <a16:creationId xmlns:a16="http://schemas.microsoft.com/office/drawing/2014/main" id="{2B974BCC-668F-D920-66DA-3F5E80F612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7377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8" name="Line 882">
                    <a:extLst>
                      <a:ext uri="{FF2B5EF4-FFF2-40B4-BE49-F238E27FC236}">
                        <a16:creationId xmlns:a16="http://schemas.microsoft.com/office/drawing/2014/main" id="{556CD195-BE70-438B-0F41-A4048B28EE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23226" y="3720625"/>
                    <a:ext cx="0" cy="68636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9" name="Rectangle 880">
                    <a:extLst>
                      <a:ext uri="{FF2B5EF4-FFF2-40B4-BE49-F238E27FC236}">
                        <a16:creationId xmlns:a16="http://schemas.microsoft.com/office/drawing/2014/main" id="{8631DFB4-DDE5-A798-B2B5-ED41D29F50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00000" flipH="1">
                    <a:off x="2086553" y="3275567"/>
                    <a:ext cx="66541" cy="85795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0" name="Oval 878">
                    <a:extLst>
                      <a:ext uri="{FF2B5EF4-FFF2-40B4-BE49-F238E27FC236}">
                        <a16:creationId xmlns:a16="http://schemas.microsoft.com/office/drawing/2014/main" id="{902B2344-0C4D-0FBA-C3FB-28E94A192ED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00000" flipH="1">
                    <a:off x="2297586" y="3313681"/>
                    <a:ext cx="69069" cy="39007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1" name="Line 882">
                    <a:extLst>
                      <a:ext uri="{FF2B5EF4-FFF2-40B4-BE49-F238E27FC236}">
                        <a16:creationId xmlns:a16="http://schemas.microsoft.com/office/drawing/2014/main" id="{0F317297-CCB0-83DB-2B23-8680BF212A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08380" y="3235632"/>
                    <a:ext cx="166195" cy="553247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2" name="Line 882">
                    <a:extLst>
                      <a:ext uri="{FF2B5EF4-FFF2-40B4-BE49-F238E27FC236}">
                        <a16:creationId xmlns:a16="http://schemas.microsoft.com/office/drawing/2014/main" id="{2D4E6E49-A818-9831-C152-1888E6B4D2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019974" y="3238739"/>
                    <a:ext cx="147328" cy="577282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3" name="Line 884">
                    <a:extLst>
                      <a:ext uri="{FF2B5EF4-FFF2-40B4-BE49-F238E27FC236}">
                        <a16:creationId xmlns:a16="http://schemas.microsoft.com/office/drawing/2014/main" id="{D162981C-14E5-2306-A271-023F577248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360577" y="3338154"/>
                    <a:ext cx="0" cy="103603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4" name="Oval 885">
                    <a:extLst>
                      <a:ext uri="{FF2B5EF4-FFF2-40B4-BE49-F238E27FC236}">
                        <a16:creationId xmlns:a16="http://schemas.microsoft.com/office/drawing/2014/main" id="{7D506889-3637-5CDA-F4C5-900E34A0A1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343884" y="3447019"/>
                    <a:ext cx="31996" cy="70709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5" name="Line 881">
                    <a:extLst>
                      <a:ext uri="{FF2B5EF4-FFF2-40B4-BE49-F238E27FC236}">
                        <a16:creationId xmlns:a16="http://schemas.microsoft.com/office/drawing/2014/main" id="{C38E95EE-ED7D-E309-5A14-962452F5FB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2148636" y="3292202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36" name="Line 882">
                    <a:extLst>
                      <a:ext uri="{FF2B5EF4-FFF2-40B4-BE49-F238E27FC236}">
                        <a16:creationId xmlns:a16="http://schemas.microsoft.com/office/drawing/2014/main" id="{170CC3EA-4F32-6C20-0FEC-CA55CBBD1D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800000" flipH="1" flipV="1">
                    <a:off x="2087266" y="3256770"/>
                    <a:ext cx="0" cy="857951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700" dirty="0">
                      <a:latin typeface="Calibri" panose="020F0502020204030204" pitchFamily="34" charset="0"/>
                      <a:ea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04E405C-5CA9-E86C-AC54-47413423F64D}"/>
                  </a:ext>
                </a:extLst>
              </p:cNvPr>
              <p:cNvGrpSpPr/>
              <p:nvPr/>
            </p:nvGrpSpPr>
            <p:grpSpPr>
              <a:xfrm>
                <a:off x="6990430" y="5198257"/>
                <a:ext cx="538242" cy="371128"/>
                <a:chOff x="1012668" y="950932"/>
                <a:chExt cx="747559" cy="515455"/>
              </a:xfrm>
            </p:grpSpPr>
            <p:sp>
              <p:nvSpPr>
                <p:cNvPr id="13" name="Line 853">
                  <a:extLst>
                    <a:ext uri="{FF2B5EF4-FFF2-40B4-BE49-F238E27FC236}">
                      <a16:creationId xmlns:a16="http://schemas.microsoft.com/office/drawing/2014/main" id="{D9E01FAD-7992-F501-5B02-F6B19A7D6D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2668" y="1130288"/>
                  <a:ext cx="600568" cy="7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legacyObliqueTopRight">
                    <a:rot lat="60000" lon="0" rev="0"/>
                  </a:camera>
                  <a:lightRig rig="flat" dir="l"/>
                </a:scene3d>
                <a:sp3d extrusionH="266700" contourW="6350" prstMaterial="plastic">
                  <a:bevelT w="13500" h="13500" prst="angle"/>
                  <a:bevelB w="13500" h="13500" prst="angle"/>
                  <a:extrusionClr>
                    <a:srgbClr val="FDFEB5"/>
                  </a:extrusionClr>
                </a:sp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4" name="Rectangle 876">
                  <a:extLst>
                    <a:ext uri="{FF2B5EF4-FFF2-40B4-BE49-F238E27FC236}">
                      <a16:creationId xmlns:a16="http://schemas.microsoft.com/office/drawing/2014/main" id="{F1A9DA80-3FFC-50D7-5868-083140DB841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59818" y="950932"/>
                  <a:ext cx="100" cy="403719"/>
                </a:xfrm>
                <a:prstGeom prst="rect">
                  <a:avLst/>
                </a:prstGeom>
                <a:solidFill>
                  <a:srgbClr val="FDFF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Calibri"/>
                  </a:endParaRPr>
                </a:p>
              </p:txBody>
            </p:sp>
            <p:sp>
              <p:nvSpPr>
                <p:cNvPr id="15" name="Rectangle 873">
                  <a:extLst>
                    <a:ext uri="{FF2B5EF4-FFF2-40B4-BE49-F238E27FC236}">
                      <a16:creationId xmlns:a16="http://schemas.microsoft.com/office/drawing/2014/main" id="{B14180B9-DEF6-AEDF-02BE-F93230EDFC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023" y="1137440"/>
                  <a:ext cx="594305" cy="327629"/>
                </a:xfrm>
                <a:prstGeom prst="rect">
                  <a:avLst/>
                </a:prstGeom>
                <a:solidFill>
                  <a:srgbClr val="FDFF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3152" tIns="18288" rIns="73152" bIns="18288" anchor="ctr"/>
                <a:lstStyle/>
                <a:p>
                  <a:pPr algn="ctr"/>
                  <a:r>
                    <a:rPr lang="en-GB" sz="1700" dirty="0">
                      <a:latin typeface="Calibri" panose="020F0502020204030204" pitchFamily="34" charset="0"/>
                      <a:ea typeface="Times New Roman"/>
                      <a:cs typeface="Calibri"/>
                    </a:rPr>
                    <a:t>c1</a:t>
                  </a:r>
                </a:p>
              </p:txBody>
            </p:sp>
            <p:sp>
              <p:nvSpPr>
                <p:cNvPr id="16" name="Freeform 875">
                  <a:extLst>
                    <a:ext uri="{FF2B5EF4-FFF2-40B4-BE49-F238E27FC236}">
                      <a16:creationId xmlns:a16="http://schemas.microsoft.com/office/drawing/2014/main" id="{14600368-7FD7-FBB2-E471-6D0176637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3923" y="989071"/>
                  <a:ext cx="146304" cy="477316"/>
                </a:xfrm>
                <a:custGeom>
                  <a:avLst/>
                  <a:gdLst>
                    <a:gd name="T0" fmla="*/ 0 w 48"/>
                    <a:gd name="T1" fmla="*/ 48 h 144"/>
                    <a:gd name="T2" fmla="*/ 48 w 48"/>
                    <a:gd name="T3" fmla="*/ 0 h 144"/>
                    <a:gd name="T4" fmla="*/ 48 w 48"/>
                    <a:gd name="T5" fmla="*/ 96 h 144"/>
                    <a:gd name="T6" fmla="*/ 0 w 48"/>
                    <a:gd name="T7" fmla="*/ 144 h 144"/>
                    <a:gd name="T8" fmla="*/ 0 w 48"/>
                    <a:gd name="T9" fmla="*/ 48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DFFB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A06B5C-35D4-5A50-1D45-FE8BB6DEBE17}"/>
                </a:ext>
              </a:extLst>
            </p:cNvPr>
            <p:cNvSpPr/>
            <p:nvPr/>
          </p:nvSpPr>
          <p:spPr>
            <a:xfrm>
              <a:off x="9092408" y="6297537"/>
              <a:ext cx="269016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1700" i="1" dirty="0">
                  <a:latin typeface="Times New Roman"/>
                  <a:cs typeface="Times New Roman"/>
                </a:rPr>
                <a:t> g</a:t>
              </a:r>
              <a:r>
                <a:rPr lang="ro-RO" sz="1700" dirty="0">
                  <a:latin typeface="Times New Roman"/>
                  <a:cs typeface="Times New Roman"/>
                </a:rPr>
                <a:t> = {</a:t>
              </a:r>
              <a:r>
                <a:rPr lang="ro-RO" sz="1700" dirty="0">
                  <a:latin typeface="Calibri"/>
                  <a:cs typeface="Calibri"/>
                </a:rPr>
                <a:t>loc(r1)=d3, loc(c1)=r1</a:t>
              </a:r>
              <a:r>
                <a:rPr lang="ro-RO" sz="1700" dirty="0">
                  <a:latin typeface="Times New Roman"/>
                  <a:cs typeface="Times New Roman"/>
                </a:rPr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B5109CE-BB0F-C63B-C72D-FE3378DC9CE5}"/>
              </a:ext>
            </a:extLst>
          </p:cNvPr>
          <p:cNvSpPr/>
          <p:nvPr/>
        </p:nvSpPr>
        <p:spPr bwMode="auto">
          <a:xfrm>
            <a:off x="348982" y="699347"/>
            <a:ext cx="1834820" cy="299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B0DB09-ADA0-6821-79BC-06A3F4A1D893}"/>
              </a:ext>
            </a:extLst>
          </p:cNvPr>
          <p:cNvSpPr/>
          <p:nvPr/>
        </p:nvSpPr>
        <p:spPr>
          <a:xfrm>
            <a:off x="5830648" y="669164"/>
            <a:ext cx="3451716" cy="2564805"/>
          </a:xfrm>
          <a:prstGeom prst="rect">
            <a:avLst/>
          </a:prstGeom>
          <a:noFill/>
          <a:ln>
            <a:solidFill>
              <a:srgbClr val="21985D"/>
            </a:solidFill>
          </a:ln>
        </p:spPr>
        <p:txBody>
          <a:bodyPr wrap="square" rIns="0">
            <a:spAutoFit/>
          </a:bodyPr>
          <a:lstStyle/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 charset="0"/>
                <a:cs typeface="Calibri"/>
              </a:rPr>
              <a:t>Queue</a:t>
            </a:r>
            <a:r>
              <a:rPr lang="en-US" dirty="0">
                <a:latin typeface="Times New Roman" charset="0"/>
                <a:cs typeface="Calibri"/>
              </a:rPr>
              <a:t> = ⟨⟩</a:t>
            </a:r>
            <a:br>
              <a:rPr lang="en-US" dirty="0">
                <a:latin typeface="Times New Roman" charset="0"/>
                <a:cs typeface="Calibri"/>
              </a:rPr>
            </a:br>
            <a:endParaRPr lang="en-US" i="1" dirty="0">
              <a:latin typeface="Times New Roman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Examined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=</a:t>
            </a:r>
            <a:r>
              <a:rPr lang="en-US" baseline="-250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ro-RO" dirty="0">
                <a:latin typeface="Calibri"/>
                <a:cs typeface="Calibri"/>
              </a:rPr>
              <a:t>loc(c1)=r1,</a:t>
            </a:r>
            <a:r>
              <a:rPr lang="ro-RO" baseline="-25000" dirty="0">
                <a:latin typeface="Calibri"/>
                <a:cs typeface="Calibri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/>
              </a:rPr>
              <a:t>loc(r1)=d1</a:t>
            </a:r>
            <a:r>
              <a:rPr lang="en-US" dirty="0">
                <a:latin typeface="Times New Roman"/>
                <a:cs typeface="Times New Roman"/>
              </a:rPr>
              <a:t>}</a:t>
            </a:r>
            <a:endParaRPr lang="en-US" dirty="0">
              <a:latin typeface="Times New Roman Regular" charset="0"/>
              <a:cs typeface="Times New Roman Regular" charset="0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 Regular" charset="0"/>
                <a:cs typeface="Times New Roman"/>
              </a:rPr>
              <a:t>φ</a:t>
            </a:r>
            <a:r>
              <a:rPr lang="en-US" dirty="0">
                <a:latin typeface="Times New Roman Regular" charset="0"/>
                <a:cs typeface="Times New Roman"/>
              </a:rPr>
              <a:t> = </a:t>
            </a:r>
            <a:r>
              <a:rPr lang="en-US" dirty="0">
                <a:latin typeface="Calibri" panose="020F0502020204030204" pitchFamily="34" charset="0"/>
                <a:cs typeface="Calibri"/>
              </a:rPr>
              <a:t>loc(r1)=d2 ∨ loc(r1)=d3</a:t>
            </a:r>
            <a:endParaRPr lang="ro-RO" dirty="0">
              <a:latin typeface="Times New Roman" panose="02020603050405020304" pitchFamily="18" charset="0"/>
              <a:cs typeface="Calibri"/>
            </a:endParaRP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/>
                <a:cs typeface="Calibri"/>
              </a:rPr>
              <a:t>move(r1,d2,d1),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         move(r1,d3,d1)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dirty="0">
                <a:latin typeface="Calibri"/>
                <a:cs typeface="Calibri"/>
              </a:rPr>
              <a:t>move(r1,d2,d1)</a:t>
            </a:r>
            <a:r>
              <a:rPr lang="en-US" dirty="0">
                <a:latin typeface="Times New Roman" charset="0"/>
                <a:cs typeface="Calibri"/>
              </a:rPr>
              <a:t>}</a:t>
            </a:r>
          </a:p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dirty="0">
                <a:latin typeface="Times New Roman" charset="0"/>
                <a:cs typeface="Calibri"/>
              </a:rPr>
              <a:t>Φ = {</a:t>
            </a:r>
            <a:r>
              <a:rPr lang="en-US" dirty="0">
                <a:latin typeface="Calibri" panose="020F0502020204030204" pitchFamily="34" charset="0"/>
                <a:cs typeface="Calibri"/>
              </a:rPr>
              <a:t>loc(r1)=d2</a:t>
            </a:r>
            <a:r>
              <a:rPr lang="en-US" dirty="0">
                <a:latin typeface="Times New Roman" charset="0"/>
                <a:cs typeface="Calibri"/>
              </a:rPr>
              <a:t>}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9C6337D-C21A-7F07-F72A-7DBA2C4B90B2}"/>
              </a:ext>
            </a:extLst>
          </p:cNvPr>
          <p:cNvSpPr/>
          <p:nvPr/>
        </p:nvSpPr>
        <p:spPr>
          <a:xfrm>
            <a:off x="7688084" y="998387"/>
            <a:ext cx="896592" cy="369332"/>
          </a:xfrm>
          <a:prstGeom prst="rect">
            <a:avLst/>
          </a:prstGeom>
          <a:noFill/>
          <a:ln>
            <a:noFill/>
          </a:ln>
        </p:spPr>
        <p:txBody>
          <a:bodyPr wrap="none" rIns="0" bIns="45720" anchor="ctr">
            <a:spAutoFit/>
          </a:bodyPr>
          <a:lstStyle/>
          <a:p>
            <a:pPr indent="-57150">
              <a:spcBef>
                <a:spcPts val="400"/>
              </a:spcBef>
              <a:tabLst>
                <a:tab pos="511175" algn="l"/>
                <a:tab pos="906463" algn="l"/>
              </a:tabLst>
            </a:pPr>
            <a:r>
              <a:rPr lang="en-US" dirty="0">
                <a:solidFill>
                  <a:srgbClr val="0070C1"/>
                </a:solidFill>
                <a:latin typeface="Calibri" panose="020F0502020204030204" pitchFamily="34" charset="0"/>
                <a:cs typeface="Times New Roman"/>
              </a:rPr>
              <a:t>Return </a:t>
            </a:r>
            <a:r>
              <a:rPr lang="en-US" dirty="0">
                <a:solidFill>
                  <a:srgbClr val="0070C1"/>
                </a:solidFill>
                <a:latin typeface="Times New Roman"/>
                <a:cs typeface="Times New Roman"/>
              </a:rPr>
              <a:t>2</a:t>
            </a:r>
            <a:endParaRPr lang="en-US" dirty="0">
              <a:solidFill>
                <a:srgbClr val="0070C1"/>
              </a:solidFill>
              <a:latin typeface="Times New Roman Regular" charset="0"/>
              <a:cs typeface="Times New Roman Regular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C9F90F-6045-C3ED-6ED0-AB801A64372B}"/>
              </a:ext>
            </a:extLst>
          </p:cNvPr>
          <p:cNvSpPr/>
          <p:nvPr/>
        </p:nvSpPr>
        <p:spPr bwMode="auto">
          <a:xfrm>
            <a:off x="363249" y="5176049"/>
            <a:ext cx="1539083" cy="299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4A0597-FB1C-2F16-9246-0544CAF1F739}"/>
              </a:ext>
            </a:extLst>
          </p:cNvPr>
          <p:cNvGrpSpPr/>
          <p:nvPr/>
        </p:nvGrpSpPr>
        <p:grpSpPr>
          <a:xfrm>
            <a:off x="512295" y="4858433"/>
            <a:ext cx="4906458" cy="1773936"/>
            <a:chOff x="512295" y="4858433"/>
            <a:chExt cx="4906458" cy="1773936"/>
          </a:xfrm>
        </p:grpSpPr>
        <p:sp>
          <p:nvSpPr>
            <p:cNvPr id="8" name="Rectangle 891">
              <a:extLst>
                <a:ext uri="{FF2B5EF4-FFF2-40B4-BE49-F238E27FC236}">
                  <a16:creationId xmlns:a16="http://schemas.microsoft.com/office/drawing/2014/main" id="{B4660DE3-80D6-C73A-C185-DFD93F0A8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766" y="6079826"/>
              <a:ext cx="65" cy="261610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4" name="Rectangle 891">
              <a:extLst>
                <a:ext uri="{FF2B5EF4-FFF2-40B4-BE49-F238E27FC236}">
                  <a16:creationId xmlns:a16="http://schemas.microsoft.com/office/drawing/2014/main" id="{FFCEEA70-EA3E-B0C0-7EB0-11C1670C9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149" y="6131430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A844217-4270-5450-8BC9-9B39FB79E7EB}"/>
                </a:ext>
              </a:extLst>
            </p:cNvPr>
            <p:cNvGrpSpPr/>
            <p:nvPr/>
          </p:nvGrpSpPr>
          <p:grpSpPr>
            <a:xfrm>
              <a:off x="878377" y="5526070"/>
              <a:ext cx="1474982" cy="713196"/>
              <a:chOff x="1045285" y="2272625"/>
              <a:chExt cx="2535019" cy="1225752"/>
            </a:xfrm>
          </p:grpSpPr>
          <p:sp>
            <p:nvSpPr>
              <p:cNvPr id="99" name="Line 853">
                <a:extLst>
                  <a:ext uri="{FF2B5EF4-FFF2-40B4-BE49-F238E27FC236}">
                    <a16:creationId xmlns:a16="http://schemas.microsoft.com/office/drawing/2014/main" id="{6207623B-12BD-25E3-6EF9-9B8F336ED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285" y="3492318"/>
                <a:ext cx="822962" cy="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18796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6DA3FCBD-B173-954C-BA1D-15A9DCAE0DC7}"/>
                  </a:ext>
                </a:extLst>
              </p:cNvPr>
              <p:cNvCxnSpPr/>
              <p:nvPr/>
            </p:nvCxnSpPr>
            <p:spPr>
              <a:xfrm>
                <a:off x="2180139" y="2272625"/>
                <a:ext cx="113385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Freeform 860">
                <a:extLst>
                  <a:ext uri="{FF2B5EF4-FFF2-40B4-BE49-F238E27FC236}">
                    <a16:creationId xmlns:a16="http://schemas.microsoft.com/office/drawing/2014/main" id="{28126EFA-E019-1FB0-4048-D272D5EBE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2" name="Freeform 860">
                <a:extLst>
                  <a:ext uri="{FF2B5EF4-FFF2-40B4-BE49-F238E27FC236}">
                    <a16:creationId xmlns:a16="http://schemas.microsoft.com/office/drawing/2014/main" id="{57EFD202-2DC2-8FEA-10BA-9B0E1AB9B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284995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56" name="Line 853">
              <a:extLst>
                <a:ext uri="{FF2B5EF4-FFF2-40B4-BE49-F238E27FC236}">
                  <a16:creationId xmlns:a16="http://schemas.microsoft.com/office/drawing/2014/main" id="{85728A45-7D90-EC66-4536-8AFEDEC0C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855" y="6261794"/>
              <a:ext cx="47883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78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57" name="Freeform 860">
              <a:extLst>
                <a:ext uri="{FF2B5EF4-FFF2-40B4-BE49-F238E27FC236}">
                  <a16:creationId xmlns:a16="http://schemas.microsoft.com/office/drawing/2014/main" id="{3A177046-10C4-8007-438F-60B2B017C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94" y="5726420"/>
              <a:ext cx="228776" cy="96035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58" name="Freeform 860">
              <a:extLst>
                <a:ext uri="{FF2B5EF4-FFF2-40B4-BE49-F238E27FC236}">
                  <a16:creationId xmlns:a16="http://schemas.microsoft.com/office/drawing/2014/main" id="{069C2A2D-5596-BE55-767C-91C2E55BD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56" y="5575809"/>
              <a:ext cx="706011" cy="23941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288F02B-A38D-65F2-F2A6-233ED58448B4}"/>
                </a:ext>
              </a:extLst>
            </p:cNvPr>
            <p:cNvCxnSpPr/>
            <p:nvPr/>
          </p:nvCxnSpPr>
          <p:spPr>
            <a:xfrm>
              <a:off x="2114581" y="6206333"/>
              <a:ext cx="532036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860">
              <a:extLst>
                <a:ext uri="{FF2B5EF4-FFF2-40B4-BE49-F238E27FC236}">
                  <a16:creationId xmlns:a16="http://schemas.microsoft.com/office/drawing/2014/main" id="{84B0AA89-CC3C-3B23-A99F-6740C7AFF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754" y="6241432"/>
              <a:ext cx="718250" cy="2197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1" name="Freeform 860">
              <a:extLst>
                <a:ext uri="{FF2B5EF4-FFF2-40B4-BE49-F238E27FC236}">
                  <a16:creationId xmlns:a16="http://schemas.microsoft.com/office/drawing/2014/main" id="{03D50CBE-2248-465B-76E7-494591848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777" y="6210206"/>
              <a:ext cx="908041" cy="23810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2" name="Line 853">
              <a:extLst>
                <a:ext uri="{FF2B5EF4-FFF2-40B4-BE49-F238E27FC236}">
                  <a16:creationId xmlns:a16="http://schemas.microsoft.com/office/drawing/2014/main" id="{94349735-C3F9-B6DF-21B9-80A416EE9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418" y="6628844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63" name="Line 853">
              <a:extLst>
                <a:ext uri="{FF2B5EF4-FFF2-40B4-BE49-F238E27FC236}">
                  <a16:creationId xmlns:a16="http://schemas.microsoft.com/office/drawing/2014/main" id="{1EB211B8-B361-0DEF-E1D6-D839AB33A3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295" y="6625319"/>
              <a:ext cx="1197083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d1</a:t>
              </a:r>
            </a:p>
          </p:txBody>
        </p:sp>
        <p:sp>
          <p:nvSpPr>
            <p:cNvPr id="64" name="Line 853">
              <a:extLst>
                <a:ext uri="{FF2B5EF4-FFF2-40B4-BE49-F238E27FC236}">
                  <a16:creationId xmlns:a16="http://schemas.microsoft.com/office/drawing/2014/main" id="{D917DFF3-FE51-FF28-4014-E810D45A9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580" y="5883948"/>
              <a:ext cx="1064074" cy="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d3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A2CFB25-782C-9517-8675-3DC49D3202B0}"/>
                </a:ext>
              </a:extLst>
            </p:cNvPr>
            <p:cNvGrpSpPr/>
            <p:nvPr/>
          </p:nvGrpSpPr>
          <p:grpSpPr>
            <a:xfrm>
              <a:off x="2187053" y="4858433"/>
              <a:ext cx="972422" cy="825254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73" name="Oval 859">
                <a:extLst>
                  <a:ext uri="{FF2B5EF4-FFF2-40B4-BE49-F238E27FC236}">
                    <a16:creationId xmlns:a16="http://schemas.microsoft.com/office/drawing/2014/main" id="{98BA1A79-2720-34F1-A072-31C25F2181C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4" name="Oval 861">
                <a:extLst>
                  <a:ext uri="{FF2B5EF4-FFF2-40B4-BE49-F238E27FC236}">
                    <a16:creationId xmlns:a16="http://schemas.microsoft.com/office/drawing/2014/main" id="{4778E940-8EC8-9692-7E22-D575C6222D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5" name="Oval 862">
                <a:extLst>
                  <a:ext uri="{FF2B5EF4-FFF2-40B4-BE49-F238E27FC236}">
                    <a16:creationId xmlns:a16="http://schemas.microsoft.com/office/drawing/2014/main" id="{8A393A5F-610E-261B-8706-77EC49037A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6" name="Oval 863">
                <a:extLst>
                  <a:ext uri="{FF2B5EF4-FFF2-40B4-BE49-F238E27FC236}">
                    <a16:creationId xmlns:a16="http://schemas.microsoft.com/office/drawing/2014/main" id="{D54F9E98-F4BD-6F6C-3B51-AAA362855F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7" name="Oval 863">
                <a:extLst>
                  <a:ext uri="{FF2B5EF4-FFF2-40B4-BE49-F238E27FC236}">
                    <a16:creationId xmlns:a16="http://schemas.microsoft.com/office/drawing/2014/main" id="{C06FF645-D1AF-97DE-505E-08F059294A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B3AA601-34A9-2AA1-BE35-8F64436E4BD7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95" name="Freeform 860">
                  <a:extLst>
                    <a:ext uri="{FF2B5EF4-FFF2-40B4-BE49-F238E27FC236}">
                      <a16:creationId xmlns:a16="http://schemas.microsoft.com/office/drawing/2014/main" id="{2C2CE166-0B6C-1B0B-8EBB-3EC1FCC3345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Rectangle 864">
                  <a:extLst>
                    <a:ext uri="{FF2B5EF4-FFF2-40B4-BE49-F238E27FC236}">
                      <a16:creationId xmlns:a16="http://schemas.microsoft.com/office/drawing/2014/main" id="{ABA06EC5-C65A-CED8-25CF-115E8460B8A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97" name="Freeform 865">
                  <a:extLst>
                    <a:ext uri="{FF2B5EF4-FFF2-40B4-BE49-F238E27FC236}">
                      <a16:creationId xmlns:a16="http://schemas.microsoft.com/office/drawing/2014/main" id="{C8D434C2-8B51-CDE7-2161-E354B9FD74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8" name="Freeform 866">
                  <a:extLst>
                    <a:ext uri="{FF2B5EF4-FFF2-40B4-BE49-F238E27FC236}">
                      <a16:creationId xmlns:a16="http://schemas.microsoft.com/office/drawing/2014/main" id="{828418A7-3EC9-D0EE-96D2-FF5AF857D31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CBEB69D7-1680-6136-1CE8-DEA26B391CF0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82" name="Oval 878">
                  <a:extLst>
                    <a:ext uri="{FF2B5EF4-FFF2-40B4-BE49-F238E27FC236}">
                      <a16:creationId xmlns:a16="http://schemas.microsoft.com/office/drawing/2014/main" id="{3961CEA1-D6EE-AA5C-5BAA-4863846A1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3" name="Rectangle 880">
                  <a:extLst>
                    <a:ext uri="{FF2B5EF4-FFF2-40B4-BE49-F238E27FC236}">
                      <a16:creationId xmlns:a16="http://schemas.microsoft.com/office/drawing/2014/main" id="{0F24676B-F7CA-B590-719D-AEF0E03B2D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4" name="Oval 878">
                  <a:extLst>
                    <a:ext uri="{FF2B5EF4-FFF2-40B4-BE49-F238E27FC236}">
                      <a16:creationId xmlns:a16="http://schemas.microsoft.com/office/drawing/2014/main" id="{7B287471-D00F-B3C1-ED9D-9D75AB62F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5" name="Line 881">
                  <a:extLst>
                    <a:ext uri="{FF2B5EF4-FFF2-40B4-BE49-F238E27FC236}">
                      <a16:creationId xmlns:a16="http://schemas.microsoft.com/office/drawing/2014/main" id="{E6A0336E-4D8B-0643-090D-3A218CDA2A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6" name="Line 882">
                  <a:extLst>
                    <a:ext uri="{FF2B5EF4-FFF2-40B4-BE49-F238E27FC236}">
                      <a16:creationId xmlns:a16="http://schemas.microsoft.com/office/drawing/2014/main" id="{EEB009B7-E105-1E22-B4B6-5A21BDF62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7" name="Rectangle 880">
                  <a:extLst>
                    <a:ext uri="{FF2B5EF4-FFF2-40B4-BE49-F238E27FC236}">
                      <a16:creationId xmlns:a16="http://schemas.microsoft.com/office/drawing/2014/main" id="{719D3C73-3A11-9814-C9F7-246C08DD7A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8" name="Oval 878">
                  <a:extLst>
                    <a:ext uri="{FF2B5EF4-FFF2-40B4-BE49-F238E27FC236}">
                      <a16:creationId xmlns:a16="http://schemas.microsoft.com/office/drawing/2014/main" id="{BEC08B45-41C7-FE65-1D34-FA38BDF3FF9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9" name="Line 882">
                  <a:extLst>
                    <a:ext uri="{FF2B5EF4-FFF2-40B4-BE49-F238E27FC236}">
                      <a16:creationId xmlns:a16="http://schemas.microsoft.com/office/drawing/2014/main" id="{0D2023E2-BDD9-FD70-8DFC-C79771F9A6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0" name="Line 882">
                  <a:extLst>
                    <a:ext uri="{FF2B5EF4-FFF2-40B4-BE49-F238E27FC236}">
                      <a16:creationId xmlns:a16="http://schemas.microsoft.com/office/drawing/2014/main" id="{0CC088E1-704D-1BDC-AFA8-EBECEA9018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1" name="Line 884">
                  <a:extLst>
                    <a:ext uri="{FF2B5EF4-FFF2-40B4-BE49-F238E27FC236}">
                      <a16:creationId xmlns:a16="http://schemas.microsoft.com/office/drawing/2014/main" id="{7385D59C-D030-9FB3-8B46-301A83DDFD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2" name="Oval 885">
                  <a:extLst>
                    <a:ext uri="{FF2B5EF4-FFF2-40B4-BE49-F238E27FC236}">
                      <a16:creationId xmlns:a16="http://schemas.microsoft.com/office/drawing/2014/main" id="{B8B027B0-2505-D7DF-2E07-0193999C0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Line 881">
                  <a:extLst>
                    <a:ext uri="{FF2B5EF4-FFF2-40B4-BE49-F238E27FC236}">
                      <a16:creationId xmlns:a16="http://schemas.microsoft.com/office/drawing/2014/main" id="{D9727403-8BD2-C53B-9C18-960CB6DE42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4" name="Line 882">
                  <a:extLst>
                    <a:ext uri="{FF2B5EF4-FFF2-40B4-BE49-F238E27FC236}">
                      <a16:creationId xmlns:a16="http://schemas.microsoft.com/office/drawing/2014/main" id="{1297C130-DF6F-039D-7D77-5806B48470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8085362-B2D9-B7F6-F1D5-B3806B4B2DFC}"/>
                </a:ext>
              </a:extLst>
            </p:cNvPr>
            <p:cNvGrpSpPr/>
            <p:nvPr/>
          </p:nvGrpSpPr>
          <p:grpSpPr>
            <a:xfrm>
              <a:off x="563879" y="6238796"/>
              <a:ext cx="434962" cy="326624"/>
              <a:chOff x="1012668" y="905028"/>
              <a:chExt cx="747559" cy="561359"/>
            </a:xfrm>
          </p:grpSpPr>
          <p:sp>
            <p:nvSpPr>
              <p:cNvPr id="69" name="Line 853">
                <a:extLst>
                  <a:ext uri="{FF2B5EF4-FFF2-40B4-BE49-F238E27FC236}">
                    <a16:creationId xmlns:a16="http://schemas.microsoft.com/office/drawing/2014/main" id="{5734BEBE-EBCD-60EB-17F7-668958505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  <p:sp>
            <p:nvSpPr>
              <p:cNvPr id="70" name="Rectangle 876">
                <a:extLst>
                  <a:ext uri="{FF2B5EF4-FFF2-40B4-BE49-F238E27FC236}">
                    <a16:creationId xmlns:a16="http://schemas.microsoft.com/office/drawing/2014/main" id="{5C1A9B6F-BDD2-3B30-A563-145A669D2F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05028"/>
                <a:ext cx="112" cy="449622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Calibri"/>
                </a:endParaRPr>
              </a:p>
            </p:txBody>
          </p:sp>
          <p:sp>
            <p:nvSpPr>
              <p:cNvPr id="71" name="Rectangle 873">
                <a:extLst>
                  <a:ext uri="{FF2B5EF4-FFF2-40B4-BE49-F238E27FC236}">
                    <a16:creationId xmlns:a16="http://schemas.microsoft.com/office/drawing/2014/main" id="{0148780E-57EB-0049-A388-20A781528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 panose="020F0502020204030204" pitchFamily="34" charset="0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72" name="Freeform 875">
                <a:extLst>
                  <a:ext uri="{FF2B5EF4-FFF2-40B4-BE49-F238E27FC236}">
                    <a16:creationId xmlns:a16="http://schemas.microsoft.com/office/drawing/2014/main" id="{2F49603A-118A-9497-74D6-D73211AD7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 panose="020F0502020204030204" pitchFamily="34" charset="0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5583069-C36E-DFA9-A6D9-371C64741DAE}"/>
                </a:ext>
              </a:extLst>
            </p:cNvPr>
            <p:cNvSpPr/>
            <p:nvPr/>
          </p:nvSpPr>
          <p:spPr>
            <a:xfrm>
              <a:off x="3798535" y="5736760"/>
              <a:ext cx="1620218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i="1" dirty="0">
                  <a:latin typeface="Times New Roman"/>
                  <a:cs typeface="Times New Roman"/>
                </a:rPr>
                <a:t>s</a:t>
              </a:r>
              <a:r>
                <a:rPr lang="en-US" sz="1700" baseline="-25000" dirty="0">
                  <a:latin typeface="Times New Roman"/>
                  <a:cs typeface="Times New Roman"/>
                </a:rPr>
                <a:t>0</a:t>
              </a:r>
              <a:r>
                <a:rPr lang="en-US" sz="1700" dirty="0">
                  <a:latin typeface="Times New Roman"/>
                  <a:ea typeface="Times New Roman"/>
                  <a:cs typeface="Times New Roman"/>
                </a:rPr>
                <a:t> = </a:t>
              </a:r>
              <a:r>
                <a:rPr lang="ro-RO" sz="1700" dirty="0"/>
                <a:t>{</a:t>
              </a:r>
              <a:r>
                <a:rPr lang="ro-RO" sz="1700" dirty="0">
                  <a:latin typeface="Calibri"/>
                </a:rPr>
                <a:t>loc(r1)=d3,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cargo(r1)=nil, </a:t>
              </a:r>
              <a:br>
                <a:rPr lang="ro-RO" sz="1700" dirty="0">
                  <a:latin typeface="Calibri"/>
                </a:rPr>
              </a:br>
              <a:r>
                <a:rPr lang="ro-RO" sz="1700" dirty="0">
                  <a:latin typeface="Calibri"/>
                </a:rPr>
                <a:t>     loc(c1)=d1</a:t>
              </a:r>
              <a:r>
                <a:rPr lang="ro-RO" sz="1700" dirty="0"/>
                <a:t>}</a:t>
              </a:r>
              <a:endParaRPr lang="en-US" sz="1700" dirty="0">
                <a:latin typeface="Times New Roman"/>
                <a:cs typeface="Times New Roman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15E258B-82B8-9AC2-A2E5-7CF81C5D6873}"/>
                </a:ext>
              </a:extLst>
            </p:cNvPr>
            <p:cNvCxnSpPr/>
            <p:nvPr/>
          </p:nvCxnSpPr>
          <p:spPr>
            <a:xfrm>
              <a:off x="3241859" y="5580542"/>
              <a:ext cx="65440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45800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RPG Landmark Heuristic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solution to the problem needs to achieve all the computed landmarks</a:t>
            </a:r>
          </a:p>
          <a:p>
            <a:r>
              <a:rPr lang="en-US" dirty="0"/>
              <a:t>One possible heuristic:</a:t>
            </a:r>
          </a:p>
          <a:p>
            <a:pPr lvl="1"/>
            <a:r>
              <a:rPr lang="en-US" i="1" dirty="0" err="1"/>
              <a:t>h</a:t>
            </a:r>
            <a:r>
              <a:rPr lang="en-US" baseline="30000" dirty="0" err="1"/>
              <a:t>RL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number of landmarks returned by </a:t>
            </a:r>
            <a:r>
              <a:rPr lang="en-US" dirty="0">
                <a:latin typeface="Calibri" panose="020F0502020204030204" pitchFamily="34" charset="0"/>
              </a:rPr>
              <a:t>RPG-Landmarks</a:t>
            </a:r>
            <a:br>
              <a:rPr lang="en-US" i="1" baseline="-25000" dirty="0">
                <a:latin typeface="Calibri" panose="020F0502020204030204" pitchFamily="34" charset="0"/>
              </a:rPr>
            </a:br>
            <a:endParaRPr lang="en-US" i="1" baseline="-25000" dirty="0">
              <a:latin typeface="Calibri" panose="020F0502020204030204" pitchFamily="34" charset="0"/>
            </a:endParaRPr>
          </a:p>
          <a:p>
            <a:r>
              <a:rPr lang="en-US" b="1" dirty="0"/>
              <a:t>Poll</a:t>
            </a:r>
            <a:r>
              <a:rPr lang="en-US" dirty="0"/>
              <a:t>: Is this heuristic admissible?</a:t>
            </a:r>
          </a:p>
          <a:p>
            <a:pPr lvl="1"/>
            <a:r>
              <a:rPr lang="en-US" dirty="0"/>
              <a:t>1. Yes	2. No</a:t>
            </a:r>
          </a:p>
        </p:txBody>
      </p:sp>
    </p:spTree>
    <p:extLst>
      <p:ext uri="{BB962C8B-B14F-4D97-AF65-F5344CB8AC3E}">
        <p14:creationId xmlns:p14="http://schemas.microsoft.com/office/powerpoint/2010/main" val="17529516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Landmark Heuristic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2525"/>
            <a:ext cx="8577431" cy="5283200"/>
          </a:xfrm>
        </p:spPr>
        <p:txBody>
          <a:bodyPr/>
          <a:lstStyle/>
          <a:p>
            <a:r>
              <a:rPr lang="en-US" dirty="0"/>
              <a:t>Every solution to the problem needs to achieve all the computed landmarks</a:t>
            </a:r>
          </a:p>
          <a:p>
            <a:r>
              <a:rPr lang="en-US" dirty="0"/>
              <a:t>One possible heuristic:</a:t>
            </a:r>
          </a:p>
          <a:p>
            <a:pPr lvl="1"/>
            <a:r>
              <a:rPr lang="en-US" i="1" dirty="0" err="1"/>
              <a:t>h</a:t>
            </a:r>
            <a:r>
              <a:rPr lang="en-US" baseline="30000" dirty="0" err="1"/>
              <a:t>RL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number of landmarks returned by </a:t>
            </a:r>
            <a:r>
              <a:rPr lang="en-US" dirty="0">
                <a:latin typeface="Calibri" panose="020F0502020204030204" pitchFamily="34" charset="0"/>
              </a:rPr>
              <a:t>RPG-Landmarks</a:t>
            </a:r>
            <a:br>
              <a:rPr lang="en-US" i="1" baseline="-25000" dirty="0">
                <a:latin typeface="Calibri" panose="020F0502020204030204" pitchFamily="34" charset="0"/>
              </a:rPr>
            </a:br>
            <a:br>
              <a:rPr lang="en-US" i="1" baseline="-25000" dirty="0">
                <a:latin typeface="Calibri" panose="020F0502020204030204" pitchFamily="34" charset="0"/>
              </a:rPr>
            </a:br>
            <a:endParaRPr lang="en-US" i="1" baseline="-25000" dirty="0">
              <a:latin typeface="Calibri" panose="020F0502020204030204" pitchFamily="34" charset="0"/>
            </a:endParaRPr>
          </a:p>
          <a:p>
            <a:r>
              <a:rPr lang="en-US" dirty="0"/>
              <a:t>Not admissible</a:t>
            </a:r>
          </a:p>
          <a:p>
            <a:pPr lvl="1"/>
            <a:endParaRPr lang="en-US" dirty="0"/>
          </a:p>
          <a:p>
            <a:pPr marL="34925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are other more-advanced landmark heuristics </a:t>
            </a:r>
          </a:p>
          <a:p>
            <a:pPr lvl="1"/>
            <a:r>
              <a:rPr lang="en-US" dirty="0"/>
              <a:t>Some of them are admissible</a:t>
            </a:r>
          </a:p>
          <a:p>
            <a:pPr lvl="1"/>
            <a:r>
              <a:rPr lang="en-US" dirty="0"/>
              <a:t>Check textbook for references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3684" y="3475733"/>
            <a:ext cx="355097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i="1" dirty="0">
                <a:latin typeface="Times New Roman"/>
                <a:cs typeface="Times New Roman"/>
              </a:rPr>
              <a:t>g</a:t>
            </a:r>
            <a:r>
              <a:rPr lang="en-US" sz="2000" dirty="0">
                <a:latin typeface="Times New Roman"/>
                <a:cs typeface="Times New Roman"/>
              </a:rPr>
              <a:t> = {</a:t>
            </a:r>
            <a:r>
              <a:rPr lang="en-US" sz="2000" i="1" dirty="0">
                <a:latin typeface="Times New Roman"/>
                <a:cs typeface="Times New Roman"/>
              </a:rPr>
              <a:t>g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i="1" dirty="0">
                <a:latin typeface="Times New Roman"/>
                <a:cs typeface="Times New Roman"/>
              </a:rPr>
              <a:t>g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}</a:t>
            </a:r>
            <a:endParaRPr lang="en-US" sz="2000" i="1" dirty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Times New Roman"/>
                <a:cs typeface="Times New Roman"/>
              </a:rPr>
              <a:t>Three landmarks: </a:t>
            </a:r>
            <a:r>
              <a:rPr lang="en-US" sz="2000" i="1" dirty="0">
                <a:latin typeface="Times New Roman"/>
                <a:cs typeface="Times New Roman"/>
              </a:rPr>
              <a:t>g</a:t>
            </a:r>
            <a:r>
              <a:rPr lang="en-US" sz="2000" baseline="-25000" dirty="0">
                <a:latin typeface="Times New Roman"/>
                <a:cs typeface="Times New Roman"/>
              </a:rPr>
              <a:t>1 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i="1" dirty="0">
                <a:latin typeface="Times New Roman"/>
                <a:cs typeface="Times New Roman"/>
              </a:rPr>
              <a:t>g</a:t>
            </a:r>
            <a:r>
              <a:rPr lang="en-US" sz="2000" baseline="-25000" dirty="0">
                <a:latin typeface="Times New Roman"/>
                <a:cs typeface="Times New Roman"/>
              </a:rPr>
              <a:t>2 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i="1" dirty="0">
                <a:latin typeface="Times New Roman"/>
                <a:cs typeface="Times New Roman"/>
              </a:rPr>
              <a:t>p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Times New Roman"/>
                <a:cs typeface="Times New Roman"/>
              </a:rPr>
              <a:t>Optimal plan: </a:t>
            </a:r>
            <a:r>
              <a:rPr lang="pt-BR" sz="2000" dirty="0"/>
              <a:t>⟨</a:t>
            </a:r>
            <a:r>
              <a:rPr lang="en-US" sz="2000" i="1" dirty="0"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  <a:r>
              <a:rPr lang="en-US" sz="2000" baseline="-25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  <a:r>
              <a:rPr lang="pt-BR" sz="2000" dirty="0"/>
              <a:t>⟩</a:t>
            </a:r>
            <a:r>
              <a:rPr lang="en-US" sz="2000" dirty="0">
                <a:latin typeface="Times New Roman"/>
                <a:cs typeface="Times New Roman"/>
              </a:rPr>
              <a:t>, length = 2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028430" y="4099468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latin typeface="Times New Roman"/>
                <a:cs typeface="Times New Roman"/>
              </a:rPr>
              <a:t>g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  <a:endParaRPr lang="en-US" sz="2000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 bwMode="auto">
          <a:xfrm>
            <a:off x="4901995" y="3862431"/>
            <a:ext cx="1193390" cy="3039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4504129" y="3685460"/>
            <a:ext cx="397866" cy="35394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3403826" y="364857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s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025106" y="3243171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g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  <a:endParaRPr lang="en-US" sz="2000" i="1" baseline="-25000" dirty="0">
              <a:solidFill>
                <a:srgbClr val="081D58"/>
              </a:solidFill>
              <a:latin typeface="Times New Roman"/>
              <a:cs typeface="Times New Roman"/>
            </a:endParaRPr>
          </a:p>
        </p:txBody>
      </p:sp>
      <p:cxnSp>
        <p:nvCxnSpPr>
          <p:cNvPr id="20" name="Straight Arrow Connector 19"/>
          <p:cNvCxnSpPr>
            <a:stCxn id="18" idx="6"/>
            <a:endCxn id="17" idx="1"/>
          </p:cNvCxnSpPr>
          <p:nvPr/>
        </p:nvCxnSpPr>
        <p:spPr bwMode="auto">
          <a:xfrm flipV="1">
            <a:off x="3861027" y="3862431"/>
            <a:ext cx="643103" cy="147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7" idx="3"/>
            <a:endCxn id="19" idx="2"/>
          </p:cNvCxnSpPr>
          <p:nvPr/>
        </p:nvCxnSpPr>
        <p:spPr bwMode="auto">
          <a:xfrm flipV="1">
            <a:off x="4901996" y="3471771"/>
            <a:ext cx="1123111" cy="3906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9CD295A-704C-8047-8934-FC1549665D33}"/>
              </a:ext>
            </a:extLst>
          </p:cNvPr>
          <p:cNvSpPr/>
          <p:nvPr/>
        </p:nvSpPr>
        <p:spPr bwMode="auto">
          <a:xfrm>
            <a:off x="2299226" y="3720323"/>
            <a:ext cx="397866" cy="35394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2968BE-AF8A-DC44-A065-CBAC0D531D36}"/>
              </a:ext>
            </a:extLst>
          </p:cNvPr>
          <p:cNvSpPr/>
          <p:nvPr/>
        </p:nvSpPr>
        <p:spPr bwMode="auto">
          <a:xfrm>
            <a:off x="1198923" y="3683434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081D58"/>
                </a:solidFill>
                <a:latin typeface="Times New Roman"/>
                <a:cs typeface="Times New Roman"/>
              </a:rPr>
              <a:t>s</a:t>
            </a:r>
            <a:r>
              <a:rPr lang="en-US" sz="2000" baseline="-25000" dirty="0">
                <a:solidFill>
                  <a:srgbClr val="081D58"/>
                </a:solidFill>
                <a:latin typeface="Times New Roman"/>
                <a:cs typeface="Times New Roman"/>
              </a:rPr>
              <a:t>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795CD3-9D2D-294D-989E-0EBAAB4AB53F}"/>
              </a:ext>
            </a:extLst>
          </p:cNvPr>
          <p:cNvCxnSpPr>
            <a:stCxn id="14" idx="6"/>
            <a:endCxn id="12" idx="1"/>
          </p:cNvCxnSpPr>
          <p:nvPr/>
        </p:nvCxnSpPr>
        <p:spPr bwMode="auto">
          <a:xfrm flipV="1">
            <a:off x="1656124" y="3897294"/>
            <a:ext cx="643103" cy="147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33FCCF-A45C-3A40-AAA7-13949C010C7F}"/>
              </a:ext>
            </a:extLst>
          </p:cNvPr>
          <p:cNvCxnSpPr/>
          <p:nvPr/>
        </p:nvCxnSpPr>
        <p:spPr bwMode="auto">
          <a:xfrm flipV="1">
            <a:off x="2729158" y="3881267"/>
            <a:ext cx="643103" cy="147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28FBAE0-B39D-2141-9131-F80D458456B5}"/>
              </a:ext>
            </a:extLst>
          </p:cNvPr>
          <p:cNvSpPr/>
          <p:nvPr/>
        </p:nvSpPr>
        <p:spPr>
          <a:xfrm>
            <a:off x="4201327" y="342721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928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Search-tree terminology</a:t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3.1.  Forward Search</a:t>
            </a:r>
          </a:p>
          <a:p>
            <a:pPr lvl="1"/>
            <a: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Forward-search, Forward-Search-Det</a:t>
            </a:r>
          </a:p>
          <a:p>
            <a:pPr lvl="1"/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cycle-checking</a:t>
            </a:r>
          </a:p>
          <a:p>
            <a:pPr lvl="1"/>
            <a:r>
              <a:rPr lang="en-US"/>
              <a:t>Search algorithms classified by</a:t>
            </a:r>
          </a:p>
          <a:p>
            <a:pPr lvl="2"/>
            <a:r>
              <a:rPr lang="en-US"/>
              <a:t>(i) node selection</a:t>
            </a:r>
          </a:p>
          <a:p>
            <a:pPr lvl="2"/>
            <a:r>
              <a:rPr lang="en-US"/>
              <a:t>(ii) pruning</a:t>
            </a:r>
            <a:endParaRPr lang="en-US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lvl="1"/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Breadth-first, depth-first, uniform-cost search</a:t>
            </a:r>
          </a:p>
          <a:p>
            <a:pPr lvl="1"/>
            <a: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A*, GBFS</a:t>
            </a:r>
          </a:p>
          <a:p>
            <a:pPr lvl="1"/>
            <a: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DFBB, IDS</a:t>
            </a:r>
            <a:b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2AD8AC-07E0-FBC3-4887-2809BB7091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3.2.  Heuristic Functions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Straight-line distance example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Delete-relaxation heuristics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relaxed states, </a:t>
            </a:r>
            <a:r>
              <a:rPr lang="el-GR" i="1" dirty="0"/>
              <a:t>γ</a:t>
            </a:r>
            <a:r>
              <a:rPr lang="en-US" i="1" baseline="30000" dirty="0"/>
              <a:t>+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</a:p>
          <a:p>
            <a:pPr lvl="2"/>
            <a:r>
              <a:rPr lang="en-US" i="1"/>
              <a:t>h</a:t>
            </a:r>
            <a:r>
              <a:rPr lang="en-US" baseline="30000"/>
              <a:t>+</a:t>
            </a:r>
            <a:r>
              <a:rPr lang="en-US"/>
              <a:t>   –  minimal relaxed solution heuristic</a:t>
            </a:r>
          </a:p>
          <a:p>
            <a:pPr lvl="2"/>
            <a:r>
              <a:rPr lang="en-US" i="1"/>
              <a:t>h</a:t>
            </a:r>
            <a:r>
              <a:rPr lang="en-US" baseline="30000"/>
              <a:t>FF</a:t>
            </a:r>
            <a:r>
              <a:rPr lang="en-US"/>
              <a:t>  –  Fast-Forward heuristic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HFF</a:t>
            </a:r>
            <a:r>
              <a:rPr lang="en-US"/>
              <a:t> algorithm – computes </a:t>
            </a:r>
            <a:r>
              <a:rPr lang="en-US" i="1"/>
              <a:t>h</a:t>
            </a:r>
            <a:r>
              <a:rPr lang="en-US" baseline="30000"/>
              <a:t>FF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Calibri"/>
              </a:rPr>
              <a:t>Disjunctive landmarks, 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RPG-Landmark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err="1"/>
              <a:t>h</a:t>
            </a:r>
            <a:r>
              <a:rPr lang="en-US" baseline="30000" dirty="0" err="1"/>
              <a:t>RL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Get necessary actions by making RPG for all non-relevant actions</a:t>
            </a:r>
            <a:endParaRPr lang="en-US" dirty="0">
              <a:latin typeface="Times New Roman" charset="0"/>
              <a:ea typeface="ＭＳ Ｐゴシック" charset="0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Depth-First Search (DFS)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493D25-B6A1-7C4E-ACB0-5DA1CF4C1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7060" y="889198"/>
            <a:ext cx="5130139" cy="5836722"/>
          </a:xfrm>
        </p:spPr>
        <p:txBody>
          <a:bodyPr>
            <a:normAutofit lnSpcReduction="10000"/>
          </a:bodyPr>
          <a:lstStyle/>
          <a:p>
            <a:pPr marL="463550" indent="-463550">
              <a:buNone/>
              <a:tabLst>
                <a:tab pos="449263" algn="l"/>
              </a:tabLst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(</a:t>
            </a:r>
            <a:r>
              <a:rPr lang="en-US" sz="1800" i="1" dirty="0" err="1">
                <a:solidFill>
                  <a:srgbClr val="000000"/>
                </a:solidFill>
                <a:ea typeface="Helvetica"/>
                <a:cs typeface="Times New Roman"/>
              </a:rPr>
              <a:t>i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):	Select 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π,s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 ∈ 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Frontier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 that has largest length(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π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), i.e., largest number of edges</a:t>
            </a:r>
          </a:p>
          <a:p>
            <a:pPr lvl="1">
              <a:tabLst>
                <a:tab pos="449263" algn="l"/>
              </a:tabLst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Possible tie-breaking rules:</a:t>
            </a:r>
          </a:p>
          <a:p>
            <a:pPr lvl="2">
              <a:tabLst>
                <a:tab pos="449263" algn="l"/>
              </a:tabLst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left-to-right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ea typeface="Helvetica"/>
              <a:cs typeface="Times New Roman"/>
            </a:endParaRPr>
          </a:p>
          <a:p>
            <a:pPr lvl="2">
              <a:tabLst>
                <a:tab pos="449263" algn="l"/>
              </a:tabLst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select smallest 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h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s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 - will discuss later</a:t>
            </a:r>
            <a:endParaRPr lang="en-US" sz="1800" dirty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  <a:p>
            <a:pPr marL="0" indent="0">
              <a:buNone/>
              <a:tabLst>
                <a:tab pos="449263" algn="l"/>
              </a:tabLst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ii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):	Do cycle-checking, then p</a:t>
            </a:r>
            <a:r>
              <a:rPr lang="en-US" sz="1800" dirty="0"/>
              <a:t>rune all nodes that</a:t>
            </a:r>
            <a:br>
              <a:rPr lang="en-US" sz="1800" dirty="0"/>
            </a:br>
            <a:r>
              <a:rPr lang="en-US" sz="1800" dirty="0"/>
              <a:t>        recursive depth-first search would discard</a:t>
            </a:r>
            <a:endParaRPr lang="en-US" sz="1800" dirty="0">
              <a:solidFill>
                <a:srgbClr val="000000"/>
              </a:solidFill>
              <a:ea typeface="Helvetica"/>
              <a:cs typeface="Times New Roman"/>
            </a:endParaRPr>
          </a:p>
          <a:p>
            <a:pPr lvl="1">
              <a:tabLst>
                <a:tab pos="449263" algn="l"/>
              </a:tabLst>
            </a:pPr>
            <a:r>
              <a:rPr lang="en-US" sz="1800" dirty="0"/>
              <a:t>Repeatedly remove from </a:t>
            </a:r>
            <a:r>
              <a:rPr lang="en-US" sz="1800" i="1" dirty="0"/>
              <a:t>Expanded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any node that has no children in </a:t>
            </a:r>
            <a:br>
              <a:rPr lang="en-US" sz="1800" dirty="0"/>
            </a:br>
            <a:r>
              <a:rPr lang="en-US" sz="1800" i="1" dirty="0"/>
              <a:t>Children</a:t>
            </a:r>
            <a:r>
              <a:rPr lang="en-US" sz="1800" dirty="0"/>
              <a:t> ∪ </a:t>
            </a:r>
            <a:r>
              <a:rPr lang="en-US" sz="1800" i="1" dirty="0"/>
              <a:t>Frontier </a:t>
            </a:r>
            <a:r>
              <a:rPr lang="en-US" sz="1800" dirty="0"/>
              <a:t>∪ </a:t>
            </a:r>
            <a:r>
              <a:rPr lang="en-US" sz="1800" i="1" dirty="0"/>
              <a:t>Expanded</a:t>
            </a:r>
            <a:br>
              <a:rPr lang="en-US" sz="1800" i="1" baseline="-25000" dirty="0"/>
            </a:br>
            <a:endParaRPr lang="en-US" sz="1800" baseline="-25000" dirty="0"/>
          </a:p>
          <a:p>
            <a:pPr>
              <a:tabLst>
                <a:tab pos="449263" algn="l"/>
              </a:tabLst>
            </a:pPr>
            <a:r>
              <a:rPr lang="en-US" sz="1800" dirty="0"/>
              <a:t>Properties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Terminates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Returns solution if there is one</a:t>
            </a:r>
          </a:p>
          <a:p>
            <a:pPr lvl="2">
              <a:spcBef>
                <a:spcPts val="200"/>
              </a:spcBef>
            </a:pPr>
            <a:r>
              <a:rPr lang="en-US" sz="1800" dirty="0"/>
              <a:t>No guarantees on quality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Worst-case running time </a:t>
            </a:r>
            <a:r>
              <a:rPr lang="en-US" sz="1800" i="1" dirty="0"/>
              <a:t>O</a:t>
            </a:r>
            <a:r>
              <a:rPr lang="en-US" sz="1800" dirty="0"/>
              <a:t>(</a:t>
            </a:r>
            <a:r>
              <a:rPr lang="en-US" sz="1800" i="1" dirty="0"/>
              <a:t>b</a:t>
            </a:r>
            <a:r>
              <a:rPr lang="en-US" sz="1800" i="1" baseline="30000" dirty="0"/>
              <a:t>l</a:t>
            </a:r>
            <a:r>
              <a:rPr lang="en-US" sz="1800" dirty="0"/>
              <a:t>)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Worst-case memory </a:t>
            </a:r>
            <a:r>
              <a:rPr lang="en-US" sz="1800" i="1" dirty="0"/>
              <a:t>O</a:t>
            </a:r>
            <a:r>
              <a:rPr lang="en-US" sz="1800" dirty="0"/>
              <a:t>(</a:t>
            </a:r>
            <a:r>
              <a:rPr lang="en-US" sz="1800" i="1" dirty="0"/>
              <a:t>bl</a:t>
            </a:r>
            <a:r>
              <a:rPr lang="en-US" sz="1800" dirty="0"/>
              <a:t>)</a:t>
            </a:r>
          </a:p>
          <a:p>
            <a:pPr lvl="2">
              <a:spcBef>
                <a:spcPts val="200"/>
              </a:spcBef>
            </a:pPr>
            <a:r>
              <a:rPr lang="en-US" sz="1800" i="1" dirty="0"/>
              <a:t>b</a:t>
            </a:r>
            <a:r>
              <a:rPr lang="en-US" sz="1800" dirty="0"/>
              <a:t> = max branching factor</a:t>
            </a:r>
          </a:p>
          <a:p>
            <a:pPr lvl="2">
              <a:spcBef>
                <a:spcPts val="200"/>
              </a:spcBef>
            </a:pPr>
            <a:r>
              <a:rPr lang="en-US" sz="1800" i="1" dirty="0"/>
              <a:t>l</a:t>
            </a:r>
            <a:r>
              <a:rPr lang="en-US" sz="1800" dirty="0"/>
              <a:t> = max depth of any node</a:t>
            </a:r>
            <a:endParaRPr lang="en-US" sz="1800" i="1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2BE8A-0A44-6147-90FF-13F209FA2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740" y="4344390"/>
            <a:ext cx="4134272" cy="23912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2545231-267D-0116-BAF3-D43335322DD1}"/>
              </a:ext>
            </a:extLst>
          </p:cNvPr>
          <p:cNvGrpSpPr/>
          <p:nvPr/>
        </p:nvGrpSpPr>
        <p:grpSpPr>
          <a:xfrm>
            <a:off x="381616" y="951807"/>
            <a:ext cx="5316657" cy="4099695"/>
            <a:chOff x="203200" y="951807"/>
            <a:chExt cx="5316657" cy="4099695"/>
          </a:xfrm>
        </p:grpSpPr>
        <p:sp>
          <p:nvSpPr>
            <p:cNvPr id="9" name="Content Placeholder 5">
              <a:extLst>
                <a:ext uri="{FF2B5EF4-FFF2-40B4-BE49-F238E27FC236}">
                  <a16:creationId xmlns:a16="http://schemas.microsoft.com/office/drawing/2014/main" id="{FC5C85A0-4407-C45F-2043-2913C74B9E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3200" y="951807"/>
              <a:ext cx="5316657" cy="40996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>
                  <a:latin typeface="Calibri"/>
                </a:rPr>
                <a:t>Forward-Search-Det</a:t>
              </a:r>
              <a:r>
                <a:rPr lang="en-US" sz="1800" kern="0" dirty="0"/>
                <a:t>(</a:t>
              </a:r>
              <a:r>
                <a:rPr lang="en-US" sz="1800" kern="0" dirty="0" err="1"/>
                <a:t>Σ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s</a:t>
              </a:r>
              <a:r>
                <a:rPr lang="en-US" sz="1800" kern="0" baseline="-25000" dirty="0"/>
                <a:t>0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g</a:t>
              </a:r>
              <a:r>
                <a:rPr lang="en-US" sz="1800" kern="0" dirty="0"/>
                <a:t>)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i="1" kern="0" dirty="0"/>
                <a:t>Frontier</a:t>
              </a:r>
              <a:r>
                <a:rPr lang="en-US" sz="1800" kern="0" dirty="0"/>
                <a:t> ← {(⟨⟩, </a:t>
              </a:r>
              <a:r>
                <a:rPr lang="en-US" sz="1800" i="1" kern="0" dirty="0"/>
                <a:t>s</a:t>
              </a:r>
              <a:r>
                <a:rPr lang="en-US" sz="1800" kern="0" baseline="-25000" dirty="0"/>
                <a:t>0</a:t>
              </a:r>
              <a:r>
                <a:rPr lang="en-US" sz="1800" kern="0" dirty="0"/>
                <a:t>)}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i="1" kern="0" dirty="0"/>
                <a:t>Expanded </a:t>
              </a:r>
              <a:r>
                <a:rPr lang="en-US" sz="1800" kern="0" dirty="0"/>
                <a:t>← ∅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b="1" kern="0" dirty="0"/>
                <a:t>while</a:t>
              </a:r>
              <a:r>
                <a:rPr lang="en-US" sz="1800" kern="0" dirty="0"/>
                <a:t> 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≠ ∅ </a:t>
              </a:r>
              <a:r>
                <a:rPr lang="en-US" sz="1800" b="1" kern="0" dirty="0"/>
                <a:t>do</a:t>
              </a:r>
              <a:r>
                <a:rPr lang="en-US" sz="1800" kern="0" dirty="0"/>
                <a:t> 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select a node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= (π, s) ∈ </a:t>
              </a:r>
              <a:r>
                <a:rPr lang="en-US" sz="1800" i="1" kern="0" dirty="0"/>
                <a:t>Frontier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i="1" dirty="0"/>
                <a:t>		</a:t>
              </a:r>
              <a:r>
                <a:rPr lang="en-US" sz="1800" kern="0" dirty="0"/>
                <a:t>remove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from </a:t>
              </a:r>
              <a:r>
                <a:rPr lang="en-US" sz="1800" i="1" kern="0" dirty="0"/>
                <a:t>Frontier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add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to </a:t>
              </a:r>
              <a:r>
                <a:rPr lang="en-US" sz="1800" i="1" kern="0" dirty="0"/>
                <a:t>Expanded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b="1" kern="0" dirty="0"/>
                <a:t>if</a:t>
              </a:r>
              <a:r>
                <a:rPr lang="en-US" sz="1800" kern="0" dirty="0"/>
                <a:t> </a:t>
              </a:r>
              <a:r>
                <a:rPr lang="en-US" sz="1800" i="1" kern="0" dirty="0"/>
                <a:t>s </a:t>
              </a:r>
              <a:r>
                <a:rPr lang="en-US" sz="1800" kern="0" dirty="0"/>
                <a:t>satisfies </a:t>
              </a:r>
              <a:r>
                <a:rPr lang="en-US" sz="1800" i="1" kern="0" dirty="0"/>
                <a:t>g</a:t>
              </a:r>
              <a:r>
                <a:rPr lang="en-US" sz="1800" kern="0" dirty="0"/>
                <a:t> </a:t>
              </a:r>
              <a:r>
                <a:rPr lang="en-US" sz="1800" b="1" kern="0" dirty="0"/>
                <a:t>then</a:t>
              </a:r>
              <a:r>
                <a:rPr lang="en-US" sz="1800" kern="0" dirty="0"/>
                <a:t> </a:t>
              </a:r>
              <a:r>
                <a:rPr lang="en-US" sz="1800" b="1" kern="0" dirty="0"/>
                <a:t>return</a:t>
              </a:r>
              <a:r>
                <a:rPr lang="en-US" sz="1800" kern="0" dirty="0"/>
                <a:t> </a:t>
              </a:r>
              <a:r>
                <a:rPr lang="en-US" sz="1800" i="1" kern="0" dirty="0"/>
                <a:t>π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i="1" kern="0" dirty="0"/>
                <a:t>Children </a:t>
              </a:r>
              <a:r>
                <a:rPr lang="en-US" sz="1800" kern="0" dirty="0"/>
                <a:t>← {(</a:t>
              </a:r>
              <a:r>
                <a:rPr lang="en-US" sz="1800" i="1" kern="0" dirty="0"/>
                <a:t>π</a:t>
              </a:r>
              <a:r>
                <a:rPr lang="en-US" sz="1800" i="1" dirty="0"/>
                <a:t>·</a:t>
              </a:r>
              <a:r>
                <a:rPr lang="en-US" sz="1800" i="1" kern="0" dirty="0"/>
                <a:t>a</a:t>
              </a:r>
              <a:r>
                <a:rPr lang="en-US" sz="1800" kern="0" dirty="0"/>
                <a:t>, </a:t>
              </a:r>
              <a:r>
                <a:rPr lang="en-US" sz="1800" i="1" kern="0" dirty="0" err="1"/>
                <a:t>γ</a:t>
              </a:r>
              <a:r>
                <a:rPr lang="en-US" sz="1800" kern="0" dirty="0"/>
                <a:t>(</a:t>
              </a:r>
              <a:r>
                <a:rPr lang="en-US" sz="1800" i="1" kern="0" dirty="0" err="1"/>
                <a:t>s</a:t>
              </a:r>
              <a:r>
                <a:rPr lang="en-US" sz="1800" kern="0" dirty="0" err="1"/>
                <a:t>,</a:t>
              </a:r>
              <a:r>
                <a:rPr lang="en-US" sz="1800" i="1" kern="0" dirty="0" err="1"/>
                <a:t>a</a:t>
              </a:r>
              <a:r>
                <a:rPr lang="en-US" sz="1800" kern="0" dirty="0"/>
                <a:t>)) | </a:t>
              </a:r>
              <a:r>
                <a:rPr lang="en-US" sz="1800" i="1" dirty="0"/>
                <a:t>a</a:t>
              </a:r>
              <a:r>
                <a:rPr lang="en-US" sz="1800" baseline="-25000" dirty="0"/>
                <a:t> </a:t>
              </a:r>
              <a:r>
                <a:rPr lang="en-US" sz="1800" dirty="0"/>
                <a:t>∈</a:t>
              </a:r>
              <a:r>
                <a:rPr lang="en-US" sz="1800" baseline="-25000" dirty="0"/>
                <a:t> </a:t>
              </a:r>
              <a:r>
                <a:rPr lang="en-US" sz="1800" i="1" dirty="0"/>
                <a:t>Applicable</a:t>
              </a:r>
              <a:r>
                <a:rPr lang="en-US" sz="1800" dirty="0"/>
                <a:t>(</a:t>
              </a:r>
              <a:r>
                <a:rPr lang="en-US" sz="1800" i="1" dirty="0"/>
                <a:t>s</a:t>
              </a:r>
              <a:r>
                <a:rPr lang="en-US" sz="1800" dirty="0"/>
                <a:t>)</a:t>
              </a:r>
              <a:r>
                <a:rPr lang="en-US" sz="1800" kern="0" dirty="0"/>
                <a:t>} 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prune 0 or more nodes from</a:t>
              </a:r>
              <a:br>
                <a:rPr lang="en-US" sz="1800" kern="0" dirty="0"/>
              </a:br>
              <a:r>
                <a:rPr lang="en-US" sz="1800" kern="0" dirty="0"/>
                <a:t>			</a:t>
              </a:r>
              <a:r>
                <a:rPr lang="en-US" sz="1800" i="1" kern="0" dirty="0"/>
                <a:t>Children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Frontier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Expanded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← 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∪ </a:t>
              </a:r>
              <a:r>
                <a:rPr lang="en-US" sz="1800" i="1" kern="0" dirty="0"/>
                <a:t>Children	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b="1" kern="0" dirty="0"/>
                <a:t>return</a:t>
              </a:r>
              <a:r>
                <a:rPr lang="en-US" sz="1800" kern="0" dirty="0"/>
                <a:t> </a:t>
              </a:r>
              <a:r>
                <a:rPr lang="en-US" sz="1800" kern="0" dirty="0">
                  <a:latin typeface="Calibri"/>
                  <a:cs typeface="Calibri"/>
                </a:rPr>
                <a:t>failure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10" name="Content Placeholder 5">
              <a:extLst>
                <a:ext uri="{FF2B5EF4-FFF2-40B4-BE49-F238E27FC236}">
                  <a16:creationId xmlns:a16="http://schemas.microsoft.com/office/drawing/2014/main" id="{F2E25BD6-2EB3-F97D-9580-5BE862F91CD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3201" y="2207940"/>
              <a:ext cx="521628" cy="2687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(</a:t>
              </a:r>
              <a:r>
                <a:rPr lang="en-US" sz="1800" i="1" kern="0" dirty="0" err="1"/>
                <a:t>i</a:t>
              </a:r>
              <a:r>
                <a:rPr lang="en-US" sz="1800" kern="0" dirty="0"/>
                <a:t>)</a:t>
              </a:r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(</a:t>
              </a:r>
              <a:r>
                <a:rPr lang="en-US" sz="1800" i="1" kern="0" dirty="0" err="1"/>
                <a:t>ii</a:t>
              </a:r>
              <a:r>
                <a:rPr lang="en-US" sz="1800" kern="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628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Uniform-Cost Search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493D25-B6A1-7C4E-ACB0-5DA1CF4C1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6426" y="1021278"/>
            <a:ext cx="5593014" cy="5512526"/>
          </a:xfrm>
        </p:spPr>
        <p:txBody>
          <a:bodyPr/>
          <a:lstStyle/>
          <a:p>
            <a:pPr marL="0" indent="0">
              <a:buNone/>
              <a:tabLst>
                <a:tab pos="449263" algn="l"/>
              </a:tabLst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(</a:t>
            </a:r>
            <a:r>
              <a:rPr lang="en-US" sz="1800" i="1" dirty="0" err="1">
                <a:solidFill>
                  <a:srgbClr val="000000"/>
                </a:solidFill>
                <a:ea typeface="Helvetica"/>
                <a:cs typeface="Times New Roman"/>
              </a:rPr>
              <a:t>i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):	Select 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π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,s) ∈ 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Frontier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 that has smallest cost(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π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</a:t>
            </a:r>
            <a:br>
              <a:rPr lang="en-US" sz="1800" baseline="-25000" dirty="0">
                <a:solidFill>
                  <a:srgbClr val="000000"/>
                </a:solidFill>
                <a:ea typeface="Helvetica"/>
                <a:cs typeface="Times New Roman"/>
              </a:rPr>
            </a:br>
            <a:endParaRPr lang="en-US" sz="1800" baseline="-25000" dirty="0">
              <a:solidFill>
                <a:srgbClr val="000000"/>
              </a:solidFill>
              <a:ea typeface="Helvetica"/>
              <a:cs typeface="Times New Roman"/>
            </a:endParaRPr>
          </a:p>
          <a:p>
            <a:pPr marL="0" indent="0">
              <a:buNone/>
              <a:tabLst>
                <a:tab pos="449263" algn="l"/>
              </a:tabLst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ii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):	Prune every 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π,s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</a:t>
            </a:r>
            <a:r>
              <a:rPr lang="en-US" sz="1800" baseline="-25000" dirty="0"/>
              <a:t> 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∈</a:t>
            </a:r>
            <a:r>
              <a:rPr lang="en-US" sz="1800" baseline="-25000" dirty="0"/>
              <a:t> </a:t>
            </a:r>
            <a:r>
              <a:rPr lang="en-US" sz="1800" i="1" dirty="0"/>
              <a:t>Children</a:t>
            </a:r>
            <a:r>
              <a:rPr lang="en-US" sz="1800" baseline="-25000" dirty="0"/>
              <a:t> </a:t>
            </a:r>
            <a:r>
              <a:rPr lang="en-US" sz="1800" dirty="0"/>
              <a:t>∪</a:t>
            </a:r>
            <a:r>
              <a:rPr lang="en-US" sz="1800" baseline="-25000" dirty="0"/>
              <a:t> </a:t>
            </a:r>
            <a:r>
              <a:rPr lang="en-US" sz="1800" i="1" dirty="0"/>
              <a:t>Frontier </a:t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such that </a:t>
            </a:r>
            <a:r>
              <a:rPr lang="en-US" sz="1800" i="1" dirty="0"/>
              <a:t>Expanded </a:t>
            </a:r>
            <a:r>
              <a:rPr lang="en-US" sz="1800" dirty="0"/>
              <a:t>already contains a node 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(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π′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,</a:t>
            </a:r>
            <a:r>
              <a:rPr lang="en-US" sz="1800" i="1" dirty="0">
                <a:solidFill>
                  <a:srgbClr val="000000"/>
                </a:solidFill>
                <a:ea typeface="Helvetica"/>
                <a:cs typeface="Times New Roman"/>
              </a:rPr>
              <a:t>s</a:t>
            </a: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)</a:t>
            </a:r>
            <a:br>
              <a:rPr lang="en-US" sz="1800" baseline="-25000" dirty="0">
                <a:solidFill>
                  <a:srgbClr val="000000"/>
                </a:solidFill>
                <a:ea typeface="Helvetica"/>
                <a:cs typeface="Times New Roman"/>
              </a:rPr>
            </a:br>
            <a:endParaRPr lang="en-US" sz="1800" i="1" baseline="-25000" dirty="0"/>
          </a:p>
          <a:p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Properties</a:t>
            </a:r>
          </a:p>
          <a:p>
            <a:pPr lvl="1">
              <a:spcBef>
                <a:spcPts val="200"/>
              </a:spcBef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Terminates</a:t>
            </a:r>
          </a:p>
          <a:p>
            <a:pPr lvl="1">
              <a:spcBef>
                <a:spcPts val="200"/>
              </a:spcBef>
            </a:pPr>
            <a:r>
              <a:rPr lang="en-US" sz="1800" dirty="0">
                <a:solidFill>
                  <a:srgbClr val="000000"/>
                </a:solidFill>
                <a:ea typeface="Helvetica"/>
                <a:cs typeface="Times New Roman"/>
              </a:rPr>
              <a:t>Finds optimal (i.e., least-cost) solution if one exists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Worst-case time </a:t>
            </a:r>
            <a:r>
              <a:rPr lang="en-US" sz="1800" i="1" dirty="0"/>
              <a:t>O</a:t>
            </a:r>
            <a:r>
              <a:rPr lang="en-US" sz="1800" dirty="0"/>
              <a:t>(</a:t>
            </a:r>
            <a:r>
              <a:rPr lang="en-US" sz="1800" i="1" dirty="0" err="1"/>
              <a:t>b</a:t>
            </a:r>
            <a:r>
              <a:rPr lang="en-US" sz="1800" dirty="0" err="1"/>
              <a:t>|</a:t>
            </a:r>
            <a:r>
              <a:rPr lang="en-US" sz="1800" i="1" dirty="0" err="1"/>
              <a:t>S</a:t>
            </a:r>
            <a:r>
              <a:rPr lang="en-US" sz="1800" dirty="0"/>
              <a:t>|) 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Worst-case memory </a:t>
            </a:r>
            <a:r>
              <a:rPr lang="en-US" sz="1800" i="1" dirty="0"/>
              <a:t>O</a:t>
            </a:r>
            <a:r>
              <a:rPr lang="en-US" sz="1800" dirty="0"/>
              <a:t>(|</a:t>
            </a:r>
            <a:r>
              <a:rPr lang="en-US" sz="1800" i="1" dirty="0"/>
              <a:t>S</a:t>
            </a:r>
            <a:r>
              <a:rPr lang="en-US" sz="1800" dirty="0"/>
              <a:t>|)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DABD5-B2FC-8C43-8ECE-0E77B07F5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928" y="4415130"/>
            <a:ext cx="4105176" cy="21617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556841-CF36-8A4A-9D06-F3543E67FDD9}"/>
              </a:ext>
            </a:extLst>
          </p:cNvPr>
          <p:cNvSpPr/>
          <p:nvPr/>
        </p:nvSpPr>
        <p:spPr>
          <a:xfrm>
            <a:off x="7589372" y="4234545"/>
            <a:ext cx="4243974" cy="237546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2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Calibri"/>
              </a:rPr>
              <a:t>Poll: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Calibri"/>
              </a:rPr>
              <a:t> If node 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Calibri"/>
              </a:rPr>
              <a:t> is expanded before node 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′, then how are cost(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) and cost(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′) related?</a:t>
            </a:r>
          </a:p>
          <a:p>
            <a:pPr marL="800100" lvl="1" indent="-342900">
              <a:spcBef>
                <a:spcPts val="300"/>
              </a:spcBef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cost(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) &lt; cost(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′)</a:t>
            </a:r>
          </a:p>
          <a:p>
            <a:pPr marL="800100" lvl="1" indent="-342900">
              <a:spcBef>
                <a:spcPts val="300"/>
              </a:spcBef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cost(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) ≤ cost(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′)	</a:t>
            </a:r>
          </a:p>
          <a:p>
            <a:pPr marL="800100" lvl="1" indent="-342900">
              <a:spcBef>
                <a:spcPts val="300"/>
              </a:spcBef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cost(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) &gt; cost(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′)</a:t>
            </a:r>
          </a:p>
          <a:p>
            <a:pPr marL="800100" lvl="1" indent="-342900">
              <a:spcBef>
                <a:spcPts val="300"/>
              </a:spcBef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cost(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) ≥ cost(</a:t>
            </a:r>
            <a:r>
              <a:rPr lang="en-US" dirty="0" err="1">
                <a:solidFill>
                  <a:schemeClr val="tx1"/>
                </a:solidFill>
              </a:rPr>
              <a:t>ν</a:t>
            </a:r>
            <a:r>
              <a:rPr lang="en-US" dirty="0">
                <a:solidFill>
                  <a:schemeClr val="tx1"/>
                </a:solidFill>
              </a:rPr>
              <a:t>′)</a:t>
            </a:r>
          </a:p>
          <a:p>
            <a:pPr marL="800100" lvl="1" indent="-342900">
              <a:spcBef>
                <a:spcPts val="300"/>
              </a:spcBef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none of the above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BB6A4D-666A-7F7D-15FE-AD45D11343B4}"/>
              </a:ext>
            </a:extLst>
          </p:cNvPr>
          <p:cNvGrpSpPr/>
          <p:nvPr/>
        </p:nvGrpSpPr>
        <p:grpSpPr>
          <a:xfrm>
            <a:off x="381616" y="951807"/>
            <a:ext cx="5316657" cy="4099695"/>
            <a:chOff x="203200" y="951807"/>
            <a:chExt cx="5316657" cy="4099695"/>
          </a:xfrm>
        </p:grpSpPr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A264902E-16D9-8534-A7AC-1D65574260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3200" y="951807"/>
              <a:ext cx="5316657" cy="40996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>
                  <a:latin typeface="Calibri"/>
                </a:rPr>
                <a:t>Forward-Search-Det</a:t>
              </a:r>
              <a:r>
                <a:rPr lang="en-US" sz="1800" kern="0" dirty="0"/>
                <a:t>(</a:t>
              </a:r>
              <a:r>
                <a:rPr lang="en-US" sz="1800" kern="0" dirty="0" err="1"/>
                <a:t>Σ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s</a:t>
              </a:r>
              <a:r>
                <a:rPr lang="en-US" sz="1800" kern="0" baseline="-25000" dirty="0"/>
                <a:t>0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g</a:t>
              </a:r>
              <a:r>
                <a:rPr lang="en-US" sz="1800" kern="0" dirty="0"/>
                <a:t>)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i="1" kern="0" dirty="0"/>
                <a:t>Frontier</a:t>
              </a:r>
              <a:r>
                <a:rPr lang="en-US" sz="1800" kern="0" dirty="0"/>
                <a:t> ← {(⟨⟩, </a:t>
              </a:r>
              <a:r>
                <a:rPr lang="en-US" sz="1800" i="1" kern="0" dirty="0"/>
                <a:t>s</a:t>
              </a:r>
              <a:r>
                <a:rPr lang="en-US" sz="1800" kern="0" baseline="-25000" dirty="0"/>
                <a:t>0</a:t>
              </a:r>
              <a:r>
                <a:rPr lang="en-US" sz="1800" kern="0" dirty="0"/>
                <a:t>)}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i="1" kern="0" dirty="0"/>
                <a:t>Expanded </a:t>
              </a:r>
              <a:r>
                <a:rPr lang="en-US" sz="1800" kern="0" dirty="0"/>
                <a:t>← ∅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b="1" kern="0" dirty="0"/>
                <a:t>while</a:t>
              </a:r>
              <a:r>
                <a:rPr lang="en-US" sz="1800" kern="0" dirty="0"/>
                <a:t> 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≠ ∅ </a:t>
              </a:r>
              <a:r>
                <a:rPr lang="en-US" sz="1800" b="1" kern="0" dirty="0"/>
                <a:t>do</a:t>
              </a:r>
              <a:r>
                <a:rPr lang="en-US" sz="1800" kern="0" dirty="0"/>
                <a:t> 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select a node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= (π, s) ∈ </a:t>
              </a:r>
              <a:r>
                <a:rPr lang="en-US" sz="1800" i="1" kern="0" dirty="0"/>
                <a:t>Frontier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i="1" dirty="0"/>
                <a:t>		</a:t>
              </a:r>
              <a:r>
                <a:rPr lang="en-US" sz="1800" kern="0" dirty="0"/>
                <a:t>remove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from </a:t>
              </a:r>
              <a:r>
                <a:rPr lang="en-US" sz="1800" i="1" kern="0" dirty="0"/>
                <a:t>Frontier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add </a:t>
              </a:r>
              <a:r>
                <a:rPr lang="en-US" sz="1800" kern="0" dirty="0" err="1"/>
                <a:t>ν</a:t>
              </a:r>
              <a:r>
                <a:rPr lang="en-US" sz="1800" kern="0" dirty="0"/>
                <a:t> to </a:t>
              </a:r>
              <a:r>
                <a:rPr lang="en-US" sz="1800" i="1" kern="0" dirty="0"/>
                <a:t>Expanded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b="1" kern="0" dirty="0"/>
                <a:t>if</a:t>
              </a:r>
              <a:r>
                <a:rPr lang="en-US" sz="1800" kern="0" dirty="0"/>
                <a:t> </a:t>
              </a:r>
              <a:r>
                <a:rPr lang="en-US" sz="1800" i="1" kern="0" dirty="0"/>
                <a:t>s </a:t>
              </a:r>
              <a:r>
                <a:rPr lang="en-US" sz="1800" kern="0" dirty="0"/>
                <a:t>satisfies </a:t>
              </a:r>
              <a:r>
                <a:rPr lang="en-US" sz="1800" i="1" kern="0" dirty="0"/>
                <a:t>g</a:t>
              </a:r>
              <a:r>
                <a:rPr lang="en-US" sz="1800" kern="0" dirty="0"/>
                <a:t> </a:t>
              </a:r>
              <a:r>
                <a:rPr lang="en-US" sz="1800" b="1" kern="0" dirty="0"/>
                <a:t>then</a:t>
              </a:r>
              <a:r>
                <a:rPr lang="en-US" sz="1800" kern="0" dirty="0"/>
                <a:t> </a:t>
              </a:r>
              <a:r>
                <a:rPr lang="en-US" sz="1800" b="1" kern="0" dirty="0"/>
                <a:t>return</a:t>
              </a:r>
              <a:r>
                <a:rPr lang="en-US" sz="1800" kern="0" dirty="0"/>
                <a:t> </a:t>
              </a:r>
              <a:r>
                <a:rPr lang="en-US" sz="1800" i="1" kern="0" dirty="0"/>
                <a:t>π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i="1" kern="0" dirty="0"/>
                <a:t>Children </a:t>
              </a:r>
              <a:r>
                <a:rPr lang="en-US" sz="1800" kern="0" dirty="0"/>
                <a:t>← {(</a:t>
              </a:r>
              <a:r>
                <a:rPr lang="en-US" sz="1800" i="1" kern="0" dirty="0"/>
                <a:t>π</a:t>
              </a:r>
              <a:r>
                <a:rPr lang="en-US" sz="1800" i="1" dirty="0"/>
                <a:t>·</a:t>
              </a:r>
              <a:r>
                <a:rPr lang="en-US" sz="1800" i="1" kern="0" dirty="0"/>
                <a:t>a</a:t>
              </a:r>
              <a:r>
                <a:rPr lang="en-US" sz="1800" kern="0" dirty="0"/>
                <a:t>, </a:t>
              </a:r>
              <a:r>
                <a:rPr lang="en-US" sz="1800" i="1" kern="0" dirty="0" err="1"/>
                <a:t>γ</a:t>
              </a:r>
              <a:r>
                <a:rPr lang="en-US" sz="1800" kern="0" dirty="0"/>
                <a:t>(</a:t>
              </a:r>
              <a:r>
                <a:rPr lang="en-US" sz="1800" i="1" kern="0" dirty="0" err="1"/>
                <a:t>s</a:t>
              </a:r>
              <a:r>
                <a:rPr lang="en-US" sz="1800" kern="0" dirty="0" err="1"/>
                <a:t>,</a:t>
              </a:r>
              <a:r>
                <a:rPr lang="en-US" sz="1800" i="1" kern="0" dirty="0" err="1"/>
                <a:t>a</a:t>
              </a:r>
              <a:r>
                <a:rPr lang="en-US" sz="1800" kern="0" dirty="0"/>
                <a:t>)) | </a:t>
              </a:r>
              <a:r>
                <a:rPr lang="en-US" sz="1800" i="1" dirty="0"/>
                <a:t>a</a:t>
              </a:r>
              <a:r>
                <a:rPr lang="en-US" sz="1800" baseline="-25000" dirty="0"/>
                <a:t> </a:t>
              </a:r>
              <a:r>
                <a:rPr lang="en-US" sz="1800" dirty="0"/>
                <a:t>∈</a:t>
              </a:r>
              <a:r>
                <a:rPr lang="en-US" sz="1800" baseline="-25000" dirty="0"/>
                <a:t> </a:t>
              </a:r>
              <a:r>
                <a:rPr lang="en-US" sz="1800" i="1" dirty="0"/>
                <a:t>Applicable</a:t>
              </a:r>
              <a:r>
                <a:rPr lang="en-US" sz="1800" dirty="0"/>
                <a:t>(</a:t>
              </a:r>
              <a:r>
                <a:rPr lang="en-US" sz="1800" i="1" dirty="0"/>
                <a:t>s</a:t>
              </a:r>
              <a:r>
                <a:rPr lang="en-US" sz="1800" dirty="0"/>
                <a:t>)</a:t>
              </a:r>
              <a:r>
                <a:rPr lang="en-US" sz="1800" kern="0" dirty="0"/>
                <a:t>} </a:t>
              </a:r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prune 0 or more nodes from</a:t>
              </a:r>
              <a:br>
                <a:rPr lang="en-US" sz="1800" kern="0" dirty="0"/>
              </a:br>
              <a:r>
                <a:rPr lang="en-US" sz="1800" kern="0" dirty="0"/>
                <a:t>			</a:t>
              </a:r>
              <a:r>
                <a:rPr lang="en-US" sz="1800" i="1" kern="0" dirty="0"/>
                <a:t>Children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Frontier</a:t>
              </a:r>
              <a:r>
                <a:rPr lang="en-US" sz="1800" kern="0" dirty="0"/>
                <a:t>, </a:t>
              </a:r>
              <a:r>
                <a:rPr lang="en-US" sz="1800" i="1" kern="0" dirty="0"/>
                <a:t>Expanded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	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← </a:t>
              </a:r>
              <a:r>
                <a:rPr lang="en-US" sz="1800" i="1" kern="0" dirty="0"/>
                <a:t>Frontier </a:t>
              </a:r>
              <a:r>
                <a:rPr lang="en-US" sz="1800" kern="0" dirty="0"/>
                <a:t>∪ </a:t>
              </a:r>
              <a:r>
                <a:rPr lang="en-US" sz="1800" i="1" kern="0" dirty="0"/>
                <a:t>Children	</a:t>
              </a: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	</a:t>
              </a:r>
              <a:r>
                <a:rPr lang="en-US" sz="1800" b="1" kern="0" dirty="0"/>
                <a:t>return</a:t>
              </a:r>
              <a:r>
                <a:rPr lang="en-US" sz="1800" kern="0" dirty="0"/>
                <a:t> </a:t>
              </a:r>
              <a:r>
                <a:rPr lang="en-US" sz="1800" kern="0" dirty="0">
                  <a:latin typeface="Calibri"/>
                  <a:cs typeface="Calibri"/>
                </a:rPr>
                <a:t>failure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14" name="Content Placeholder 5">
              <a:extLst>
                <a:ext uri="{FF2B5EF4-FFF2-40B4-BE49-F238E27FC236}">
                  <a16:creationId xmlns:a16="http://schemas.microsoft.com/office/drawing/2014/main" id="{A9514E9F-CF42-8818-E399-6A9631877E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3201" y="2207940"/>
              <a:ext cx="521628" cy="2687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18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(</a:t>
              </a:r>
              <a:r>
                <a:rPr lang="en-US" sz="1800" i="1" kern="0" dirty="0" err="1"/>
                <a:t>i</a:t>
              </a:r>
              <a:r>
                <a:rPr lang="en-US" sz="1800" kern="0" dirty="0"/>
                <a:t>)</a:t>
              </a:r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endParaRPr lang="en-US" sz="1800" kern="0" dirty="0"/>
            </a:p>
            <a:p>
              <a:pPr marL="14288" lvl="1" indent="0">
                <a:spcBef>
                  <a:spcPts val="300"/>
                </a:spcBef>
                <a:buFont typeface="System Font Regular"/>
                <a:buNone/>
                <a:tabLst>
                  <a:tab pos="290513" algn="l"/>
                  <a:tab pos="568325" algn="l"/>
                  <a:tab pos="860425" algn="l"/>
                  <a:tab pos="1422400" algn="l"/>
                  <a:tab pos="4792663" algn="l"/>
                </a:tabLst>
              </a:pPr>
              <a:r>
                <a:rPr lang="en-US" sz="1800" kern="0" dirty="0"/>
                <a:t>(</a:t>
              </a:r>
              <a:r>
                <a:rPr lang="en-US" sz="1800" i="1" kern="0" dirty="0" err="1"/>
                <a:t>ii</a:t>
              </a:r>
              <a:r>
                <a:rPr lang="en-US" sz="1800" kern="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771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B833DC-7A34-FF4E-BE81-D9C448FB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11785600" cy="619789"/>
          </a:xfrm>
        </p:spPr>
        <p:txBody>
          <a:bodyPr/>
          <a:lstStyle/>
          <a:p>
            <a:r>
              <a:rPr lang="en-US" dirty="0"/>
              <a:t>Heuristic Functions (more about this later)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02" y="898728"/>
            <a:ext cx="7790930" cy="564457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Let </a:t>
            </a:r>
            <a:r>
              <a:rPr lang="en-US" sz="1800" i="1" dirty="0"/>
              <a:t>h</a:t>
            </a:r>
            <a:r>
              <a:rPr lang="en-US" sz="1800" i="1" baseline="30000" dirty="0"/>
              <a:t>*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</a:t>
            </a:r>
            <a:r>
              <a:rPr lang="en-US" sz="1800" i="1" dirty="0"/>
              <a:t> </a:t>
            </a:r>
            <a:r>
              <a:rPr lang="en-US" sz="1800" dirty="0"/>
              <a:t>=</a:t>
            </a:r>
            <a:r>
              <a:rPr lang="en-US" sz="1800" i="1" dirty="0"/>
              <a:t> </a:t>
            </a:r>
            <a:r>
              <a:rPr lang="en-US" sz="1800" dirty="0"/>
              <a:t>minimum cost of getting to a goal</a:t>
            </a:r>
            <a:br>
              <a:rPr lang="en-US" sz="1800" dirty="0"/>
            </a:br>
            <a:r>
              <a:rPr lang="en-US" sz="1800" dirty="0"/>
              <a:t>               = min{cost(</a:t>
            </a:r>
            <a:r>
              <a:rPr lang="en-US" sz="1800" i="1" dirty="0"/>
              <a:t>π</a:t>
            </a:r>
            <a:r>
              <a:rPr lang="en-US" sz="1800" dirty="0"/>
              <a:t>) | </a:t>
            </a:r>
            <a:r>
              <a:rPr lang="el-GR" sz="1800" dirty="0"/>
              <a:t>γ</a:t>
            </a:r>
            <a:r>
              <a:rPr lang="en-US" sz="1800" dirty="0"/>
              <a:t>(</a:t>
            </a:r>
            <a:r>
              <a:rPr lang="en-US" sz="1800" i="1" dirty="0"/>
              <a:t>s,π</a:t>
            </a:r>
            <a:r>
              <a:rPr lang="en-US" sz="1800" dirty="0"/>
              <a:t>) ∈ </a:t>
            </a:r>
            <a:r>
              <a:rPr lang="en-US" sz="1800" i="1" dirty="0"/>
              <a:t>S</a:t>
            </a:r>
            <a:r>
              <a:rPr lang="en-US" sz="1800" i="1" baseline="-25000" dirty="0"/>
              <a:t>g</a:t>
            </a:r>
            <a:r>
              <a:rPr lang="en-US" sz="1800" dirty="0"/>
              <a:t>} 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Note that </a:t>
            </a:r>
            <a:r>
              <a:rPr lang="en-US" sz="1800" i="1" dirty="0"/>
              <a:t>h</a:t>
            </a:r>
            <a:r>
              <a:rPr lang="en-US" sz="1800" i="1" baseline="30000" dirty="0"/>
              <a:t>*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 ≥ 0 for all </a:t>
            </a:r>
            <a:r>
              <a:rPr lang="en-US" sz="1800" i="1" dirty="0"/>
              <a:t>s</a:t>
            </a:r>
            <a:br>
              <a:rPr lang="en-US" sz="1800" i="1" baseline="-25000" dirty="0"/>
            </a:br>
            <a:endParaRPr lang="en-US" sz="1800" baseline="-25000" dirty="0"/>
          </a:p>
          <a:p>
            <a:pPr>
              <a:lnSpc>
                <a:spcPct val="110000"/>
              </a:lnSpc>
            </a:pPr>
            <a:r>
              <a:rPr lang="en-US" sz="1800" i="1" dirty="0"/>
              <a:t>heuristic function</a:t>
            </a:r>
            <a:r>
              <a:rPr lang="en-US" sz="1800" dirty="0"/>
              <a:t> </a:t>
            </a:r>
            <a:r>
              <a:rPr lang="en-US" sz="1800" i="1" dirty="0"/>
              <a:t>h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):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Returns estimate of </a:t>
            </a:r>
            <a:r>
              <a:rPr lang="en-US" sz="1800" i="1" dirty="0"/>
              <a:t>h</a:t>
            </a:r>
            <a:r>
              <a:rPr lang="en-US" sz="1800" i="1" baseline="30000" dirty="0"/>
              <a:t>*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Require </a:t>
            </a:r>
            <a:r>
              <a:rPr lang="en-US" sz="1800" i="1" dirty="0"/>
              <a:t>h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 ≥ 0 for all </a:t>
            </a:r>
            <a:r>
              <a:rPr lang="en-US" sz="1800" i="1" dirty="0"/>
              <a:t>s </a:t>
            </a:r>
            <a:br>
              <a:rPr lang="en-US" sz="1800" i="1" dirty="0"/>
            </a:b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Example:</a:t>
            </a:r>
          </a:p>
          <a:p>
            <a:pPr lvl="1">
              <a:lnSpc>
                <a:spcPct val="110000"/>
              </a:lnSpc>
            </a:pPr>
            <a:r>
              <a:rPr lang="en-US" sz="1800" i="1" dirty="0"/>
              <a:t>s </a:t>
            </a:r>
            <a:r>
              <a:rPr lang="en-US" sz="1800" dirty="0"/>
              <a:t>= the city you’re in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Action: follow road from </a:t>
            </a:r>
            <a:r>
              <a:rPr lang="en-US" sz="1800" i="1" dirty="0"/>
              <a:t>s</a:t>
            </a:r>
            <a:br>
              <a:rPr lang="en-US" sz="1800" dirty="0"/>
            </a:br>
            <a:r>
              <a:rPr lang="en-US" sz="1800" dirty="0"/>
              <a:t>to a neighboring city</a:t>
            </a:r>
            <a:endParaRPr lang="en-US" sz="1800" i="1" dirty="0"/>
          </a:p>
          <a:p>
            <a:pPr lvl="1">
              <a:lnSpc>
                <a:spcPct val="110000"/>
              </a:lnSpc>
            </a:pPr>
            <a:r>
              <a:rPr lang="en-US" sz="1800" i="1" dirty="0"/>
              <a:t>h</a:t>
            </a:r>
            <a:r>
              <a:rPr lang="en-US" sz="1800" baseline="30000" dirty="0"/>
              <a:t>*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 = smallest distance to </a:t>
            </a:r>
            <a:br>
              <a:rPr lang="en-US" sz="1800" dirty="0"/>
            </a:br>
            <a:r>
              <a:rPr lang="en-US" sz="1800" dirty="0"/>
              <a:t>Bucharest using roads</a:t>
            </a:r>
          </a:p>
          <a:p>
            <a:pPr lvl="1">
              <a:lnSpc>
                <a:spcPct val="110000"/>
              </a:lnSpc>
            </a:pPr>
            <a:r>
              <a:rPr lang="en-US" sz="1800" i="1" dirty="0"/>
              <a:t>h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 = straight-line distance from </a:t>
            </a:r>
            <a:r>
              <a:rPr lang="en-US" sz="1800" i="1" dirty="0"/>
              <a:t>s</a:t>
            </a:r>
            <a:r>
              <a:rPr lang="en-US" sz="1800" dirty="0"/>
              <a:t> to Bucharest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419C01-5A9E-7342-AEA2-C9AF208D80C6}"/>
              </a:ext>
            </a:extLst>
          </p:cNvPr>
          <p:cNvSpPr/>
          <p:nvPr/>
        </p:nvSpPr>
        <p:spPr>
          <a:xfrm>
            <a:off x="10357148" y="0"/>
            <a:ext cx="1820050" cy="4770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straight-line dist. 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u="sng" dirty="0">
                <a:latin typeface="Calibri"/>
                <a:cs typeface="Calibri"/>
              </a:rPr>
              <a:t>from </a:t>
            </a:r>
            <a:r>
              <a:rPr lang="en-US" sz="1600" i="1" u="sng" dirty="0">
                <a:latin typeface="Times New Roman" panose="02020603050405020304" pitchFamily="18" charset="0"/>
                <a:cs typeface="Calibri"/>
              </a:rPr>
              <a:t>s </a:t>
            </a:r>
            <a:r>
              <a:rPr lang="en-US" sz="1600" u="sng" dirty="0">
                <a:latin typeface="Calibri"/>
                <a:cs typeface="Calibri"/>
              </a:rPr>
              <a:t>to Bucharest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Arad	366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Bucharest	    0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Craiova	160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Dobreta</a:t>
            </a:r>
            <a:r>
              <a:rPr lang="en-US" sz="1600" dirty="0">
                <a:latin typeface="Calibri"/>
                <a:cs typeface="Calibri"/>
              </a:rPr>
              <a:t>	242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Fagaras</a:t>
            </a:r>
            <a:r>
              <a:rPr lang="en-US" sz="1600" dirty="0">
                <a:latin typeface="Calibri"/>
                <a:cs typeface="Calibri"/>
              </a:rPr>
              <a:t>	176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Iasi	226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Lugoj</a:t>
            </a:r>
            <a:r>
              <a:rPr lang="en-US" sz="1600" dirty="0">
                <a:latin typeface="Calibri"/>
                <a:cs typeface="Calibri"/>
              </a:rPr>
              <a:t>	244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Mehadia</a:t>
            </a:r>
            <a:r>
              <a:rPr lang="en-US" sz="1600" dirty="0">
                <a:latin typeface="Calibri"/>
                <a:cs typeface="Calibri"/>
              </a:rPr>
              <a:t>	241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Neamt</a:t>
            </a:r>
            <a:r>
              <a:rPr lang="en-US" sz="1600" dirty="0">
                <a:latin typeface="Calibri"/>
                <a:cs typeface="Calibri"/>
              </a:rPr>
              <a:t>	234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Oradea	380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Pitesti	100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Rimnicu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Vilcea</a:t>
            </a:r>
            <a:r>
              <a:rPr lang="en-US" sz="1600" dirty="0">
                <a:latin typeface="Calibri"/>
                <a:cs typeface="Calibri"/>
              </a:rPr>
              <a:t>	193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Sibiu	253</a:t>
            </a:r>
          </a:p>
          <a:p>
            <a:pPr>
              <a:tabLst>
                <a:tab pos="1309688" algn="l"/>
              </a:tabLst>
            </a:pPr>
            <a:r>
              <a:rPr lang="en-US" sz="1600" dirty="0">
                <a:latin typeface="Calibri"/>
                <a:cs typeface="Calibri"/>
              </a:rPr>
              <a:t>Timisoara	329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Urziceni</a:t>
            </a:r>
            <a:r>
              <a:rPr lang="en-US" sz="1600" dirty="0">
                <a:latin typeface="Calibri"/>
                <a:cs typeface="Calibri"/>
              </a:rPr>
              <a:t>	  80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Vaslui</a:t>
            </a:r>
            <a:r>
              <a:rPr lang="en-US" sz="1600" dirty="0">
                <a:latin typeface="Calibri"/>
                <a:cs typeface="Calibri"/>
              </a:rPr>
              <a:t>	199</a:t>
            </a:r>
          </a:p>
          <a:p>
            <a:pPr>
              <a:tabLst>
                <a:tab pos="1309688" algn="l"/>
              </a:tabLst>
            </a:pPr>
            <a:r>
              <a:rPr lang="en-US" sz="1600" dirty="0" err="1">
                <a:latin typeface="Calibri"/>
                <a:cs typeface="Calibri"/>
              </a:rPr>
              <a:t>Zerind</a:t>
            </a:r>
            <a:r>
              <a:rPr lang="en-US" sz="1600" dirty="0">
                <a:latin typeface="Calibri"/>
                <a:cs typeface="Calibri"/>
              </a:rPr>
              <a:t>	374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B3D563-2451-886A-E0D4-134005B47C1E}"/>
              </a:ext>
            </a:extLst>
          </p:cNvPr>
          <p:cNvGrpSpPr/>
          <p:nvPr/>
        </p:nvGrpSpPr>
        <p:grpSpPr>
          <a:xfrm>
            <a:off x="3764616" y="1491089"/>
            <a:ext cx="6301699" cy="4267200"/>
            <a:chOff x="4054547" y="1680658"/>
            <a:chExt cx="6301699" cy="42672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799AB9-B318-9B45-99FF-794D9DA4CD14}"/>
                </a:ext>
              </a:extLst>
            </p:cNvPr>
            <p:cNvGrpSpPr/>
            <p:nvPr/>
          </p:nvGrpSpPr>
          <p:grpSpPr>
            <a:xfrm>
              <a:off x="4054547" y="1680658"/>
              <a:ext cx="6301699" cy="4267200"/>
              <a:chOff x="1444714" y="0"/>
              <a:chExt cx="6301699" cy="426720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2613" y="0"/>
                <a:ext cx="6273800" cy="426720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D8D4CB6-45BA-C943-BB85-4D9070CFFEE2}"/>
                  </a:ext>
                </a:extLst>
              </p:cNvPr>
              <p:cNvSpPr/>
              <p:nvPr/>
            </p:nvSpPr>
            <p:spPr>
              <a:xfrm>
                <a:off x="5704115" y="3356150"/>
                <a:ext cx="964642" cy="643095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B91D0F-99E2-C641-A324-E316F8D0C9D7}"/>
                  </a:ext>
                </a:extLst>
              </p:cNvPr>
              <p:cNvSpPr txBox="1"/>
              <p:nvPr/>
            </p:nvSpPr>
            <p:spPr>
              <a:xfrm>
                <a:off x="6643358" y="3518430"/>
                <a:ext cx="6399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rgbClr val="004874"/>
                    </a:solidFill>
                    <a:latin typeface="Times New Roman" panose="02020603050405020304" pitchFamily="18" charset="0"/>
                  </a:rPr>
                  <a:t>goal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220E609-9AF4-0C49-848E-5A16F5DBE850}"/>
                  </a:ext>
                </a:extLst>
              </p:cNvPr>
              <p:cNvSpPr/>
              <p:nvPr/>
            </p:nvSpPr>
            <p:spPr>
              <a:xfrm>
                <a:off x="1444714" y="1100589"/>
                <a:ext cx="787121" cy="394732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F8A652-60BF-754D-BA1F-C5D62D8C5A32}"/>
                  </a:ext>
                </a:extLst>
              </p:cNvPr>
              <p:cNvSpPr txBox="1"/>
              <p:nvPr/>
            </p:nvSpPr>
            <p:spPr>
              <a:xfrm>
                <a:off x="2044700" y="1284423"/>
                <a:ext cx="369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rgbClr val="074D77"/>
                    </a:solidFill>
                    <a:latin typeface="Times New Roman" panose="02020603050405020304" pitchFamily="18" charset="0"/>
                  </a:rPr>
                  <a:t>s</a:t>
                </a:r>
                <a:r>
                  <a:rPr lang="en-US" sz="2000" baseline="-25000" dirty="0">
                    <a:solidFill>
                      <a:srgbClr val="074D77"/>
                    </a:solidFill>
                    <a:latin typeface="Times New Roman" panose="02020603050405020304" pitchFamily="18" charset="0"/>
                  </a:rPr>
                  <a:t>0</a:t>
                </a:r>
                <a:endParaRPr lang="en-US" sz="2000" i="1" baseline="-25000" dirty="0">
                  <a:solidFill>
                    <a:srgbClr val="074D77"/>
                  </a:solidFill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A95DEE2-FC2C-5046-91E1-62EB78D5D1B0}"/>
                </a:ext>
              </a:extLst>
            </p:cNvPr>
            <p:cNvCxnSpPr>
              <a:cxnSpLocks/>
            </p:cNvCxnSpPr>
            <p:nvPr/>
          </p:nvCxnSpPr>
          <p:spPr>
            <a:xfrm>
              <a:off x="4650498" y="3010111"/>
              <a:ext cx="4032504" cy="2148840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81D6AC-FB03-0B31-B3B1-1BFB602FFE00}"/>
              </a:ext>
            </a:extLst>
          </p:cNvPr>
          <p:cNvSpPr txBox="1">
            <a:spLocks/>
          </p:cNvSpPr>
          <p:nvPr/>
        </p:nvSpPr>
        <p:spPr>
          <a:xfrm>
            <a:off x="9904374" y="4950740"/>
            <a:ext cx="1679072" cy="968074"/>
          </a:xfrm>
          <a:prstGeom prst="rect">
            <a:avLst/>
          </a:prstGeom>
          <a:noFill/>
        </p:spPr>
        <p:txBody>
          <a:bodyPr/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300" dirty="0"/>
              <a:t>Credit: Stuart Russell, lecture slides for </a:t>
            </a:r>
            <a:r>
              <a:rPr lang="en-US" sz="1300" i="1" dirty="0"/>
              <a:t>Artificial Intelligence: A Modern Approach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821618419"/>
      </p:ext>
    </p:extLst>
  </p:cSld>
  <p:clrMapOvr>
    <a:masterClrMapping/>
  </p:clrMapOvr>
</p:sld>
</file>

<file path=ppt/theme/theme1.xml><?xml version="1.0" encoding="utf-8"?>
<a:theme xmlns:a="http://schemas.openxmlformats.org/drawingml/2006/main" name="10_Nau - reasoning about adversari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EE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E5F5FF"/>
      </a:accent5>
      <a:accent6>
        <a:srgbClr val="8AE7B9"/>
      </a:accent6>
      <a:hlink>
        <a:srgbClr val="CC00CC"/>
      </a:hlink>
      <a:folHlink>
        <a:srgbClr val="B2B2B2"/>
      </a:folHlink>
    </a:clrScheme>
    <a:fontScheme name="Nau - reasoning about adversari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u - reasoning about adversa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 - reasoning about adversa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62E669D20CD41AC535D03010A5C0D" ma:contentTypeVersion="14" ma:contentTypeDescription="Create a new document." ma:contentTypeScope="" ma:versionID="3a0e4d532352f04ad695343b89ea98e1">
  <xsd:schema xmlns:xsd="http://www.w3.org/2001/XMLSchema" xmlns:xs="http://www.w3.org/2001/XMLSchema" xmlns:p="http://schemas.microsoft.com/office/2006/metadata/properties" xmlns:ns2="677ff083-cab9-4ac6-8959-3f73e4b3d886" xmlns:ns3="601c8aaa-3ebb-4096-aa80-eb320f5b17de" targetNamespace="http://schemas.microsoft.com/office/2006/metadata/properties" ma:root="true" ma:fieldsID="53f71ba7ba1a0c942857e96ed27e75fa" ns2:_="" ns3:_="">
    <xsd:import namespace="677ff083-cab9-4ac6-8959-3f73e4b3d886"/>
    <xsd:import namespace="601c8aaa-3ebb-4096-aa80-eb320f5b1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f083-cab9-4ac6-8959-3f73e4b3d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2b7a358-f8a0-4ad9-9703-fa52161a8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c8aaa-3ebb-4096-aa80-eb320f5b17d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8cdfe7a-63b1-4c70-b8d5-95325560d07d}" ma:internalName="TaxCatchAll" ma:showField="CatchAllData" ma:web="601c8aaa-3ebb-4096-aa80-eb320f5b1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48D8AB-4CF9-4C5A-8A57-114A3B5C35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A8DCA8-3BA3-4E52-AD8F-525B4FE60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ff083-cab9-4ac6-8959-3f73e4b3d886"/>
    <ds:schemaRef ds:uri="601c8aaa-3ebb-4096-aa80-eb320f5b1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33296</TotalTime>
  <Pages>32</Pages>
  <Words>15724</Words>
  <Application>Microsoft Macintosh PowerPoint</Application>
  <PresentationFormat>Widescreen</PresentationFormat>
  <Paragraphs>1791</Paragraphs>
  <Slides>65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ＭＳ ゴシック</vt:lpstr>
      <vt:lpstr>Arial</vt:lpstr>
      <vt:lpstr>Calibri</vt:lpstr>
      <vt:lpstr>Calibri Light</vt:lpstr>
      <vt:lpstr>Helvetica</vt:lpstr>
      <vt:lpstr>System Font Regular</vt:lpstr>
      <vt:lpstr>Times</vt:lpstr>
      <vt:lpstr>Times New Roman</vt:lpstr>
      <vt:lpstr>Times New Roman Regular</vt:lpstr>
      <vt:lpstr>10_Nau - reasoning about adversaries</vt:lpstr>
      <vt:lpstr>Chapter 3 Planning with Deterministic Models  3.1. Forward State-Space Search    3.2. Heuristic Functions                  </vt:lpstr>
      <vt:lpstr>Planning as Search</vt:lpstr>
      <vt:lpstr>Search-Tree Terminology</vt:lpstr>
      <vt:lpstr>3.1. Forward Search</vt:lpstr>
      <vt:lpstr>Deterministic Version</vt:lpstr>
      <vt:lpstr>Breadth-First Search (BFS)</vt:lpstr>
      <vt:lpstr>Depth-First Search (DFS)</vt:lpstr>
      <vt:lpstr>Uniform-Cost Search</vt:lpstr>
      <vt:lpstr>Heuristic Functions (more about this later)</vt:lpstr>
      <vt:lpstr>Greedy Best-First Search (GBFS)</vt:lpstr>
      <vt:lpstr>GBFS Example</vt:lpstr>
      <vt:lpstr>A*</vt:lpstr>
      <vt:lpstr>PowerPoint Presentation</vt:lpstr>
      <vt:lpstr>Admissibility</vt:lpstr>
      <vt:lpstr>Admissibility</vt:lpstr>
      <vt:lpstr>Dominance</vt:lpstr>
      <vt:lpstr>Digression</vt:lpstr>
      <vt:lpstr>Properties of A*</vt:lpstr>
      <vt:lpstr>Comparison</vt:lpstr>
      <vt:lpstr>Depth-First Branch and Bound (DFBB)</vt:lpstr>
      <vt:lpstr>Comparisons</vt:lpstr>
      <vt:lpstr>Iterative Deepening (IDS)</vt:lpstr>
      <vt:lpstr>Iterative Deepening (IDS)</vt:lpstr>
      <vt:lpstr>3.2. Heuristic Functions</vt:lpstr>
      <vt:lpstr>Example</vt:lpstr>
      <vt:lpstr>Domain-independent Heuristics</vt:lpstr>
      <vt:lpstr>3.2.1.     Delete-Relaxation</vt:lpstr>
      <vt:lpstr>Relaxed Applicability</vt:lpstr>
      <vt:lpstr>Relaxed Applicability (continued)</vt:lpstr>
      <vt:lpstr>Relaxed Solution</vt:lpstr>
      <vt:lpstr>Relaxed Solution</vt:lpstr>
      <vt:lpstr>Example: GBFS</vt:lpstr>
      <vt:lpstr>Fast-Forward Heuristic</vt:lpstr>
      <vt:lpstr>Preliminaries</vt:lpstr>
      <vt:lpstr>Fast-Forward Heuristic</vt:lpstr>
      <vt:lpstr>Example: GBFS Again</vt:lpstr>
      <vt:lpstr>Example</vt:lpstr>
      <vt:lpstr>Example</vt:lpstr>
      <vt:lpstr>Example</vt:lpstr>
      <vt:lpstr>PowerPoint Presentation</vt:lpstr>
      <vt:lpstr>Properties</vt:lpstr>
      <vt:lpstr>Example</vt:lpstr>
      <vt:lpstr>3.2.2.     Landmark Heuristics</vt:lpstr>
      <vt:lpstr>Why are Landmarks Useful?</vt:lpstr>
      <vt:lpstr>Computing Landmarks</vt:lpstr>
      <vt:lpstr>RPG-based Landmark Computation</vt:lpstr>
      <vt:lpstr>RPG-based Landmark Computation</vt:lpstr>
      <vt:lpstr>RPG-based Landmark Computation</vt:lpstr>
      <vt:lpstr>RPG-based Landmark Computation</vt:lpstr>
      <vt:lpstr>RPG-based Landmark Computation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RPG Landmark Heuristic</vt:lpstr>
      <vt:lpstr>Landmark Heuristic</vt:lpstr>
      <vt:lpstr>Summary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CMSC722 - Chapter 3.1 3.2</dc:title>
  <dc:subject/>
  <dc:creator>Dana Nau</dc:creator>
  <cp:keywords/>
  <dc:description/>
  <cp:lastModifiedBy>Dana Nau</cp:lastModifiedBy>
  <cp:revision>3773</cp:revision>
  <cp:lastPrinted>2018-02-22T18:51:05Z</cp:lastPrinted>
  <dcterms:created xsi:type="dcterms:W3CDTF">2013-08-19T20:16:30Z</dcterms:created>
  <dcterms:modified xsi:type="dcterms:W3CDTF">2025-03-08T04:04:45Z</dcterms:modified>
</cp:coreProperties>
</file>